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2" r:id="rId2"/>
    <p:sldMasterId id="2147483689" r:id="rId3"/>
  </p:sldMasterIdLst>
  <p:notesMasterIdLst>
    <p:notesMasterId r:id="rId47"/>
  </p:notesMasterIdLst>
  <p:sldIdLst>
    <p:sldId id="257" r:id="rId4"/>
    <p:sldId id="258" r:id="rId5"/>
    <p:sldId id="332" r:id="rId6"/>
    <p:sldId id="336" r:id="rId7"/>
    <p:sldId id="354" r:id="rId8"/>
    <p:sldId id="345" r:id="rId9"/>
    <p:sldId id="353" r:id="rId10"/>
    <p:sldId id="355" r:id="rId11"/>
    <p:sldId id="342" r:id="rId12"/>
    <p:sldId id="333" r:id="rId13"/>
    <p:sldId id="352" r:id="rId14"/>
    <p:sldId id="360" r:id="rId15"/>
    <p:sldId id="371" r:id="rId16"/>
    <p:sldId id="369" r:id="rId17"/>
    <p:sldId id="334" r:id="rId18"/>
    <p:sldId id="357" r:id="rId19"/>
    <p:sldId id="323" r:id="rId20"/>
    <p:sldId id="338" r:id="rId21"/>
    <p:sldId id="340" r:id="rId22"/>
    <p:sldId id="359" r:id="rId23"/>
    <p:sldId id="344" r:id="rId24"/>
    <p:sldId id="364" r:id="rId25"/>
    <p:sldId id="356" r:id="rId26"/>
    <p:sldId id="349" r:id="rId27"/>
    <p:sldId id="372" r:id="rId28"/>
    <p:sldId id="348" r:id="rId29"/>
    <p:sldId id="329" r:id="rId30"/>
    <p:sldId id="337" r:id="rId31"/>
    <p:sldId id="341" r:id="rId32"/>
    <p:sldId id="351" r:id="rId33"/>
    <p:sldId id="331" r:id="rId34"/>
    <p:sldId id="277" r:id="rId35"/>
    <p:sldId id="320" r:id="rId36"/>
    <p:sldId id="326" r:id="rId37"/>
    <p:sldId id="325" r:id="rId38"/>
    <p:sldId id="327" r:id="rId39"/>
    <p:sldId id="367" r:id="rId40"/>
    <p:sldId id="256" r:id="rId41"/>
    <p:sldId id="346" r:id="rId42"/>
    <p:sldId id="361" r:id="rId43"/>
    <p:sldId id="363" r:id="rId44"/>
    <p:sldId id="366" r:id="rId45"/>
    <p:sldId id="365" r:id="rId46"/>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3" userDrawn="1">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425267"/>
    <a:srgbClr val="FF6600"/>
    <a:srgbClr val="698ED0"/>
    <a:srgbClr val="7F7F7F"/>
    <a:srgbClr val="BCC2CA"/>
    <a:srgbClr val="DAE3F3"/>
    <a:srgbClr val="A3B4CF"/>
    <a:srgbClr val="44546A"/>
    <a:srgbClr val="FC6300"/>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85BE263C-DBD7-4A20-BB59-AAB30ACAA65A}" styleName="中度样式 3 - 强调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2A488322-F2BA-4B5B-9748-0D474271808F}" styleName="中度样式 3 - 强调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EB344D84-9AFB-497E-A393-DC336BA19D2E}" styleName="中度样式 3 - 强调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74C1A8A3-306A-4EB7-A6B1-4F7E0EB9C5D6}" styleName="中度样式 3 - 强调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5DA37D80-6434-44D0-A028-1B22A696006F}" styleName="浅色样式 3 - 强调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9012ECD-51FC-41F1-AA8D-1B2483CD663E}" styleName="浅色样式 2 - 强调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C2FFA5D-87B4-456A-9821-1D502468CF0F}" styleName="主题样式 1 - 强调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327F97BB-C833-4FB7-BDE5-3F7075034690}" styleName="主题样式 2 - 强调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D113A9D2-9D6B-4929-AA2D-F23B5EE8CBE7}" styleName="主题样式 2 - 强调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E3FDE45-AF77-4B5C-9715-49D594BDF05E}" styleName="浅色样式 1 - 强调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68D230F3-CF80-4859-8CE7-A43EE81993B5}" styleName="浅色样式 1 - 强调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8A107856-5554-42FB-B03E-39F5DBC370BA}" styleName="中度样式 4 - 强调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854" autoAdjust="0"/>
    <p:restoredTop sz="68953" autoAdjust="0"/>
  </p:normalViewPr>
  <p:slideViewPr>
    <p:cSldViewPr snapToGrid="0">
      <p:cViewPr varScale="1">
        <p:scale>
          <a:sx n="69" d="100"/>
          <a:sy n="69" d="100"/>
        </p:scale>
        <p:origin x="1164" y="32"/>
      </p:cViewPr>
      <p:guideLst>
        <p:guide orient="horz" pos="2183"/>
        <p:guide pos="2880"/>
      </p:guideLst>
    </p:cSldViewPr>
  </p:slideViewPr>
  <p:notesTextViewPr>
    <p:cViewPr>
      <p:scale>
        <a:sx n="110" d="100"/>
        <a:sy n="11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slide" Target="slides/slide38.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viewProps" Target="viewProp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presProps" Target="presProps.xml"/><Relationship Id="rId8" Type="http://schemas.openxmlformats.org/officeDocument/2006/relationships/slide" Target="slides/slide5.xml"/><Relationship Id="rId5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DB4B656-41AF-411E-A375-B5C2663C96FA}" type="datetimeFigureOut">
              <a:rPr lang="zh-CN" altLang="en-US" smtClean="0"/>
              <a:t>2019/8/7</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1317551-C4FE-41F1-BB68-FD7800D426DD}" type="slidenum">
              <a:rPr lang="zh-CN" altLang="en-US" smtClean="0"/>
              <a:t>‹#›</a:t>
            </a:fld>
            <a:endParaRPr lang="zh-CN" altLang="en-US"/>
          </a:p>
        </p:txBody>
      </p:sp>
    </p:spTree>
    <p:extLst>
      <p:ext uri="{BB962C8B-B14F-4D97-AF65-F5344CB8AC3E}">
        <p14:creationId xmlns:p14="http://schemas.microsoft.com/office/powerpoint/2010/main" val="26370917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幻灯片图像占位符 1"/>
          <p:cNvSpPr>
            <a:spLocks noGrp="1" noRot="1" noChangeAspect="1" noTextEdit="1"/>
          </p:cNvSpPr>
          <p:nvPr>
            <p:ph type="sldImg"/>
          </p:nvPr>
        </p:nvSpPr>
        <p:spPr>
          <a:ln/>
        </p:spPr>
      </p:sp>
      <p:sp>
        <p:nvSpPr>
          <p:cNvPr id="6147"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z="1050" dirty="0"/>
              <a:t>各位老师大家好，我是王晓珂，我的课题题目是基于网络表示学习的链接预测方法研究</a:t>
            </a:r>
            <a:endParaRPr lang="en-US" altLang="zh-CN" sz="1050" dirty="0"/>
          </a:p>
          <a:p>
            <a:r>
              <a:rPr lang="zh-CN" altLang="en-US" sz="1050" dirty="0"/>
              <a:t>指导老师是许光銮老师和王洋老师  </a:t>
            </a:r>
            <a:endParaRPr lang="en-US" altLang="zh-CN" sz="1050" dirty="0"/>
          </a:p>
        </p:txBody>
      </p:sp>
      <p:sp>
        <p:nvSpPr>
          <p:cNvPr id="6148"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FDE6186-9DAA-4014-90FC-68F6013DFFC6}"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8892849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幻灯片图像占位符 1"/>
          <p:cNvSpPr>
            <a:spLocks noGrp="1" noRot="1" noChangeAspect="1" noTextEdit="1"/>
          </p:cNvSpPr>
          <p:nvPr>
            <p:ph type="sldImg"/>
          </p:nvPr>
        </p:nvSpPr>
        <p:spPr>
          <a:ln/>
        </p:spPr>
      </p:sp>
      <p:sp>
        <p:nvSpPr>
          <p:cNvPr id="8195"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接下来介绍一下链接预测的国内外研究现状</a:t>
            </a:r>
          </a:p>
        </p:txBody>
      </p:sp>
      <p:sp>
        <p:nvSpPr>
          <p:cNvPr id="8196"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4FB9363A-C83E-4CAF-98B2-082D10F0EA1D}"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10</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6419054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幻灯片图像占位符 1"/>
          <p:cNvSpPr>
            <a:spLocks noGrp="1" noRot="1" noChangeAspect="1" noTextEdit="1"/>
          </p:cNvSpPr>
          <p:nvPr>
            <p:ph type="sldImg"/>
          </p:nvPr>
        </p:nvSpPr>
        <p:spPr>
          <a:ln/>
        </p:spPr>
      </p:sp>
      <p:sp>
        <p:nvSpPr>
          <p:cNvPr id="8195"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从上世纪</a:t>
            </a:r>
            <a:r>
              <a:rPr lang="en-US" altLang="zh-CN" dirty="0"/>
              <a:t>90</a:t>
            </a:r>
            <a:r>
              <a:rPr lang="zh-CN" altLang="en-US" dirty="0"/>
              <a:t>年代开始，随着互联网的普及，网络数据的增多，链接预测获得了极大的关注，主要分为基于相似度，学习过程以及深度学习的方法，还有就是针对于复杂网络的链接预测，主要包括有向加权，异质网络。由于我们的课题主要针对网络表示学习进行研究，所以接下来重点介绍一下基于网路表示学习的链接预测方法。</a:t>
            </a:r>
          </a:p>
        </p:txBody>
      </p:sp>
      <p:sp>
        <p:nvSpPr>
          <p:cNvPr id="8196"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4FB9363A-C83E-4CAF-98B2-082D10F0EA1D}"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11</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6128382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幻灯片图像占位符 1"/>
          <p:cNvSpPr>
            <a:spLocks noGrp="1" noRot="1" noChangeAspect="1" noTextEdit="1"/>
          </p:cNvSpPr>
          <p:nvPr>
            <p:ph type="sldImg"/>
          </p:nvPr>
        </p:nvSpPr>
        <p:spPr>
          <a:ln/>
        </p:spPr>
      </p:sp>
      <p:sp>
        <p:nvSpPr>
          <p:cNvPr id="8195"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由于网络表示学习是受</a:t>
            </a:r>
            <a:r>
              <a:rPr lang="en-US" altLang="zh-CN" dirty="0" err="1"/>
              <a:t>nlp</a:t>
            </a:r>
            <a:r>
              <a:rPr lang="zh-CN" altLang="en-US" dirty="0"/>
              <a:t>领域的词嵌入的启发，首先介绍一下词嵌入与网络表示学习的异同。它们都是将已知信息转换为低维稠密的实数向量，但是词嵌入</a:t>
            </a:r>
            <a:r>
              <a:rPr lang="zh-CN" altLang="en-US" dirty="0">
                <a:solidFill>
                  <a:srgbClr val="425267"/>
                </a:solidFill>
              </a:rPr>
              <a:t>给定训练数据，训练一次模型就能得到每一个词的向量，但对于网络，因为各个网络之间是相互独立的，针对不同的网络，需要学习每一个网络中节点的向量表示。在进行表示学习时，网络中并不存在像句子那样的训练预料，所以需要在网络中进行随机游走，得到一系列的“节点句子”作为训练语料，所以如何在网络中进行随机游走就是网络表示学习的关键</a:t>
            </a:r>
          </a:p>
        </p:txBody>
      </p:sp>
      <p:sp>
        <p:nvSpPr>
          <p:cNvPr id="8196"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4FB9363A-C83E-4CAF-98B2-082D10F0EA1D}"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12</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0827753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幻灯片图像占位符 1"/>
          <p:cNvSpPr>
            <a:spLocks noGrp="1" noRot="1" noChangeAspect="1" noTextEdit="1"/>
          </p:cNvSpPr>
          <p:nvPr>
            <p:ph type="sldImg"/>
          </p:nvPr>
        </p:nvSpPr>
        <p:spPr>
          <a:ln/>
        </p:spPr>
      </p:sp>
      <p:sp>
        <p:nvSpPr>
          <p:cNvPr id="8195"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这里列出了几个经典的网络表示学习方法</a:t>
            </a:r>
          </a:p>
        </p:txBody>
      </p:sp>
      <p:sp>
        <p:nvSpPr>
          <p:cNvPr id="8196"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4FB9363A-C83E-4CAF-98B2-082D10F0EA1D}"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13</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9029063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幻灯片图像占位符 1"/>
          <p:cNvSpPr>
            <a:spLocks noGrp="1" noRot="1" noChangeAspect="1" noTextEdit="1"/>
          </p:cNvSpPr>
          <p:nvPr>
            <p:ph type="sldImg"/>
          </p:nvPr>
        </p:nvSpPr>
        <p:spPr>
          <a:ln/>
        </p:spPr>
      </p:sp>
      <p:sp>
        <p:nvSpPr>
          <p:cNvPr id="8195"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150000"/>
              </a:lnSpc>
            </a:pPr>
            <a:r>
              <a:rPr lang="zh-CN" altLang="en-US" dirty="0"/>
              <a:t>但是通过网络表示学习，我们</a:t>
            </a:r>
            <a:r>
              <a:rPr kumimoji="1" lang="zh-CN" altLang="en-US" dirty="0">
                <a:solidFill>
                  <a:srgbClr val="425267"/>
                </a:solidFill>
              </a:rPr>
              <a:t>学习到的大都是节点的向量表示，而我们需要对链接而不是节点进行预测。</a:t>
            </a:r>
            <a:r>
              <a:rPr kumimoji="1" lang="zh-CN" altLang="en-US" dirty="0">
                <a:solidFill>
                  <a:srgbClr val="FF0000"/>
                </a:solidFill>
              </a:rPr>
              <a:t> 如何将节点表示更好的转换为链接表示？然后</a:t>
            </a:r>
            <a:r>
              <a:rPr kumimoji="1" lang="zh-CN" altLang="en-US" dirty="0">
                <a:solidFill>
                  <a:srgbClr val="425267"/>
                </a:solidFill>
              </a:rPr>
              <a:t>现有随机游走方法大都产生固定长度“节点句子”，游走是概率随机。忽略了节点的固有特征，如节点重要性。</a:t>
            </a:r>
            <a:endParaRPr kumimoji="1" lang="en-US" altLang="zh-CN" dirty="0">
              <a:solidFill>
                <a:srgbClr val="425267"/>
              </a:solidFill>
            </a:endParaRPr>
          </a:p>
          <a:p>
            <a:endParaRPr lang="zh-CN" altLang="en-US" dirty="0"/>
          </a:p>
        </p:txBody>
      </p:sp>
      <p:sp>
        <p:nvSpPr>
          <p:cNvPr id="8196"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4FB9363A-C83E-4CAF-98B2-082D10F0EA1D}"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14</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9558730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幻灯片图像占位符 1"/>
          <p:cNvSpPr>
            <a:spLocks noGrp="1" noRot="1" noChangeAspect="1" noTextEdit="1"/>
          </p:cNvSpPr>
          <p:nvPr>
            <p:ph type="sldImg"/>
          </p:nvPr>
        </p:nvSpPr>
        <p:spPr>
          <a:ln/>
        </p:spPr>
      </p:sp>
      <p:sp>
        <p:nvSpPr>
          <p:cNvPr id="8195"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接下来是本课题拟采用的研究方案</a:t>
            </a:r>
          </a:p>
        </p:txBody>
      </p:sp>
      <p:sp>
        <p:nvSpPr>
          <p:cNvPr id="8196"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4FB9363A-C83E-4CAF-98B2-082D10F0EA1D}"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15</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42117247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幻灯片图像占位符 1"/>
          <p:cNvSpPr>
            <a:spLocks noGrp="1" noRot="1" noChangeAspect="1" noTextEdit="1"/>
          </p:cNvSpPr>
          <p:nvPr>
            <p:ph type="sldImg"/>
          </p:nvPr>
        </p:nvSpPr>
        <p:spPr>
          <a:ln/>
        </p:spPr>
      </p:sp>
      <p:sp>
        <p:nvSpPr>
          <p:cNvPr id="8195"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我将从同质网络和异质网络的链接预测分开进行介绍</a:t>
            </a:r>
          </a:p>
        </p:txBody>
      </p:sp>
      <p:sp>
        <p:nvSpPr>
          <p:cNvPr id="8196"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4FB9363A-C83E-4CAF-98B2-082D10F0EA1D}"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16</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41876818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幻灯片图像占位符 1"/>
          <p:cNvSpPr>
            <a:spLocks noGrp="1" noRot="1" noChangeAspect="1" noTextEdit="1"/>
          </p:cNvSpPr>
          <p:nvPr>
            <p:ph type="sldImg"/>
          </p:nvPr>
        </p:nvSpPr>
        <p:spPr>
          <a:ln/>
        </p:spPr>
      </p:sp>
      <p:sp>
        <p:nvSpPr>
          <p:cNvPr id="8195"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首先是针对于同质网络的链接预测方法，我们希望设计出普适性强，预测能力强的模型，直观来看，链接和边是一样的，但是链接也与其两端的的节点有着密不可分的关系，我们设计了一个基于边和节点信息融合的系统，对链接进行更加充分的表示，使得链接嵌入包含更多的网络拓扑信息，最后使用三层全连接神经网络对链接进行分类，输出标签为</a:t>
            </a:r>
            <a:r>
              <a:rPr lang="en-US" altLang="zh-CN" dirty="0"/>
              <a:t>1</a:t>
            </a:r>
            <a:r>
              <a:rPr lang="zh-CN" altLang="en-US" dirty="0"/>
              <a:t>就是预测出来的链接。整个系统分为四个部分，分别是边</a:t>
            </a:r>
            <a:r>
              <a:rPr lang="en-US" altLang="zh-CN" dirty="0"/>
              <a:t>,</a:t>
            </a:r>
            <a:r>
              <a:rPr lang="zh-CN" altLang="en-US" dirty="0"/>
              <a:t>节点</a:t>
            </a:r>
            <a:r>
              <a:rPr lang="en-US" altLang="zh-CN" dirty="0"/>
              <a:t>,</a:t>
            </a:r>
            <a:r>
              <a:rPr lang="zh-CN" altLang="en-US" dirty="0"/>
              <a:t>链接特征表示以及分类器学习。</a:t>
            </a:r>
          </a:p>
        </p:txBody>
      </p:sp>
      <p:sp>
        <p:nvSpPr>
          <p:cNvPr id="8196"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4FB9363A-C83E-4CAF-98B2-082D10F0EA1D}"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17</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49356190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幻灯片图像占位符 1"/>
          <p:cNvSpPr>
            <a:spLocks noGrp="1" noRot="1" noChangeAspect="1" noTextEdit="1"/>
          </p:cNvSpPr>
          <p:nvPr>
            <p:ph type="sldImg"/>
          </p:nvPr>
        </p:nvSpPr>
        <p:spPr>
          <a:ln/>
        </p:spPr>
      </p:sp>
      <p:sp>
        <p:nvSpPr>
          <p:cNvPr id="8195"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首先是边的特征表示学习，对于网络中的某一条边，我们首先提取出它的周围环境即邻接子图，然后对子图进行标记，使得邻接子图变得有序，然后计算出此子图的邻接矩阵，最后竖向拼接邻接矩阵，得到边的嵌入表示向量。边特征表示主要是对局部信息进行表征</a:t>
            </a:r>
          </a:p>
        </p:txBody>
      </p:sp>
      <p:sp>
        <p:nvSpPr>
          <p:cNvPr id="8196"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4FB9363A-C83E-4CAF-98B2-082D10F0EA1D}"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18</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7132272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幻灯片图像占位符 1"/>
          <p:cNvSpPr>
            <a:spLocks noGrp="1" noRot="1" noChangeAspect="1" noTextEdit="1"/>
          </p:cNvSpPr>
          <p:nvPr>
            <p:ph type="sldImg"/>
          </p:nvPr>
        </p:nvSpPr>
        <p:spPr>
          <a:ln/>
        </p:spPr>
      </p:sp>
      <p:sp>
        <p:nvSpPr>
          <p:cNvPr id="8195"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节点的特征表示，</a:t>
            </a:r>
            <a:r>
              <a:rPr lang="zh-CN" altLang="zh-CN" sz="1200" kern="1200" dirty="0">
                <a:solidFill>
                  <a:schemeClr val="tx1"/>
                </a:solidFill>
                <a:effectLst/>
                <a:latin typeface="+mn-lt"/>
                <a:ea typeface="+mn-ea"/>
                <a:cs typeface="+mn-cs"/>
              </a:rPr>
              <a:t>所以我们需要先</a:t>
            </a:r>
            <a:r>
              <a:rPr lang="zh-CN" altLang="en-US" sz="1200" kern="1200" dirty="0">
                <a:solidFill>
                  <a:schemeClr val="tx1"/>
                </a:solidFill>
                <a:effectLst/>
                <a:latin typeface="+mn-lt"/>
                <a:ea typeface="+mn-ea"/>
                <a:cs typeface="+mn-cs"/>
              </a:rPr>
              <a:t>在</a:t>
            </a:r>
            <a:r>
              <a:rPr lang="zh-CN" altLang="zh-CN" sz="1200" kern="1200" dirty="0">
                <a:solidFill>
                  <a:schemeClr val="tx1"/>
                </a:solidFill>
                <a:effectLst/>
                <a:latin typeface="+mn-lt"/>
                <a:ea typeface="+mn-ea"/>
                <a:cs typeface="+mn-cs"/>
              </a:rPr>
              <a:t>图中</a:t>
            </a:r>
            <a:r>
              <a:rPr lang="zh-CN" altLang="en-US" sz="1200" kern="1200" dirty="0">
                <a:solidFill>
                  <a:schemeClr val="tx1"/>
                </a:solidFill>
                <a:effectLst/>
                <a:latin typeface="+mn-lt"/>
                <a:ea typeface="+mn-ea"/>
                <a:cs typeface="+mn-cs"/>
              </a:rPr>
              <a:t>进行随机游走</a:t>
            </a:r>
            <a:r>
              <a:rPr lang="zh-CN" altLang="zh-CN" sz="1200" kern="1200" dirty="0">
                <a:solidFill>
                  <a:schemeClr val="tx1"/>
                </a:solidFill>
                <a:effectLst/>
                <a:latin typeface="+mn-lt"/>
                <a:ea typeface="+mn-ea"/>
                <a:cs typeface="+mn-cs"/>
              </a:rPr>
              <a:t>获得一系列的</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节点句子</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作为训练语料，然后使用</a:t>
            </a:r>
            <a:r>
              <a:rPr lang="en-US" altLang="zh-CN" sz="1200" kern="1200" dirty="0">
                <a:solidFill>
                  <a:schemeClr val="tx1"/>
                </a:solidFill>
                <a:effectLst/>
                <a:latin typeface="+mn-lt"/>
                <a:ea typeface="+mn-ea"/>
                <a:cs typeface="+mn-cs"/>
              </a:rPr>
              <a:t>skip-gram</a:t>
            </a:r>
            <a:r>
              <a:rPr lang="zh-CN" altLang="zh-CN" sz="1200" kern="1200" dirty="0">
                <a:solidFill>
                  <a:schemeClr val="tx1"/>
                </a:solidFill>
                <a:effectLst/>
                <a:latin typeface="+mn-lt"/>
                <a:ea typeface="+mn-ea"/>
                <a:cs typeface="+mn-cs"/>
              </a:rPr>
              <a:t>模型进行训练，得到图中每一个节点的向量表示</a:t>
            </a:r>
            <a:r>
              <a:rPr lang="zh-CN" altLang="en-US" sz="1200" kern="1200" dirty="0">
                <a:solidFill>
                  <a:schemeClr val="tx1"/>
                </a:solidFill>
                <a:effectLst/>
                <a:latin typeface="+mn-lt"/>
                <a:ea typeface="+mn-ea"/>
                <a:cs typeface="+mn-cs"/>
              </a:rPr>
              <a:t>。</a:t>
            </a:r>
            <a:endParaRPr lang="zh-CN" altLang="en-US" dirty="0"/>
          </a:p>
        </p:txBody>
      </p:sp>
      <p:sp>
        <p:nvSpPr>
          <p:cNvPr id="8196"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4FB9363A-C83E-4CAF-98B2-082D10F0EA1D}"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19</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3347820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幻灯片图像占位符 1"/>
          <p:cNvSpPr>
            <a:spLocks noGrp="1" noRot="1" noChangeAspect="1" noTextEdit="1"/>
          </p:cNvSpPr>
          <p:nvPr>
            <p:ph type="sldImg"/>
          </p:nvPr>
        </p:nvSpPr>
        <p:spPr>
          <a:ln/>
        </p:spPr>
      </p:sp>
      <p:sp>
        <p:nvSpPr>
          <p:cNvPr id="8195"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我将从以下五个方面展开介绍。</a:t>
            </a:r>
          </a:p>
        </p:txBody>
      </p:sp>
      <p:sp>
        <p:nvSpPr>
          <p:cNvPr id="8196"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4FB9363A-C83E-4CAF-98B2-082D10F0EA1D}"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8934988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幻灯片图像占位符 1"/>
          <p:cNvSpPr>
            <a:spLocks noGrp="1" noRot="1" noChangeAspect="1" noTextEdit="1"/>
          </p:cNvSpPr>
          <p:nvPr>
            <p:ph type="sldImg"/>
          </p:nvPr>
        </p:nvSpPr>
        <p:spPr>
          <a:ln/>
        </p:spPr>
      </p:sp>
      <p:sp>
        <p:nvSpPr>
          <p:cNvPr id="8195"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第三步进行链接的特征表示学习，我们使用了四种不同的边和节点的融合方法，分别是边与链接两端节点的向量表示的纵向拼接，边与链接两端节点的向量表示的和的纵向拼接，边与链接两端某一节点的向量表示的纵向拼接，以及边与链接两端节点的向量表示的和。实验中我们发现第一种融合方式最好。</a:t>
            </a:r>
            <a:r>
              <a:rPr kumimoji="1" lang="zh-CN" altLang="en-US" sz="1200" dirty="0">
                <a:solidFill>
                  <a:srgbClr val="44546A"/>
                </a:solidFill>
              </a:rPr>
              <a:t>实验证明在链接的表示中边和节点具有相同的重要性。</a:t>
            </a:r>
            <a:endParaRPr lang="en-US" altLang="zh-CN" dirty="0"/>
          </a:p>
        </p:txBody>
      </p:sp>
      <p:sp>
        <p:nvSpPr>
          <p:cNvPr id="8196"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4FB9363A-C83E-4CAF-98B2-082D10F0EA1D}"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20</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7477034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幻灯片图像占位符 1"/>
          <p:cNvSpPr>
            <a:spLocks noGrp="1" noRot="1" noChangeAspect="1" noTextEdit="1"/>
          </p:cNvSpPr>
          <p:nvPr>
            <p:ph type="sldImg"/>
          </p:nvPr>
        </p:nvSpPr>
        <p:spPr>
          <a:ln/>
        </p:spPr>
      </p:sp>
      <p:sp>
        <p:nvSpPr>
          <p:cNvPr id="8195"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150000"/>
              </a:lnSpc>
            </a:pPr>
            <a:r>
              <a:rPr lang="zh-CN" altLang="en-US" dirty="0"/>
              <a:t>最后一步是分类器的学习，即进行链接预测，在实验中一共使用了五种分类器，分别是</a:t>
            </a:r>
            <a:r>
              <a:rPr kumimoji="1" lang="en-US" altLang="zh-CN" dirty="0">
                <a:solidFill>
                  <a:srgbClr val="425267"/>
                </a:solidFill>
                <a:latin typeface="Times New Roman" panose="02020603050405020304" pitchFamily="18" charset="0"/>
                <a:cs typeface="Times New Roman" panose="02020603050405020304" pitchFamily="18" charset="0"/>
              </a:rPr>
              <a:t>Logistic</a:t>
            </a:r>
            <a:r>
              <a:rPr kumimoji="1" lang="zh-CN" altLang="en-US" dirty="0">
                <a:solidFill>
                  <a:srgbClr val="425267"/>
                </a:solidFill>
                <a:latin typeface="Times New Roman" panose="02020603050405020304" pitchFamily="18" charset="0"/>
                <a:cs typeface="Times New Roman" panose="02020603050405020304" pitchFamily="18" charset="0"/>
              </a:rPr>
              <a:t> </a:t>
            </a:r>
            <a:r>
              <a:rPr kumimoji="1" lang="en-US" altLang="zh-CN" dirty="0">
                <a:solidFill>
                  <a:srgbClr val="425267"/>
                </a:solidFill>
                <a:latin typeface="Times New Roman" panose="02020603050405020304" pitchFamily="18" charset="0"/>
                <a:cs typeface="Times New Roman" panose="02020603050405020304" pitchFamily="18" charset="0"/>
              </a:rPr>
              <a:t>Regression</a:t>
            </a:r>
            <a:r>
              <a:rPr kumimoji="1" lang="zh-CN" altLang="en-US" dirty="0">
                <a:solidFill>
                  <a:srgbClr val="425267"/>
                </a:solidFill>
                <a:latin typeface="Times New Roman" panose="02020603050405020304" pitchFamily="18" charset="0"/>
                <a:cs typeface="Times New Roman" panose="02020603050405020304" pitchFamily="18" charset="0"/>
              </a:rPr>
              <a:t>，</a:t>
            </a:r>
            <a:r>
              <a:rPr kumimoji="1" lang="en-US" altLang="zh-CN" dirty="0">
                <a:solidFill>
                  <a:srgbClr val="425267"/>
                </a:solidFill>
                <a:latin typeface="Times New Roman" panose="02020603050405020304" pitchFamily="18" charset="0"/>
                <a:cs typeface="Times New Roman" panose="02020603050405020304" pitchFamily="18" charset="0"/>
              </a:rPr>
              <a:t>Decision</a:t>
            </a:r>
            <a:r>
              <a:rPr kumimoji="1" lang="zh-CN" altLang="en-US" dirty="0">
                <a:solidFill>
                  <a:srgbClr val="425267"/>
                </a:solidFill>
                <a:latin typeface="Times New Roman" panose="02020603050405020304" pitchFamily="18" charset="0"/>
                <a:cs typeface="Times New Roman" panose="02020603050405020304" pitchFamily="18" charset="0"/>
              </a:rPr>
              <a:t> </a:t>
            </a:r>
            <a:r>
              <a:rPr kumimoji="1" lang="en-US" altLang="zh-CN" dirty="0">
                <a:solidFill>
                  <a:srgbClr val="425267"/>
                </a:solidFill>
                <a:latin typeface="Times New Roman" panose="02020603050405020304" pitchFamily="18" charset="0"/>
                <a:cs typeface="Times New Roman" panose="02020603050405020304" pitchFamily="18" charset="0"/>
              </a:rPr>
              <a:t>Tree</a:t>
            </a:r>
            <a:r>
              <a:rPr kumimoji="1" lang="zh-CN" altLang="en-US" dirty="0">
                <a:solidFill>
                  <a:srgbClr val="425267"/>
                </a:solidFill>
                <a:latin typeface="Times New Roman" panose="02020603050405020304" pitchFamily="18" charset="0"/>
                <a:cs typeface="Times New Roman" panose="02020603050405020304" pitchFamily="18" charset="0"/>
              </a:rPr>
              <a:t>，</a:t>
            </a:r>
            <a:r>
              <a:rPr kumimoji="1" lang="en-US" altLang="zh-CN" dirty="0">
                <a:solidFill>
                  <a:srgbClr val="425267"/>
                </a:solidFill>
                <a:latin typeface="Times New Roman" panose="02020603050405020304" pitchFamily="18" charset="0"/>
                <a:cs typeface="Times New Roman" panose="02020603050405020304" pitchFamily="18" charset="0"/>
              </a:rPr>
              <a:t>Random</a:t>
            </a:r>
            <a:r>
              <a:rPr kumimoji="1" lang="zh-CN" altLang="en-US" dirty="0">
                <a:solidFill>
                  <a:srgbClr val="425267"/>
                </a:solidFill>
                <a:latin typeface="Times New Roman" panose="02020603050405020304" pitchFamily="18" charset="0"/>
                <a:cs typeface="Times New Roman" panose="02020603050405020304" pitchFamily="18" charset="0"/>
              </a:rPr>
              <a:t> </a:t>
            </a:r>
            <a:r>
              <a:rPr kumimoji="1" lang="en-US" altLang="zh-CN" dirty="0">
                <a:solidFill>
                  <a:srgbClr val="425267"/>
                </a:solidFill>
                <a:latin typeface="Times New Roman" panose="02020603050405020304" pitchFamily="18" charset="0"/>
                <a:cs typeface="Times New Roman" panose="02020603050405020304" pitchFamily="18" charset="0"/>
              </a:rPr>
              <a:t>Forest</a:t>
            </a:r>
            <a:r>
              <a:rPr kumimoji="1" lang="zh-CN" altLang="en-US" dirty="0">
                <a:solidFill>
                  <a:srgbClr val="425267"/>
                </a:solidFill>
                <a:latin typeface="Times New Roman" panose="02020603050405020304" pitchFamily="18" charset="0"/>
                <a:cs typeface="Times New Roman" panose="02020603050405020304" pitchFamily="18" charset="0"/>
              </a:rPr>
              <a:t>，</a:t>
            </a:r>
            <a:r>
              <a:rPr kumimoji="1" lang="en-US" altLang="zh-CN" dirty="0">
                <a:solidFill>
                  <a:srgbClr val="425267"/>
                </a:solidFill>
                <a:latin typeface="Times New Roman" panose="02020603050405020304" pitchFamily="18" charset="0"/>
                <a:cs typeface="Times New Roman" panose="02020603050405020304" pitchFamily="18" charset="0"/>
              </a:rPr>
              <a:t>Adaboost</a:t>
            </a:r>
            <a:r>
              <a:rPr kumimoji="1" lang="zh-CN" altLang="en-US" dirty="0">
                <a:solidFill>
                  <a:srgbClr val="425267"/>
                </a:solidFill>
                <a:latin typeface="Times New Roman" panose="02020603050405020304" pitchFamily="18" charset="0"/>
                <a:cs typeface="Times New Roman" panose="02020603050405020304" pitchFamily="18" charset="0"/>
              </a:rPr>
              <a:t>，三层全连接神经网</a:t>
            </a:r>
            <a:endParaRPr lang="zh-CN" altLang="en-US" dirty="0"/>
          </a:p>
        </p:txBody>
      </p:sp>
      <p:sp>
        <p:nvSpPr>
          <p:cNvPr id="8196"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4FB9363A-C83E-4CAF-98B2-082D10F0EA1D}"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21</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6021560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幻灯片图像占位符 1"/>
          <p:cNvSpPr>
            <a:spLocks noGrp="1" noRot="1" noChangeAspect="1" noTextEdit="1"/>
          </p:cNvSpPr>
          <p:nvPr>
            <p:ph type="sldImg"/>
          </p:nvPr>
        </p:nvSpPr>
        <p:spPr>
          <a:ln/>
        </p:spPr>
      </p:sp>
      <p:sp>
        <p:nvSpPr>
          <p:cNvPr id="8195"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接下来是异质网络的链接预测的研究方案</a:t>
            </a:r>
          </a:p>
        </p:txBody>
      </p:sp>
      <p:sp>
        <p:nvSpPr>
          <p:cNvPr id="8196"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4FB9363A-C83E-4CAF-98B2-082D10F0EA1D}"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22</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85191580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幻灯片图像占位符 1"/>
          <p:cNvSpPr>
            <a:spLocks noGrp="1" noRot="1" noChangeAspect="1" noTextEdit="1"/>
          </p:cNvSpPr>
          <p:nvPr>
            <p:ph type="sldImg"/>
          </p:nvPr>
        </p:nvSpPr>
        <p:spPr>
          <a:ln/>
        </p:spPr>
      </p:sp>
      <p:sp>
        <p:nvSpPr>
          <p:cNvPr id="8195"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dirty="0">
                <a:solidFill>
                  <a:srgbClr val="425267"/>
                </a:solidFill>
              </a:rPr>
              <a:t>现实世界的网路中异质网络居多，异质网络的节点类型</a:t>
            </a:r>
            <a:r>
              <a:rPr kumimoji="1" lang="en-US" altLang="zh-CN" dirty="0">
                <a:solidFill>
                  <a:srgbClr val="425267"/>
                </a:solidFill>
              </a:rPr>
              <a:t>&gt;1</a:t>
            </a:r>
            <a:r>
              <a:rPr kumimoji="1" lang="zh-CN" altLang="en-US" dirty="0">
                <a:solidFill>
                  <a:srgbClr val="425267"/>
                </a:solidFill>
              </a:rPr>
              <a:t>或边的类型</a:t>
            </a:r>
            <a:r>
              <a:rPr kumimoji="1" lang="en-US" altLang="zh-CN" dirty="0">
                <a:solidFill>
                  <a:srgbClr val="425267"/>
                </a:solidFill>
              </a:rPr>
              <a:t>&gt;1</a:t>
            </a:r>
            <a:r>
              <a:rPr kumimoji="1" lang="zh-CN" altLang="en-US" dirty="0">
                <a:solidFill>
                  <a:srgbClr val="425267"/>
                </a:solidFill>
              </a:rPr>
              <a:t>。本课题中我们主要对异质二分网络的链接预测进行研究，之后再扩充多更复杂的网络，</a:t>
            </a:r>
            <a:r>
              <a:rPr kumimoji="1" lang="zh-CN" altLang="en-US" dirty="0">
                <a:solidFill>
                  <a:schemeClr val="accent2"/>
                </a:solidFill>
              </a:rPr>
              <a:t>异质二分网络</a:t>
            </a:r>
            <a:r>
              <a:rPr kumimoji="1" lang="zh-CN" altLang="en-US" dirty="0">
                <a:solidFill>
                  <a:srgbClr val="425267"/>
                </a:solidFill>
              </a:rPr>
              <a:t>有</a:t>
            </a:r>
            <a:r>
              <a:rPr kumimoji="1" lang="en-US" altLang="zh-CN" dirty="0">
                <a:solidFill>
                  <a:srgbClr val="425267"/>
                </a:solidFill>
              </a:rPr>
              <a:t>2</a:t>
            </a:r>
            <a:r>
              <a:rPr kumimoji="1" lang="zh-CN" altLang="en-US" dirty="0">
                <a:solidFill>
                  <a:srgbClr val="425267"/>
                </a:solidFill>
              </a:rPr>
              <a:t>类节点，</a:t>
            </a:r>
            <a:r>
              <a:rPr kumimoji="1" lang="en-US" altLang="zh-CN" dirty="0">
                <a:solidFill>
                  <a:srgbClr val="425267"/>
                </a:solidFill>
              </a:rPr>
              <a:t>1</a:t>
            </a:r>
            <a:r>
              <a:rPr kumimoji="1" lang="zh-CN" altLang="en-US" dirty="0">
                <a:solidFill>
                  <a:srgbClr val="425267"/>
                </a:solidFill>
              </a:rPr>
              <a:t>类边，同类型节点之间没有边，比如用户</a:t>
            </a:r>
            <a:r>
              <a:rPr kumimoji="1" lang="en-US" altLang="zh-CN" dirty="0">
                <a:solidFill>
                  <a:srgbClr val="425267"/>
                </a:solidFill>
              </a:rPr>
              <a:t>-</a:t>
            </a:r>
            <a:r>
              <a:rPr kumimoji="1" lang="zh-CN" altLang="en-US" dirty="0">
                <a:solidFill>
                  <a:srgbClr val="425267"/>
                </a:solidFill>
              </a:rPr>
              <a:t>电影网络。</a:t>
            </a:r>
            <a:endParaRPr kumimoji="1" lang="en-US" altLang="zh-CN" dirty="0">
              <a:solidFill>
                <a:srgbClr val="425267"/>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zh-CN" dirty="0">
              <a:solidFill>
                <a:srgbClr val="425267"/>
              </a:solidFill>
            </a:endParaRPr>
          </a:p>
          <a:p>
            <a:endParaRPr lang="en-US" altLang="zh-CN" dirty="0"/>
          </a:p>
        </p:txBody>
      </p:sp>
      <p:sp>
        <p:nvSpPr>
          <p:cNvPr id="8196"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4FB9363A-C83E-4CAF-98B2-082D10F0EA1D}"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23</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12684120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幻灯片图像占位符 1"/>
          <p:cNvSpPr>
            <a:spLocks noGrp="1" noRot="1" noChangeAspect="1" noTextEdit="1"/>
          </p:cNvSpPr>
          <p:nvPr>
            <p:ph type="sldImg"/>
          </p:nvPr>
        </p:nvSpPr>
        <p:spPr>
          <a:ln/>
        </p:spPr>
      </p:sp>
      <p:sp>
        <p:nvSpPr>
          <p:cNvPr id="8195"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首先是对显式关系进行建模，我们根据可观测到的关系即边，计算两个节点之间的经验分布，在嵌入空间中，我们希望同类节点相近，然后得到在两节点之间在嵌入空间中的重建分布，我们的目标函数就是最小化经验分布与重建分布之间的</a:t>
            </a:r>
            <a:r>
              <a:rPr lang="en-US" altLang="zh-CN" dirty="0"/>
              <a:t>kl</a:t>
            </a:r>
            <a:r>
              <a:rPr lang="zh-CN" altLang="en-US" dirty="0"/>
              <a:t>散度</a:t>
            </a:r>
          </a:p>
        </p:txBody>
      </p:sp>
      <p:sp>
        <p:nvSpPr>
          <p:cNvPr id="8196"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4FB9363A-C83E-4CAF-98B2-082D10F0EA1D}"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24</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87388894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幻灯片图像占位符 1"/>
          <p:cNvSpPr>
            <a:spLocks noGrp="1" noRot="1" noChangeAspect="1" noTextEdit="1"/>
          </p:cNvSpPr>
          <p:nvPr>
            <p:ph type="sldImg"/>
          </p:nvPr>
        </p:nvSpPr>
        <p:spPr>
          <a:ln/>
        </p:spPr>
      </p:sp>
      <p:sp>
        <p:nvSpPr>
          <p:cNvPr id="8195"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150000"/>
              </a:lnSpc>
            </a:pPr>
            <a:r>
              <a:rPr lang="zh-CN" altLang="en-US" dirty="0"/>
              <a:t>对于隐式特征建模，我们把异质二分网络划分为两个同质网络，之后分别在两个网络中进行随机游走，相比于传统的游走方式，我们预计采取的实验方案是</a:t>
            </a:r>
            <a:r>
              <a:rPr kumimoji="1" lang="zh-CN" altLang="en-US" dirty="0">
                <a:solidFill>
                  <a:srgbClr val="425267"/>
                </a:solidFill>
              </a:rPr>
              <a:t>在网络中游走以概率</a:t>
            </a:r>
            <a:r>
              <a:rPr kumimoji="1" lang="en-US" altLang="zh-CN" dirty="0">
                <a:solidFill>
                  <a:srgbClr val="425267"/>
                </a:solidFill>
              </a:rPr>
              <a:t>p</a:t>
            </a:r>
            <a:r>
              <a:rPr kumimoji="1" lang="zh-CN" altLang="en-US" dirty="0">
                <a:solidFill>
                  <a:srgbClr val="425267"/>
                </a:solidFill>
              </a:rPr>
              <a:t>停止游走，使得“节点句子”更加接近于自然句子。此外游走到某一节点的概率与该节点的重要性有关，而不是简单的随机游走，重要的节点就会被更多的访问。</a:t>
            </a:r>
          </a:p>
          <a:p>
            <a:endParaRPr lang="en-US" altLang="zh-CN" dirty="0"/>
          </a:p>
        </p:txBody>
      </p:sp>
      <p:sp>
        <p:nvSpPr>
          <p:cNvPr id="8196"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4FB9363A-C83E-4CAF-98B2-082D10F0EA1D}"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25</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89319097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幻灯片图像占位符 1"/>
          <p:cNvSpPr>
            <a:spLocks noGrp="1" noRot="1" noChangeAspect="1" noTextEdit="1"/>
          </p:cNvSpPr>
          <p:nvPr>
            <p:ph type="sldImg"/>
          </p:nvPr>
        </p:nvSpPr>
        <p:spPr>
          <a:ln/>
        </p:spPr>
      </p:sp>
      <p:sp>
        <p:nvSpPr>
          <p:cNvPr id="8195"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之后就可以使用</a:t>
            </a:r>
            <a:r>
              <a:rPr lang="en-US" altLang="zh-CN" dirty="0" err="1"/>
              <a:t>skipgram</a:t>
            </a:r>
            <a:r>
              <a:rPr lang="zh-CN" altLang="en-US" dirty="0"/>
              <a:t>模型进行建模，使用滑窗得到某节点的上下文，然后最大化上下文概率。最后我们对得到的三个目标函数进行联合优化，得到每一个节点的向量表示，之后根据两节点的向量表示进行链接的预测。</a:t>
            </a:r>
          </a:p>
          <a:p>
            <a:endParaRPr lang="zh-CN" altLang="en-US" dirty="0"/>
          </a:p>
        </p:txBody>
      </p:sp>
      <p:sp>
        <p:nvSpPr>
          <p:cNvPr id="8196"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4FB9363A-C83E-4CAF-98B2-082D10F0EA1D}"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26</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37538230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幻灯片图像占位符 1"/>
          <p:cNvSpPr>
            <a:spLocks noGrp="1" noRot="1" noChangeAspect="1" noTextEdit="1"/>
          </p:cNvSpPr>
          <p:nvPr>
            <p:ph type="sldImg"/>
          </p:nvPr>
        </p:nvSpPr>
        <p:spPr>
          <a:ln/>
        </p:spPr>
      </p:sp>
      <p:sp>
        <p:nvSpPr>
          <p:cNvPr id="8195"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p>
        </p:txBody>
      </p:sp>
      <p:sp>
        <p:nvSpPr>
          <p:cNvPr id="8196"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4FB9363A-C83E-4CAF-98B2-082D10F0EA1D}"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27</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28824796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幻灯片图像占位符 1"/>
          <p:cNvSpPr>
            <a:spLocks noGrp="1" noRot="1" noChangeAspect="1" noTextEdit="1"/>
          </p:cNvSpPr>
          <p:nvPr>
            <p:ph type="sldImg"/>
          </p:nvPr>
        </p:nvSpPr>
        <p:spPr>
          <a:ln/>
        </p:spPr>
      </p:sp>
      <p:sp>
        <p:nvSpPr>
          <p:cNvPr id="8195"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这是基本的研究计划，现已完成调研以及同质网络的链接预测实验</a:t>
            </a:r>
          </a:p>
        </p:txBody>
      </p:sp>
      <p:sp>
        <p:nvSpPr>
          <p:cNvPr id="8196"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4FB9363A-C83E-4CAF-98B2-082D10F0EA1D}"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28</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93728182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幻灯片图像占位符 1"/>
          <p:cNvSpPr>
            <a:spLocks noGrp="1" noRot="1" noChangeAspect="1" noTextEdit="1"/>
          </p:cNvSpPr>
          <p:nvPr>
            <p:ph type="sldImg"/>
          </p:nvPr>
        </p:nvSpPr>
        <p:spPr>
          <a:ln/>
        </p:spPr>
      </p:sp>
      <p:sp>
        <p:nvSpPr>
          <p:cNvPr id="8195"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zh-CN" altLang="en-US" sz="1200" dirty="0">
                <a:solidFill>
                  <a:srgbClr val="44546A"/>
                </a:solidFill>
              </a:rPr>
              <a:t>针对于之前提出的同质网络链接预测模型，我们在</a:t>
            </a:r>
            <a:r>
              <a:rPr kumimoji="1" lang="en-US" altLang="zh-CN" sz="1200" dirty="0">
                <a:solidFill>
                  <a:srgbClr val="44546A"/>
                </a:solidFill>
              </a:rPr>
              <a:t>8</a:t>
            </a:r>
            <a:r>
              <a:rPr kumimoji="1" lang="zh-CN" altLang="en-US" sz="1200" dirty="0">
                <a:solidFill>
                  <a:srgbClr val="44546A"/>
                </a:solidFill>
              </a:rPr>
              <a:t>个不同种类的数据上做了大量的实验，使用二分类模型常用的</a:t>
            </a:r>
            <a:r>
              <a:rPr kumimoji="1" lang="en-US" altLang="zh-CN" sz="1200" dirty="0">
                <a:solidFill>
                  <a:srgbClr val="44546A"/>
                </a:solidFill>
              </a:rPr>
              <a:t>AUC</a:t>
            </a:r>
            <a:r>
              <a:rPr kumimoji="1" lang="zh-CN" altLang="en-US" sz="1200" dirty="0">
                <a:solidFill>
                  <a:srgbClr val="44546A"/>
                </a:solidFill>
              </a:rPr>
              <a:t>值作为评价指标。</a:t>
            </a:r>
            <a:endParaRPr kumimoji="1" lang="en-US" altLang="zh-CN" sz="1200" dirty="0">
              <a:solidFill>
                <a:srgbClr val="44546A"/>
              </a:solidFill>
            </a:endParaRPr>
          </a:p>
          <a:p>
            <a:r>
              <a:rPr kumimoji="1" lang="zh-CN" altLang="en-US" sz="1200" dirty="0">
                <a:solidFill>
                  <a:srgbClr val="44546A"/>
                </a:solidFill>
              </a:rPr>
              <a:t>使用了</a:t>
            </a:r>
            <a:r>
              <a:rPr kumimoji="1" lang="en-US" altLang="zh-CN" sz="1200" dirty="0">
                <a:solidFill>
                  <a:srgbClr val="FF0000"/>
                </a:solidFill>
              </a:rPr>
              <a:t>5</a:t>
            </a:r>
            <a:r>
              <a:rPr kumimoji="1" lang="zh-CN" altLang="en-US" sz="1200" dirty="0">
                <a:solidFill>
                  <a:srgbClr val="FF0000"/>
                </a:solidFill>
              </a:rPr>
              <a:t>种</a:t>
            </a:r>
            <a:r>
              <a:rPr kumimoji="1" lang="zh-CN" altLang="en-US" sz="1200" dirty="0">
                <a:solidFill>
                  <a:srgbClr val="44546A"/>
                </a:solidFill>
              </a:rPr>
              <a:t>分类器进行分类，实验证明使用</a:t>
            </a:r>
            <a:r>
              <a:rPr kumimoji="1" lang="zh-CN" altLang="en-US" sz="1200" dirty="0">
                <a:solidFill>
                  <a:srgbClr val="FF0000"/>
                </a:solidFill>
              </a:rPr>
              <a:t>神经网络</a:t>
            </a:r>
            <a:r>
              <a:rPr kumimoji="1" lang="zh-CN" altLang="en-US" sz="1200" dirty="0">
                <a:solidFill>
                  <a:srgbClr val="44546A"/>
                </a:solidFill>
              </a:rPr>
              <a:t>进行预测效果最好。</a:t>
            </a:r>
            <a:endParaRPr kumimoji="1" lang="en-US" altLang="zh-CN" sz="1200" dirty="0">
              <a:solidFill>
                <a:srgbClr val="44546A"/>
              </a:solidFill>
            </a:endParaRPr>
          </a:p>
          <a:p>
            <a:endParaRPr lang="zh-CN" altLang="en-US" dirty="0"/>
          </a:p>
        </p:txBody>
      </p:sp>
      <p:sp>
        <p:nvSpPr>
          <p:cNvPr id="8196"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4FB9363A-C83E-4CAF-98B2-082D10F0EA1D}"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29</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8567336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幻灯片图像占位符 1"/>
          <p:cNvSpPr>
            <a:spLocks noGrp="1" noRot="1" noChangeAspect="1" noTextEdit="1"/>
          </p:cNvSpPr>
          <p:nvPr>
            <p:ph type="sldImg"/>
          </p:nvPr>
        </p:nvSpPr>
        <p:spPr>
          <a:ln/>
        </p:spPr>
      </p:sp>
      <p:sp>
        <p:nvSpPr>
          <p:cNvPr id="8195"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首先介绍一下此选题背景与意义</a:t>
            </a:r>
          </a:p>
        </p:txBody>
      </p:sp>
      <p:sp>
        <p:nvSpPr>
          <p:cNvPr id="8196"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4FB9363A-C83E-4CAF-98B2-082D10F0EA1D}"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62472787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幻灯片图像占位符 1"/>
          <p:cNvSpPr>
            <a:spLocks noGrp="1" noRot="1" noChangeAspect="1" noTextEdit="1"/>
          </p:cNvSpPr>
          <p:nvPr>
            <p:ph type="sldImg"/>
          </p:nvPr>
        </p:nvSpPr>
        <p:spPr>
          <a:ln/>
        </p:spPr>
      </p:sp>
      <p:sp>
        <p:nvSpPr>
          <p:cNvPr id="8195"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然后我们</a:t>
            </a:r>
            <a:r>
              <a:rPr kumimoji="1" lang="zh-CN" altLang="en-US" sz="1200" dirty="0">
                <a:solidFill>
                  <a:srgbClr val="44546A"/>
                </a:solidFill>
              </a:rPr>
              <a:t>与</a:t>
            </a:r>
            <a:r>
              <a:rPr kumimoji="1" lang="en-US" altLang="zh-CN" sz="1200" dirty="0">
                <a:solidFill>
                  <a:srgbClr val="FF0000"/>
                </a:solidFill>
              </a:rPr>
              <a:t>14</a:t>
            </a:r>
            <a:r>
              <a:rPr kumimoji="1" lang="zh-CN" altLang="en-US" sz="1200" dirty="0">
                <a:solidFill>
                  <a:srgbClr val="FF0000"/>
                </a:solidFill>
              </a:rPr>
              <a:t>种经典有效的链接预测</a:t>
            </a:r>
            <a:r>
              <a:rPr kumimoji="1" lang="zh-CN" altLang="en-US" sz="1200" dirty="0">
                <a:solidFill>
                  <a:srgbClr val="44546A"/>
                </a:solidFill>
              </a:rPr>
              <a:t>方法做了对比试验，从实验结果可以看出我们的方法在各个数据集上都表现良好，而且在大部分数据上的预测效果达到最佳。</a:t>
            </a:r>
            <a:endParaRPr kumimoji="1" lang="en-US" altLang="zh-CN" sz="1200" dirty="0">
              <a:solidFill>
                <a:srgbClr val="44546A"/>
              </a:solidFill>
            </a:endParaRPr>
          </a:p>
          <a:p>
            <a:endParaRPr kumimoji="1" lang="en-US" altLang="zh-CN" sz="1200" dirty="0">
              <a:solidFill>
                <a:srgbClr val="44546A"/>
              </a:solidFill>
            </a:endParaRPr>
          </a:p>
          <a:p>
            <a:endParaRPr lang="zh-CN" altLang="en-US" dirty="0"/>
          </a:p>
        </p:txBody>
      </p:sp>
      <p:sp>
        <p:nvSpPr>
          <p:cNvPr id="8196"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4FB9363A-C83E-4CAF-98B2-082D10F0EA1D}"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30</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93182749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幻灯片图像占位符 1"/>
          <p:cNvSpPr>
            <a:spLocks noGrp="1" noRot="1" noChangeAspect="1" noTextEdit="1"/>
          </p:cNvSpPr>
          <p:nvPr>
            <p:ph type="sldImg"/>
          </p:nvPr>
        </p:nvSpPr>
        <p:spPr>
          <a:ln/>
        </p:spPr>
      </p:sp>
      <p:sp>
        <p:nvSpPr>
          <p:cNvPr id="8195"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这两张图中蓝色线表示我们的方法，相比于其余两个方法，我们的方法可以更快的收敛，且效果更好</a:t>
            </a:r>
            <a:endParaRPr lang="en-US" altLang="zh-CN" dirty="0"/>
          </a:p>
          <a:p>
            <a:r>
              <a:rPr lang="zh-CN" altLang="en-US" dirty="0"/>
              <a:t>相关的成果已经形成论文并发表</a:t>
            </a:r>
          </a:p>
        </p:txBody>
      </p:sp>
      <p:sp>
        <p:nvSpPr>
          <p:cNvPr id="8196"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4FB9363A-C83E-4CAF-98B2-082D10F0EA1D}"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31</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22279208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幻灯片图像占位符 1"/>
          <p:cNvSpPr>
            <a:spLocks noGrp="1" noRot="1" noChangeAspect="1" noTextEdit="1"/>
          </p:cNvSpPr>
          <p:nvPr>
            <p:ph type="sldImg"/>
          </p:nvPr>
        </p:nvSpPr>
        <p:spPr>
          <a:ln/>
        </p:spPr>
      </p:sp>
      <p:sp>
        <p:nvSpPr>
          <p:cNvPr id="8195"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这是到现在为止的研究成果</a:t>
            </a:r>
          </a:p>
        </p:txBody>
      </p:sp>
      <p:sp>
        <p:nvSpPr>
          <p:cNvPr id="8196"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4FB9363A-C83E-4CAF-98B2-082D10F0EA1D}"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32</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54089851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幻灯片图像占位符 1"/>
          <p:cNvSpPr>
            <a:spLocks noGrp="1" noRot="1" noChangeAspect="1" noTextEdit="1"/>
          </p:cNvSpPr>
          <p:nvPr>
            <p:ph type="sldImg"/>
          </p:nvPr>
        </p:nvSpPr>
        <p:spPr>
          <a:ln/>
        </p:spPr>
      </p:sp>
      <p:sp>
        <p:nvSpPr>
          <p:cNvPr id="8195"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接下来的研究计划就是</a:t>
            </a:r>
            <a:r>
              <a:rPr lang="zh-CN" altLang="en-US" sz="1200" dirty="0">
                <a:latin typeface="微软雅黑" panose="020B0503020204020204" pitchFamily="34" charset="-122"/>
                <a:ea typeface="微软雅黑" panose="020B0503020204020204" pitchFamily="34" charset="-122"/>
              </a:rPr>
              <a:t>设计实现异质网的链接预测算法，</a:t>
            </a:r>
            <a:r>
              <a:rPr lang="zh-CN" altLang="en-US" sz="1200" kern="1200" dirty="0">
                <a:solidFill>
                  <a:schemeClr val="tx1"/>
                </a:solidFill>
                <a:latin typeface="微软雅黑" panose="020B0503020204020204" pitchFamily="34" charset="-122"/>
                <a:ea typeface="微软雅黑" panose="020B0503020204020204" pitchFamily="34" charset="-122"/>
                <a:cs typeface="+mn-cs"/>
              </a:rPr>
              <a:t>使算法更符合实际应用需求</a:t>
            </a:r>
            <a:endParaRPr lang="zh-CN" altLang="en-US" dirty="0"/>
          </a:p>
        </p:txBody>
      </p:sp>
      <p:sp>
        <p:nvSpPr>
          <p:cNvPr id="8196"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4FB9363A-C83E-4CAF-98B2-082D10F0EA1D}"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33</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40579415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幻灯片图像占位符 1"/>
          <p:cNvSpPr>
            <a:spLocks noGrp="1" noRot="1" noChangeAspect="1" noTextEdit="1"/>
          </p:cNvSpPr>
          <p:nvPr>
            <p:ph type="sldImg"/>
          </p:nvPr>
        </p:nvSpPr>
        <p:spPr>
          <a:ln/>
        </p:spPr>
      </p:sp>
      <p:sp>
        <p:nvSpPr>
          <p:cNvPr id="8195"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最后介绍一下参与的项目情况，主要参与三个项目的推进</a:t>
            </a:r>
          </a:p>
        </p:txBody>
      </p:sp>
      <p:sp>
        <p:nvSpPr>
          <p:cNvPr id="8196"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4FB9363A-C83E-4CAF-98B2-082D10F0EA1D}"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34</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19907278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幻灯片图像占位符 1"/>
          <p:cNvSpPr>
            <a:spLocks noGrp="1" noRot="1" noChangeAspect="1" noTextEdit="1"/>
          </p:cNvSpPr>
          <p:nvPr>
            <p:ph type="sldImg"/>
          </p:nvPr>
        </p:nvSpPr>
        <p:spPr>
          <a:ln/>
        </p:spPr>
      </p:sp>
      <p:sp>
        <p:nvSpPr>
          <p:cNvPr id="8195"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数字地球中前哨，高分数据的实时引接和南部项目验收保障</a:t>
            </a:r>
          </a:p>
          <a:p>
            <a:endParaRPr lang="zh-CN" altLang="en-US" dirty="0"/>
          </a:p>
        </p:txBody>
      </p:sp>
      <p:sp>
        <p:nvSpPr>
          <p:cNvPr id="8196"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4FB9363A-C83E-4CAF-98B2-082D10F0EA1D}"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35</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54279781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幻灯片图像占位符 1"/>
          <p:cNvSpPr>
            <a:spLocks noGrp="1" noRot="1" noChangeAspect="1" noTextEdit="1"/>
          </p:cNvSpPr>
          <p:nvPr>
            <p:ph type="sldImg"/>
          </p:nvPr>
        </p:nvSpPr>
        <p:spPr>
          <a:ln/>
        </p:spPr>
      </p:sp>
      <p:sp>
        <p:nvSpPr>
          <p:cNvPr id="8195"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以及现在正在做的近海态势生成原型系统</a:t>
            </a:r>
          </a:p>
        </p:txBody>
      </p:sp>
      <p:sp>
        <p:nvSpPr>
          <p:cNvPr id="8196"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4FB9363A-C83E-4CAF-98B2-082D10F0EA1D}"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36</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13220756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幻灯片图像占位符 1"/>
          <p:cNvSpPr>
            <a:spLocks noGrp="1" noRot="1" noChangeAspect="1" noTextEdit="1"/>
          </p:cNvSpPr>
          <p:nvPr>
            <p:ph type="sldImg"/>
          </p:nvPr>
        </p:nvSpPr>
        <p:spPr>
          <a:ln/>
        </p:spPr>
      </p:sp>
      <p:sp>
        <p:nvSpPr>
          <p:cNvPr id="8195"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以及现在正在做的近海态势生成原型系统</a:t>
            </a:r>
          </a:p>
        </p:txBody>
      </p:sp>
      <p:sp>
        <p:nvSpPr>
          <p:cNvPr id="8196"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4FB9363A-C83E-4CAF-98B2-082D10F0EA1D}"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37</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419693140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以上就是我的全部报告，谢谢！</a:t>
            </a:r>
          </a:p>
        </p:txBody>
      </p:sp>
      <p:sp>
        <p:nvSpPr>
          <p:cNvPr id="4" name="灯片编号占位符 3"/>
          <p:cNvSpPr>
            <a:spLocks noGrp="1"/>
          </p:cNvSpPr>
          <p:nvPr>
            <p:ph type="sldNum" sz="quarter" idx="10"/>
          </p:nvPr>
        </p:nvSpPr>
        <p:spPr/>
        <p:txBody>
          <a:bodyPr/>
          <a:lstStyle/>
          <a:p>
            <a:fld id="{C1317551-C4FE-41F1-BB68-FD7800D426DD}" type="slidenum">
              <a:rPr lang="zh-CN" altLang="en-US" smtClean="0"/>
              <a:t>38</a:t>
            </a:fld>
            <a:endParaRPr lang="zh-CN" altLang="en-US"/>
          </a:p>
        </p:txBody>
      </p:sp>
    </p:spTree>
    <p:extLst>
      <p:ext uri="{BB962C8B-B14F-4D97-AF65-F5344CB8AC3E}">
        <p14:creationId xmlns:p14="http://schemas.microsoft.com/office/powerpoint/2010/main" val="182256743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幻灯片图像占位符 1"/>
          <p:cNvSpPr>
            <a:spLocks noGrp="1" noRot="1" noChangeAspect="1" noTextEdit="1"/>
          </p:cNvSpPr>
          <p:nvPr>
            <p:ph type="sldImg"/>
          </p:nvPr>
        </p:nvSpPr>
        <p:spPr>
          <a:ln/>
        </p:spPr>
      </p:sp>
      <p:sp>
        <p:nvSpPr>
          <p:cNvPr id="8195"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基于相似度的方法的主要思想就是相似的节点之间更有可能存在链接，所有就有很多计算两节点相似性的方法，比如共同领居数，如果两个节点的共同邻居数越多，那么这两个节点就越相似，就越有可能存在链接，这种计算方式在社交网络好友关系预测中比较有效。如图所示，两个蓝色节点有三个共同邻居，为标注为红色的节点，那么这两个节点之间就很可能存在链接。</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基于矩阵分解的方法是</a:t>
            </a:r>
            <a:r>
              <a:rPr kumimoji="1" lang="zh-CN" altLang="en-US" dirty="0">
                <a:solidFill>
                  <a:srgbClr val="425267"/>
                </a:solidFill>
              </a:rPr>
              <a:t>对网络的邻接矩阵或者拉普拉斯矩阵进行分解，使用得到的潜在向量来计算链接存在的可能性。</a:t>
            </a:r>
            <a:endParaRPr kumimoji="1" lang="en-US" altLang="zh-CN" dirty="0">
              <a:solidFill>
                <a:srgbClr val="425267"/>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dirty="0">
                <a:solidFill>
                  <a:srgbClr val="425267"/>
                </a:solidFill>
              </a:rPr>
              <a:t>基于</a:t>
            </a:r>
            <a:r>
              <a:rPr kumimoji="1" lang="zh-CN" altLang="en-US" dirty="0">
                <a:solidFill>
                  <a:srgbClr val="FF0000"/>
                </a:solidFill>
              </a:rPr>
              <a:t>概率模型</a:t>
            </a:r>
            <a:r>
              <a:rPr kumimoji="1" lang="zh-CN" altLang="en-US" dirty="0">
                <a:solidFill>
                  <a:srgbClr val="425267"/>
                </a:solidFill>
              </a:rPr>
              <a:t>的方法，使用拓扑结构相似分值或者随机游走的转移概率，为每个节点对之间存在链接的可能性制定一个概率。</a:t>
            </a:r>
          </a:p>
        </p:txBody>
      </p:sp>
      <p:sp>
        <p:nvSpPr>
          <p:cNvPr id="8196"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4FB9363A-C83E-4CAF-98B2-082D10F0EA1D}"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39</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4868440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幻灯片图像占位符 1"/>
          <p:cNvSpPr>
            <a:spLocks noGrp="1" noRot="1" noChangeAspect="1" noTextEdit="1"/>
          </p:cNvSpPr>
          <p:nvPr>
            <p:ph type="sldImg"/>
          </p:nvPr>
        </p:nvSpPr>
        <p:spPr>
          <a:ln/>
        </p:spPr>
      </p:sp>
      <p:sp>
        <p:nvSpPr>
          <p:cNvPr id="8195"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现在是万物互联的世界，</a:t>
            </a:r>
            <a:r>
              <a:rPr lang="zh-CN" altLang="zh-CN" dirty="0"/>
              <a:t>现实世界中大部分系统都可以使用网络来进行描述，比如社交系统，</a:t>
            </a:r>
            <a:r>
              <a:rPr lang="zh-CN" altLang="en-US" dirty="0"/>
              <a:t>生物系统电力系统</a:t>
            </a:r>
            <a:r>
              <a:rPr lang="zh-CN" altLang="zh-CN" dirty="0"/>
              <a:t>。近年来，随着互联网的飞速发展，产生了大量有价值的网络数据，通过对网络的分析来获取有价值的信息或者规律是近几年的研究热点，</a:t>
            </a:r>
            <a:r>
              <a:rPr lang="zh-CN" altLang="en-US" dirty="0"/>
              <a:t>主要包括社区检测，链接预测，关键点分析等，</a:t>
            </a:r>
            <a:r>
              <a:rPr kumimoji="1" lang="zh-CN" altLang="en-US" dirty="0">
                <a:solidFill>
                  <a:srgbClr val="FF0000"/>
                </a:solidFill>
              </a:rPr>
              <a:t>链接预测</a:t>
            </a:r>
            <a:r>
              <a:rPr lang="zh-CN" altLang="en-US" dirty="0">
                <a:solidFill>
                  <a:srgbClr val="425267"/>
                </a:solidFill>
              </a:rPr>
              <a:t>由于重要的理论价值和应用价值获得了极大的关注。理论上，链接预测可以帮助我们更好的认识网络的演化机制，实际应用中，链接预测有着丰富的应用场景。</a:t>
            </a:r>
            <a:endParaRPr lang="zh-CN" altLang="en-US" dirty="0"/>
          </a:p>
        </p:txBody>
      </p:sp>
      <p:sp>
        <p:nvSpPr>
          <p:cNvPr id="8196"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4FB9363A-C83E-4CAF-98B2-082D10F0EA1D}"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6998641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幻灯片图像占位符 1"/>
          <p:cNvSpPr>
            <a:spLocks noGrp="1" noRot="1" noChangeAspect="1" noTextEdit="1"/>
          </p:cNvSpPr>
          <p:nvPr>
            <p:ph type="sldImg"/>
          </p:nvPr>
        </p:nvSpPr>
        <p:spPr>
          <a:ln/>
        </p:spPr>
      </p:sp>
      <p:sp>
        <p:nvSpPr>
          <p:cNvPr id="8195"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dirty="0">
              <a:solidFill>
                <a:srgbClr val="425267"/>
              </a:solidFill>
            </a:endParaRPr>
          </a:p>
        </p:txBody>
      </p:sp>
      <p:sp>
        <p:nvSpPr>
          <p:cNvPr id="8196"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4FB9363A-C83E-4CAF-98B2-082D10F0EA1D}"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40</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61389240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幻灯片图像占位符 1"/>
          <p:cNvSpPr>
            <a:spLocks noGrp="1" noRot="1" noChangeAspect="1" noTextEdit="1"/>
          </p:cNvSpPr>
          <p:nvPr>
            <p:ph type="sldImg"/>
          </p:nvPr>
        </p:nvSpPr>
        <p:spPr>
          <a:ln/>
        </p:spPr>
      </p:sp>
      <p:sp>
        <p:nvSpPr>
          <p:cNvPr id="8195"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dirty="0">
              <a:solidFill>
                <a:srgbClr val="425267"/>
              </a:solidFill>
            </a:endParaRPr>
          </a:p>
        </p:txBody>
      </p:sp>
      <p:sp>
        <p:nvSpPr>
          <p:cNvPr id="8196"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4FB9363A-C83E-4CAF-98B2-082D10F0EA1D}"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41</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08833662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幻灯片图像占位符 1"/>
          <p:cNvSpPr>
            <a:spLocks noGrp="1" noRot="1" noChangeAspect="1" noTextEdit="1"/>
          </p:cNvSpPr>
          <p:nvPr>
            <p:ph type="sldImg"/>
          </p:nvPr>
        </p:nvSpPr>
        <p:spPr>
          <a:ln/>
        </p:spPr>
      </p:sp>
      <p:sp>
        <p:nvSpPr>
          <p:cNvPr id="8195"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dirty="0">
              <a:solidFill>
                <a:srgbClr val="425267"/>
              </a:solidFill>
            </a:endParaRPr>
          </a:p>
        </p:txBody>
      </p:sp>
      <p:sp>
        <p:nvSpPr>
          <p:cNvPr id="8196"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4FB9363A-C83E-4CAF-98B2-082D10F0EA1D}"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42</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6183917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幻灯片图像占位符 1"/>
          <p:cNvSpPr>
            <a:spLocks noGrp="1" noRot="1" noChangeAspect="1" noTextEdit="1"/>
          </p:cNvSpPr>
          <p:nvPr>
            <p:ph type="sldImg"/>
          </p:nvPr>
        </p:nvSpPr>
        <p:spPr>
          <a:ln/>
        </p:spPr>
      </p:sp>
      <p:sp>
        <p:nvSpPr>
          <p:cNvPr id="8195"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在社交软件中就是通过现有社交网络结构中两个人的共同好友数目预测两人是否可能成为好友，来进行好友推荐。此外链接预测可以协助进行蛋白质反应实验。</a:t>
            </a:r>
            <a:endParaRPr kumimoji="1" lang="en-US" altLang="zh-CN" sz="1200" dirty="0">
              <a:solidFill>
                <a:srgbClr val="425267"/>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1200" dirty="0">
                <a:solidFill>
                  <a:srgbClr val="425267"/>
                </a:solidFill>
              </a:rPr>
              <a:t>在工程上，链接预测可以协助进行知识图谱的关联分析，在近海态势生成项目中，链接预测可以协助进行飞机，舰船之间的安全威胁预测。</a:t>
            </a:r>
            <a:endParaRPr lang="zh-CN" altLang="en-US" dirty="0"/>
          </a:p>
        </p:txBody>
      </p:sp>
      <p:sp>
        <p:nvSpPr>
          <p:cNvPr id="8196"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4FB9363A-C83E-4CAF-98B2-082D10F0EA1D}"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0205868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幻灯片图像占位符 1"/>
          <p:cNvSpPr>
            <a:spLocks noGrp="1" noRot="1" noChangeAspect="1" noTextEdit="1"/>
          </p:cNvSpPr>
          <p:nvPr>
            <p:ph type="sldImg"/>
          </p:nvPr>
        </p:nvSpPr>
        <p:spPr>
          <a:ln/>
        </p:spPr>
      </p:sp>
      <p:sp>
        <p:nvSpPr>
          <p:cNvPr id="8195"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链接预测的定义就是</a:t>
            </a:r>
            <a:r>
              <a:rPr lang="zh-CN" altLang="en-US" dirty="0">
                <a:solidFill>
                  <a:srgbClr val="425267"/>
                </a:solidFill>
              </a:rPr>
              <a:t>如何通过已知的网络节点以及网络结构等信息预测网络中</a:t>
            </a:r>
            <a:r>
              <a:rPr lang="zh-CN" altLang="en-US" dirty="0">
                <a:solidFill>
                  <a:srgbClr val="FF0000"/>
                </a:solidFill>
              </a:rPr>
              <a:t>尚未产生连边的两个节点之间产生链接的可能性</a:t>
            </a:r>
            <a:r>
              <a:rPr lang="zh-CN" altLang="en-US" dirty="0">
                <a:solidFill>
                  <a:srgbClr val="425267"/>
                </a:solidFill>
              </a:rPr>
              <a:t>。网络按照节点和边的类型数目进行划分，可以分为同质网络和异质网络两种，同质网络节点和边的都只有一种类型，比如社交网络。异质网络，其节点和边不止一种类型，比如用户</a:t>
            </a:r>
            <a:r>
              <a:rPr lang="en-US" altLang="zh-CN" dirty="0">
                <a:solidFill>
                  <a:srgbClr val="425267"/>
                </a:solidFill>
              </a:rPr>
              <a:t>-</a:t>
            </a:r>
            <a:r>
              <a:rPr lang="zh-CN" altLang="en-US" dirty="0">
                <a:solidFill>
                  <a:srgbClr val="425267"/>
                </a:solidFill>
              </a:rPr>
              <a:t>电影网络。</a:t>
            </a:r>
            <a:endParaRPr lang="zh-CN" altLang="en-US" dirty="0"/>
          </a:p>
        </p:txBody>
      </p:sp>
      <p:sp>
        <p:nvSpPr>
          <p:cNvPr id="8196"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4FB9363A-C83E-4CAF-98B2-082D10F0EA1D}"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6</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2482481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幻灯片图像占位符 1"/>
          <p:cNvSpPr>
            <a:spLocks noGrp="1" noRot="1" noChangeAspect="1" noTextEdit="1"/>
          </p:cNvSpPr>
          <p:nvPr>
            <p:ph type="sldImg"/>
          </p:nvPr>
        </p:nvSpPr>
        <p:spPr>
          <a:ln/>
        </p:spPr>
      </p:sp>
      <p:sp>
        <p:nvSpPr>
          <p:cNvPr id="8195"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这里展示了链接预测的一般步骤，首先将网络抽象为图，然后在图中提取出包含链接形成机制的特征，然后根据提取出来的链接的特征进行预测，直观来讲，链接预测是一个二分类问题，如果分类结果为</a:t>
            </a:r>
            <a:r>
              <a:rPr lang="en-US" altLang="zh-CN" dirty="0"/>
              <a:t>1</a:t>
            </a:r>
            <a:r>
              <a:rPr lang="zh-CN" altLang="en-US" dirty="0"/>
              <a:t>，就是预测出来的链接，否则就不是。</a:t>
            </a:r>
          </a:p>
        </p:txBody>
      </p:sp>
      <p:sp>
        <p:nvSpPr>
          <p:cNvPr id="8196"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4FB9363A-C83E-4CAF-98B2-082D10F0EA1D}"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7</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1959640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幻灯片图像占位符 1"/>
          <p:cNvSpPr>
            <a:spLocks noGrp="1" noRot="1" noChangeAspect="1" noTextEdit="1"/>
          </p:cNvSpPr>
          <p:nvPr>
            <p:ph type="sldImg"/>
          </p:nvPr>
        </p:nvSpPr>
        <p:spPr>
          <a:ln/>
        </p:spPr>
      </p:sp>
      <p:sp>
        <p:nvSpPr>
          <p:cNvPr id="8195"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dirty="0">
                <a:solidFill>
                  <a:srgbClr val="425267"/>
                </a:solidFill>
              </a:rPr>
              <a:t>链接预测最重要的两个步骤：</a:t>
            </a:r>
            <a:r>
              <a:rPr kumimoji="1" lang="zh-CN" altLang="en-US" dirty="0">
                <a:solidFill>
                  <a:srgbClr val="FF0000"/>
                </a:solidFill>
              </a:rPr>
              <a:t>特征提取、预测</a:t>
            </a:r>
            <a:r>
              <a:rPr kumimoji="1" lang="zh-CN" altLang="en-US" dirty="0">
                <a:solidFill>
                  <a:srgbClr val="425267"/>
                </a:solidFill>
              </a:rPr>
              <a:t>，</a:t>
            </a:r>
            <a:r>
              <a:rPr lang="zh-CN" altLang="en-US" dirty="0"/>
              <a:t>传统的链接预测算法</a:t>
            </a:r>
            <a:r>
              <a:rPr kumimoji="1" lang="zh-CN" altLang="en-US" dirty="0">
                <a:solidFill>
                  <a:srgbClr val="425267"/>
                </a:solidFill>
              </a:rPr>
              <a:t>大都针对某些特定种类的网络，</a:t>
            </a:r>
            <a:r>
              <a:rPr lang="zh-CN" altLang="en-US" dirty="0"/>
              <a:t>使用人为设计的特征，</a:t>
            </a:r>
            <a:r>
              <a:rPr kumimoji="1" lang="zh-CN" altLang="en-US" sz="1200" dirty="0">
                <a:solidFill>
                  <a:srgbClr val="425267"/>
                </a:solidFill>
              </a:rPr>
              <a:t>设定阈值进行预测，这些方法普适性不强，只在某些网络上预测效果较好，说明我们在进行不同网络的链接预测时，需要挑选不同的方法，且效果差强人意。</a:t>
            </a:r>
            <a:r>
              <a:rPr lang="zh-CN" altLang="en-US" sz="1200" b="0" i="0" kern="1200" dirty="0">
                <a:solidFill>
                  <a:schemeClr val="tx1"/>
                </a:solidFill>
                <a:effectLst/>
                <a:latin typeface="+mn-lt"/>
                <a:ea typeface="+mn-ea"/>
                <a:cs typeface="+mn-cs"/>
              </a:rPr>
              <a:t>由于随着深度学习技术的蓬勃发展以及受自然语言处理领域词嵌入技术的启发，</a:t>
            </a:r>
            <a:r>
              <a:rPr kumimoji="1" lang="zh-CN" altLang="en-US" dirty="0">
                <a:solidFill>
                  <a:srgbClr val="FF0000"/>
                </a:solidFill>
              </a:rPr>
              <a:t>网络表示学习（图嵌入）</a:t>
            </a:r>
            <a:r>
              <a:rPr kumimoji="1" lang="zh-CN" altLang="en-US" dirty="0">
                <a:solidFill>
                  <a:srgbClr val="425267"/>
                </a:solidFill>
                <a:latin typeface="+mn-ea"/>
              </a:rPr>
              <a:t>将网络信息转化为低维稠密的实数向量，可以充分捕获网络中的拓扑结构信息，更好地研究分析复杂信息网络中的节点间的联系，</a:t>
            </a:r>
            <a:endParaRPr kumimoji="1" lang="en-US" altLang="zh-CN" dirty="0">
              <a:solidFill>
                <a:srgbClr val="425267"/>
              </a:solidFill>
              <a:latin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8196"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4FB9363A-C83E-4CAF-98B2-082D10F0EA1D}"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8</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1628178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幻灯片图像占位符 1"/>
          <p:cNvSpPr>
            <a:spLocks noGrp="1" noRot="1" noChangeAspect="1" noTextEdit="1"/>
          </p:cNvSpPr>
          <p:nvPr>
            <p:ph type="sldImg"/>
          </p:nvPr>
        </p:nvSpPr>
        <p:spPr>
          <a:ln/>
        </p:spPr>
      </p:sp>
      <p:sp>
        <p:nvSpPr>
          <p:cNvPr id="8195"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所以，就有了这么一个课题，基于网络表示学习的链接预测方法研究，我们希望可以通过网络的表示学习提取出网络丰富的语义信息以及结构信息，设计出普适性强</a:t>
            </a:r>
            <a:r>
              <a:rPr lang="en-US" altLang="zh-CN" dirty="0"/>
              <a:t>,</a:t>
            </a:r>
            <a:r>
              <a:rPr lang="zh-CN" altLang="en-US" dirty="0"/>
              <a:t>预测效果好链接预测方法。</a:t>
            </a:r>
          </a:p>
        </p:txBody>
      </p:sp>
      <p:sp>
        <p:nvSpPr>
          <p:cNvPr id="8196"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4FB9363A-C83E-4CAF-98B2-082D10F0EA1D}"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9</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7168823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endParaRPr lang="en-US" dirty="0"/>
          </a:p>
        </p:txBody>
      </p:sp>
      <p:sp>
        <p:nvSpPr>
          <p:cNvPr id="4" name="Date Placeholder 3"/>
          <p:cNvSpPr>
            <a:spLocks noGrp="1"/>
          </p:cNvSpPr>
          <p:nvPr>
            <p:ph type="dt" sz="half" idx="10"/>
          </p:nvPr>
        </p:nvSpPr>
        <p:spPr/>
        <p:txBody>
          <a:bodyPr/>
          <a:lstStyle/>
          <a:p>
            <a:fld id="{CCEB264B-2745-4153-A0BA-9C455CBDE04A}" type="datetimeFigureOut">
              <a:rPr lang="zh-CN" altLang="en-US" smtClean="0"/>
              <a:t>2019/8/7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3BBDC04A-40E9-4547-898B-439FA3F27ADC}" type="slidenum">
              <a:rPr lang="zh-CN" altLang="en-US" smtClean="0"/>
              <a:t>‹#›</a:t>
            </a:fld>
            <a:endParaRPr lang="zh-CN" altLang="en-US"/>
          </a:p>
        </p:txBody>
      </p:sp>
    </p:spTree>
    <p:extLst>
      <p:ext uri="{BB962C8B-B14F-4D97-AF65-F5344CB8AC3E}">
        <p14:creationId xmlns:p14="http://schemas.microsoft.com/office/powerpoint/2010/main" val="38270756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CCEB264B-2745-4153-A0BA-9C455CBDE04A}" type="datetimeFigureOut">
              <a:rPr lang="zh-CN" altLang="en-US" smtClean="0"/>
              <a:t>2019/8/7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3BBDC04A-40E9-4547-898B-439FA3F27ADC}" type="slidenum">
              <a:rPr lang="zh-CN" altLang="en-US" smtClean="0"/>
              <a:t>‹#›</a:t>
            </a:fld>
            <a:endParaRPr lang="zh-CN" altLang="en-US"/>
          </a:p>
        </p:txBody>
      </p:sp>
    </p:spTree>
    <p:extLst>
      <p:ext uri="{BB962C8B-B14F-4D97-AF65-F5344CB8AC3E}">
        <p14:creationId xmlns:p14="http://schemas.microsoft.com/office/powerpoint/2010/main" val="37853981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CCEB264B-2745-4153-A0BA-9C455CBDE04A}" type="datetimeFigureOut">
              <a:rPr lang="zh-CN" altLang="en-US" smtClean="0"/>
              <a:t>2019/8/7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3BBDC04A-40E9-4547-898B-439FA3F27ADC}" type="slidenum">
              <a:rPr lang="zh-CN" altLang="en-US" smtClean="0"/>
              <a:t>‹#›</a:t>
            </a:fld>
            <a:endParaRPr lang="zh-CN" altLang="en-US"/>
          </a:p>
        </p:txBody>
      </p:sp>
    </p:spTree>
    <p:extLst>
      <p:ext uri="{BB962C8B-B14F-4D97-AF65-F5344CB8AC3E}">
        <p14:creationId xmlns:p14="http://schemas.microsoft.com/office/powerpoint/2010/main" val="392491419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 name="Text Box 5"/>
          <p:cNvSpPr txBox="1">
            <a:spLocks noChangeArrowheads="1"/>
          </p:cNvSpPr>
          <p:nvPr/>
        </p:nvSpPr>
        <p:spPr bwMode="auto">
          <a:xfrm>
            <a:off x="-180975" y="2060575"/>
            <a:ext cx="9324975" cy="1655763"/>
          </a:xfrm>
          <a:prstGeom prst="rect">
            <a:avLst/>
          </a:prstGeom>
          <a:gradFill rotWithShape="1">
            <a:gsLst>
              <a:gs pos="0">
                <a:schemeClr val="accent1"/>
              </a:gs>
              <a:gs pos="50000">
                <a:schemeClr val="accent1">
                  <a:gamma/>
                  <a:tint val="0"/>
                  <a:invGamma/>
                </a:schemeClr>
              </a:gs>
              <a:gs pos="100000">
                <a:schemeClr val="accent1"/>
              </a:gs>
            </a:gsLst>
            <a:lin ang="0" scaled="1"/>
          </a:gradFill>
          <a:ln w="19050" algn="ctr">
            <a:solidFill>
              <a:srgbClr val="CCECFF"/>
            </a:solidFill>
            <a:miter lim="800000"/>
            <a:headEnd/>
            <a:tailEnd/>
          </a:ln>
          <a:effectLst>
            <a:outerShdw dist="107763" dir="2700000" algn="ctr" rotWithShape="0">
              <a:schemeClr val="bg2">
                <a:alpha val="50000"/>
              </a:schemeClr>
            </a:outerShdw>
          </a:effec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40000"/>
              </a:lnSpc>
              <a:spcBef>
                <a:spcPct val="0"/>
              </a:spcBef>
              <a:spcAft>
                <a:spcPct val="0"/>
              </a:spcAft>
              <a:buClrTx/>
              <a:buSzTx/>
              <a:buFontTx/>
              <a:buNone/>
              <a:tabLst/>
              <a:defRPr/>
            </a:pPr>
            <a:endParaRPr kumimoji="0" lang="zh-CN" altLang="zh-CN" sz="3200" b="1" i="0" u="none" strike="noStrike" kern="1200" cap="none" spc="0" normalizeH="0" baseline="0" noProof="0">
              <a:ln>
                <a:noFill/>
              </a:ln>
              <a:solidFill>
                <a:srgbClr val="000000"/>
              </a:solidFill>
              <a:effectLst>
                <a:outerShdw blurRad="38100" dist="38100" dir="2700000" algn="tl">
                  <a:srgbClr val="FFFFFF"/>
                </a:outerShdw>
              </a:effectLst>
              <a:uLnTx/>
              <a:uFillTx/>
              <a:latin typeface="Arial" panose="020B0604020202020204" pitchFamily="34" charset="0"/>
              <a:ea typeface="黑体" panose="02010609060101010101" pitchFamily="49" charset="-122"/>
              <a:cs typeface="+mn-cs"/>
            </a:endParaRPr>
          </a:p>
        </p:txBody>
      </p:sp>
      <p:sp>
        <p:nvSpPr>
          <p:cNvPr id="5" name="Rectangle 11"/>
          <p:cNvSpPr>
            <a:spLocks noChangeArrowheads="1"/>
          </p:cNvSpPr>
          <p:nvPr/>
        </p:nvSpPr>
        <p:spPr bwMode="auto">
          <a:xfrm>
            <a:off x="1331913" y="5464175"/>
            <a:ext cx="6408737" cy="701675"/>
          </a:xfrm>
          <a:prstGeom prst="rect">
            <a:avLst/>
          </a:prstGeom>
          <a:noFill/>
          <a:ln>
            <a:noFill/>
          </a:ln>
          <a:effectLst/>
        </p:spPr>
        <p:txBody>
          <a:bodyPr anchor="ct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2000" b="0" i="0" u="none" strike="noStrike" kern="1200" cap="none" spc="0" normalizeH="0" baseline="0" noProof="0" dirty="0">
              <a:ln>
                <a:noFill/>
              </a:ln>
              <a:solidFill>
                <a:srgbClr val="000000"/>
              </a:solidFill>
              <a:effectLst>
                <a:outerShdw blurRad="38100" dist="38100" dir="2700000" algn="tl">
                  <a:srgbClr val="C0C0C0"/>
                </a:outerShdw>
              </a:effectLst>
              <a:uLnTx/>
              <a:uFillTx/>
              <a:latin typeface="黑体" panose="02010609060101010101" pitchFamily="49" charset="-122"/>
              <a:ea typeface="黑体" panose="02010609060101010101" pitchFamily="49" charset="-122"/>
              <a:cs typeface="+mn-cs"/>
            </a:endParaRP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2000" b="0" i="0" u="none" strike="noStrike" kern="1200" cap="none" spc="0" normalizeH="0" baseline="0" noProof="0" dirty="0">
                <a:ln>
                  <a:noFill/>
                </a:ln>
                <a:solidFill>
                  <a:srgbClr val="000000"/>
                </a:solidFill>
                <a:effectLst>
                  <a:outerShdw blurRad="38100" dist="38100" dir="2700000" algn="tl">
                    <a:srgbClr val="C0C0C0"/>
                  </a:outerShdw>
                </a:effectLst>
                <a:uLnTx/>
                <a:uFillTx/>
                <a:latin typeface="黑体" panose="02010609060101010101" pitchFamily="49" charset="-122"/>
                <a:ea typeface="黑体" panose="02010609060101010101" pitchFamily="49" charset="-122"/>
                <a:cs typeface="+mn-cs"/>
              </a:rPr>
              <a:t>国防科学技术大学研究生院</a:t>
            </a:r>
          </a:p>
        </p:txBody>
      </p:sp>
      <p:cxnSp>
        <p:nvCxnSpPr>
          <p:cNvPr id="6" name="直接连接符 5"/>
          <p:cNvCxnSpPr/>
          <p:nvPr userDrawn="1"/>
        </p:nvCxnSpPr>
        <p:spPr>
          <a:xfrm>
            <a:off x="825474" y="1790032"/>
            <a:ext cx="7215238" cy="1485"/>
          </a:xfrm>
          <a:prstGeom prst="line">
            <a:avLst/>
          </a:prstGeom>
          <a:ln w="38100">
            <a:gradFill flip="none" rotWithShape="1">
              <a:gsLst>
                <a:gs pos="100000">
                  <a:srgbClr val="FFF200"/>
                </a:gs>
                <a:gs pos="45000">
                  <a:srgbClr val="FF7A00"/>
                </a:gs>
                <a:gs pos="70000">
                  <a:srgbClr val="FF0300"/>
                </a:gs>
                <a:gs pos="100000">
                  <a:srgbClr val="4D0808"/>
                </a:gs>
              </a:gsLst>
              <a:path path="circle">
                <a:fillToRect l="50000" t="50000" r="50000" b="50000"/>
              </a:path>
              <a:tileRect/>
            </a:gradFill>
          </a:ln>
        </p:spPr>
        <p:style>
          <a:lnRef idx="1">
            <a:schemeClr val="accent1"/>
          </a:lnRef>
          <a:fillRef idx="0">
            <a:schemeClr val="accent1"/>
          </a:fillRef>
          <a:effectRef idx="0">
            <a:schemeClr val="accent1"/>
          </a:effectRef>
          <a:fontRef idx="minor">
            <a:schemeClr val="tx1"/>
          </a:fontRef>
        </p:style>
      </p:cxnSp>
      <p:sp>
        <p:nvSpPr>
          <p:cNvPr id="7" name="Rectangle 11"/>
          <p:cNvSpPr>
            <a:spLocks noChangeArrowheads="1"/>
          </p:cNvSpPr>
          <p:nvPr userDrawn="1"/>
        </p:nvSpPr>
        <p:spPr bwMode="auto">
          <a:xfrm>
            <a:off x="673100" y="1268413"/>
            <a:ext cx="7715250" cy="457200"/>
          </a:xfrm>
          <a:prstGeom prst="rect">
            <a:avLst/>
          </a:prstGeom>
          <a:noFill/>
          <a:ln w="9525">
            <a:noFill/>
            <a:miter lim="800000"/>
            <a:headEnd/>
            <a:tailEnd/>
          </a:ln>
          <a:effectLst/>
        </p:spPr>
        <p:txBody>
          <a:bodyPr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2400" b="0" i="0" u="none" strike="noStrike" kern="1200" cap="none" spc="0" normalizeH="0" baseline="0" noProof="0" dirty="0">
                <a:ln>
                  <a:noFill/>
                </a:ln>
                <a:solidFill>
                  <a:srgbClr val="000000"/>
                </a:solidFill>
                <a:effectLst>
                  <a:outerShdw blurRad="38100" dist="38100" dir="2700000" algn="tl">
                    <a:srgbClr val="C0C0C0"/>
                  </a:outerShdw>
                </a:effectLst>
                <a:uLnTx/>
                <a:uFillTx/>
                <a:latin typeface="黑体" panose="02010609060101010101" pitchFamily="49" charset="-122"/>
                <a:ea typeface="黑体" panose="02010609060101010101" pitchFamily="49" charset="-122"/>
                <a:cs typeface="+mn-cs"/>
              </a:rPr>
              <a:t>国防科学技术大学研究生院博士学位论文</a:t>
            </a:r>
          </a:p>
        </p:txBody>
      </p:sp>
      <p:sp>
        <p:nvSpPr>
          <p:cNvPr id="4098" name="Rectangle 2"/>
          <p:cNvSpPr>
            <a:spLocks noGrp="1" noChangeArrowheads="1"/>
          </p:cNvSpPr>
          <p:nvPr>
            <p:ph type="ctrTitle"/>
          </p:nvPr>
        </p:nvSpPr>
        <p:spPr>
          <a:xfrm>
            <a:off x="685800" y="2101850"/>
            <a:ext cx="7772400" cy="1614488"/>
          </a:xfrm>
        </p:spPr>
        <p:txBody>
          <a:bodyPr/>
          <a:lstStyle>
            <a:lvl1pPr algn="ctr">
              <a:defRPr sz="4400">
                <a:effectLst>
                  <a:outerShdw blurRad="38100" dist="38100" dir="2700000" algn="tl">
                    <a:srgbClr val="C0C0C0"/>
                  </a:outerShdw>
                </a:effectLst>
              </a:defRPr>
            </a:lvl1pPr>
          </a:lstStyle>
          <a:p>
            <a:pPr lvl="0"/>
            <a:r>
              <a:rPr lang="zh-CN" altLang="en-US" noProof="0"/>
              <a:t>单击此处编辑母版标题样式</a:t>
            </a:r>
          </a:p>
        </p:txBody>
      </p:sp>
      <p:sp>
        <p:nvSpPr>
          <p:cNvPr id="4099" name="Rectangle 3"/>
          <p:cNvSpPr>
            <a:spLocks noGrp="1" noChangeArrowheads="1"/>
          </p:cNvSpPr>
          <p:nvPr>
            <p:ph type="subTitle" idx="1"/>
          </p:nvPr>
        </p:nvSpPr>
        <p:spPr>
          <a:xfrm>
            <a:off x="1331913" y="4076700"/>
            <a:ext cx="6400800" cy="744538"/>
          </a:xfrm>
        </p:spPr>
        <p:txBody>
          <a:bodyPr/>
          <a:lstStyle>
            <a:lvl1pPr marL="0" indent="0" algn="ctr">
              <a:buFont typeface="Wingdings" panose="05000000000000000000" pitchFamily="2" charset="2"/>
              <a:buNone/>
              <a:defRPr>
                <a:ea typeface="楷体_GB2312" pitchFamily="49" charset="-122"/>
              </a:defRPr>
            </a:lvl1pPr>
          </a:lstStyle>
          <a:p>
            <a:pPr lvl="0"/>
            <a:r>
              <a:rPr lang="zh-CN" altLang="en-US" noProof="0"/>
              <a:t>单击此处编辑母版副标题样式</a:t>
            </a:r>
          </a:p>
        </p:txBody>
      </p:sp>
      <p:sp>
        <p:nvSpPr>
          <p:cNvPr id="8" name="Rectangle 4"/>
          <p:cNvSpPr>
            <a:spLocks noGrp="1" noChangeArrowheads="1"/>
          </p:cNvSpPr>
          <p:nvPr>
            <p:ph type="dt" sz="half"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 name="Rectangle 5"/>
          <p:cNvSpPr>
            <a:spLocks noGrp="1" noChangeArrowheads="1"/>
          </p:cNvSpPr>
          <p:nvPr>
            <p:ph type="ftr" sz="quarter" idx="11"/>
          </p:nvPr>
        </p:nvSpPr>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 name="Rectangle 6"/>
          <p:cNvSpPr>
            <a:spLocks noGrp="1" noChangeArrowheads="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67D5320A-1003-4DF8-BCA8-9DC29F57C2E4}" type="slidenum">
              <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2300603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Rectangle 4"/>
          <p:cNvSpPr>
            <a:spLocks noGrp="1" noChangeArrowheads="1"/>
          </p:cNvSpPr>
          <p:nvPr>
            <p:ph type="dt" sz="half" idx="10"/>
          </p:nvPr>
        </p:nvSpPr>
        <p:spPr>
          <a:ln/>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 name="Rectangle 5"/>
          <p:cNvSpPr>
            <a:spLocks noGrp="1" noChangeArrowheads="1"/>
          </p:cNvSpPr>
          <p:nvPr>
            <p:ph type="ftr" sz="quarter" idx="11"/>
          </p:nvPr>
        </p:nvSpPr>
        <p:spPr>
          <a:ln/>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 name="Rectangle 6"/>
          <p:cNvSpPr>
            <a:spLocks noGrp="1" noChangeArrowheads="1"/>
          </p:cNvSpPr>
          <p:nvPr>
            <p:ph type="sldNum" sz="quarter" idx="12"/>
          </p:nvPr>
        </p:nvSpPr>
        <p:spPr>
          <a:ln/>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E2C24E25-78EA-4580-B201-AB836CF57111}" type="slidenum">
              <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428150234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Rectangle 4"/>
          <p:cNvSpPr>
            <a:spLocks noGrp="1" noChangeArrowheads="1"/>
          </p:cNvSpPr>
          <p:nvPr>
            <p:ph type="dt" sz="half" idx="10"/>
          </p:nvPr>
        </p:nvSpPr>
        <p:spPr>
          <a:ln/>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 name="Rectangle 5"/>
          <p:cNvSpPr>
            <a:spLocks noGrp="1" noChangeArrowheads="1"/>
          </p:cNvSpPr>
          <p:nvPr>
            <p:ph type="ftr" sz="quarter" idx="11"/>
          </p:nvPr>
        </p:nvSpPr>
        <p:spPr>
          <a:ln/>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 name="Rectangle 6"/>
          <p:cNvSpPr>
            <a:spLocks noGrp="1" noChangeArrowheads="1"/>
          </p:cNvSpPr>
          <p:nvPr>
            <p:ph type="sldNum" sz="quarter" idx="12"/>
          </p:nvPr>
        </p:nvSpPr>
        <p:spPr>
          <a:ln/>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9B62643A-14BA-46A8-968C-6CCA6AE1C8FC}" type="slidenum">
              <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408528791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268413"/>
            <a:ext cx="4038600" cy="485775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268413"/>
            <a:ext cx="4038600" cy="485775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p:cNvSpPr>
            <a:spLocks noGrp="1" noChangeArrowheads="1"/>
          </p:cNvSpPr>
          <p:nvPr>
            <p:ph type="dt" sz="half" idx="10"/>
          </p:nvPr>
        </p:nvSpPr>
        <p:spPr>
          <a:ln/>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 name="Rectangle 5"/>
          <p:cNvSpPr>
            <a:spLocks noGrp="1" noChangeArrowheads="1"/>
          </p:cNvSpPr>
          <p:nvPr>
            <p:ph type="ftr" sz="quarter" idx="11"/>
          </p:nvPr>
        </p:nvSpPr>
        <p:spPr>
          <a:ln/>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 name="Rectangle 6"/>
          <p:cNvSpPr>
            <a:spLocks noGrp="1" noChangeArrowheads="1"/>
          </p:cNvSpPr>
          <p:nvPr>
            <p:ph type="sldNum" sz="quarter" idx="12"/>
          </p:nvPr>
        </p:nvSpPr>
        <p:spPr>
          <a:ln/>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795B1C67-F2FD-497E-87AF-69C46F5F7D64}" type="slidenum">
              <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40178551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4"/>
          <p:cNvSpPr>
            <a:spLocks noGrp="1" noChangeArrowheads="1"/>
          </p:cNvSpPr>
          <p:nvPr>
            <p:ph type="dt" sz="half" idx="10"/>
          </p:nvPr>
        </p:nvSpPr>
        <p:spPr>
          <a:ln/>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 name="Rectangle 5"/>
          <p:cNvSpPr>
            <a:spLocks noGrp="1" noChangeArrowheads="1"/>
          </p:cNvSpPr>
          <p:nvPr>
            <p:ph type="ftr" sz="quarter" idx="11"/>
          </p:nvPr>
        </p:nvSpPr>
        <p:spPr>
          <a:ln/>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 name="Rectangle 6"/>
          <p:cNvSpPr>
            <a:spLocks noGrp="1" noChangeArrowheads="1"/>
          </p:cNvSpPr>
          <p:nvPr>
            <p:ph type="sldNum" sz="quarter" idx="12"/>
          </p:nvPr>
        </p:nvSpPr>
        <p:spPr>
          <a:ln/>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A25ADC52-49F9-41B6-B31A-F8938ED3D354}" type="slidenum">
              <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77377468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4"/>
          <p:cNvSpPr>
            <a:spLocks noGrp="1" noChangeArrowheads="1"/>
          </p:cNvSpPr>
          <p:nvPr>
            <p:ph type="dt" sz="half" idx="10"/>
          </p:nvPr>
        </p:nvSpPr>
        <p:spPr>
          <a:ln/>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 name="Rectangle 5"/>
          <p:cNvSpPr>
            <a:spLocks noGrp="1" noChangeArrowheads="1"/>
          </p:cNvSpPr>
          <p:nvPr>
            <p:ph type="ftr" sz="quarter" idx="11"/>
          </p:nvPr>
        </p:nvSpPr>
        <p:spPr>
          <a:ln/>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 name="Rectangle 6"/>
          <p:cNvSpPr>
            <a:spLocks noGrp="1" noChangeArrowheads="1"/>
          </p:cNvSpPr>
          <p:nvPr>
            <p:ph type="sldNum" sz="quarter" idx="12"/>
          </p:nvPr>
        </p:nvSpPr>
        <p:spPr>
          <a:ln/>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E4A141EB-110B-42F9-B700-8694911F7E6B}" type="slidenum">
              <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85453998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 name="Rectangle 5"/>
          <p:cNvSpPr>
            <a:spLocks noGrp="1" noChangeArrowheads="1"/>
          </p:cNvSpPr>
          <p:nvPr>
            <p:ph type="ftr" sz="quarter" idx="11"/>
          </p:nvPr>
        </p:nvSpPr>
        <p:spPr>
          <a:ln/>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 name="Rectangle 6"/>
          <p:cNvSpPr>
            <a:spLocks noGrp="1" noChangeArrowheads="1"/>
          </p:cNvSpPr>
          <p:nvPr>
            <p:ph type="sldNum" sz="quarter" idx="12"/>
          </p:nvPr>
        </p:nvSpPr>
        <p:spPr>
          <a:ln/>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008E1E73-E032-4C94-A250-467503B73D7D}" type="slidenum">
              <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03943822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 name="Rectangle 5"/>
          <p:cNvSpPr>
            <a:spLocks noGrp="1" noChangeArrowheads="1"/>
          </p:cNvSpPr>
          <p:nvPr>
            <p:ph type="ftr" sz="quarter" idx="11"/>
          </p:nvPr>
        </p:nvSpPr>
        <p:spPr>
          <a:ln/>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 name="Rectangle 6"/>
          <p:cNvSpPr>
            <a:spLocks noGrp="1" noChangeArrowheads="1"/>
          </p:cNvSpPr>
          <p:nvPr>
            <p:ph type="sldNum" sz="quarter" idx="12"/>
          </p:nvPr>
        </p:nvSpPr>
        <p:spPr>
          <a:ln/>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F102B089-11BE-42ED-B43D-F4C0270D9C05}" type="slidenum">
              <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9856272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CCEB264B-2745-4153-A0BA-9C455CBDE04A}" type="datetimeFigureOut">
              <a:rPr lang="zh-CN" altLang="en-US" smtClean="0"/>
              <a:t>2019/8/7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3BBDC04A-40E9-4547-898B-439FA3F27ADC}" type="slidenum">
              <a:rPr lang="zh-CN" altLang="en-US" smtClean="0"/>
              <a:t>‹#›</a:t>
            </a:fld>
            <a:endParaRPr lang="zh-CN" altLang="en-US"/>
          </a:p>
        </p:txBody>
      </p:sp>
    </p:spTree>
    <p:extLst>
      <p:ext uri="{BB962C8B-B14F-4D97-AF65-F5344CB8AC3E}">
        <p14:creationId xmlns:p14="http://schemas.microsoft.com/office/powerpoint/2010/main" val="300215150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 name="Rectangle 5"/>
          <p:cNvSpPr>
            <a:spLocks noGrp="1" noChangeArrowheads="1"/>
          </p:cNvSpPr>
          <p:nvPr>
            <p:ph type="ftr" sz="quarter" idx="11"/>
          </p:nvPr>
        </p:nvSpPr>
        <p:spPr>
          <a:ln/>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 name="Rectangle 6"/>
          <p:cNvSpPr>
            <a:spLocks noGrp="1" noChangeArrowheads="1"/>
          </p:cNvSpPr>
          <p:nvPr>
            <p:ph type="sldNum" sz="quarter" idx="12"/>
          </p:nvPr>
        </p:nvSpPr>
        <p:spPr>
          <a:ln/>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B804495B-8CE5-4A79-8B79-491ED0DD0D23}" type="slidenum">
              <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10528399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ln/>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 name="Rectangle 5"/>
          <p:cNvSpPr>
            <a:spLocks noGrp="1" noChangeArrowheads="1"/>
          </p:cNvSpPr>
          <p:nvPr>
            <p:ph type="ftr" sz="quarter" idx="11"/>
          </p:nvPr>
        </p:nvSpPr>
        <p:spPr>
          <a:ln/>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 name="Rectangle 6"/>
          <p:cNvSpPr>
            <a:spLocks noGrp="1" noChangeArrowheads="1"/>
          </p:cNvSpPr>
          <p:nvPr>
            <p:ph type="sldNum" sz="quarter" idx="12"/>
          </p:nvPr>
        </p:nvSpPr>
        <p:spPr>
          <a:ln/>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A010FB8F-39D3-4571-8DEC-3F2600121DC8}" type="slidenum">
              <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7293499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729413" y="404813"/>
            <a:ext cx="2090737" cy="572135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404813"/>
            <a:ext cx="6119813" cy="572135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ln/>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 name="Rectangle 5"/>
          <p:cNvSpPr>
            <a:spLocks noGrp="1" noChangeArrowheads="1"/>
          </p:cNvSpPr>
          <p:nvPr>
            <p:ph type="ftr" sz="quarter" idx="11"/>
          </p:nvPr>
        </p:nvSpPr>
        <p:spPr>
          <a:ln/>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 name="Rectangle 6"/>
          <p:cNvSpPr>
            <a:spLocks noGrp="1" noChangeArrowheads="1"/>
          </p:cNvSpPr>
          <p:nvPr>
            <p:ph type="sldNum" sz="quarter" idx="12"/>
          </p:nvPr>
        </p:nvSpPr>
        <p:spPr>
          <a:ln/>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94134244-B3C6-4C58-95DC-85F4DE003540}" type="slidenum">
              <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4267329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1476375" y="404813"/>
            <a:ext cx="7343775" cy="576262"/>
          </a:xfrm>
        </p:spPr>
        <p:txBody>
          <a:bodyPr/>
          <a:lstStyle/>
          <a:p>
            <a:r>
              <a:rPr lang="zh-CN" altLang="en-US"/>
              <a:t>单击此处编辑母版标题样式</a:t>
            </a:r>
          </a:p>
        </p:txBody>
      </p:sp>
      <p:sp>
        <p:nvSpPr>
          <p:cNvPr id="3" name="表格占位符 2"/>
          <p:cNvSpPr>
            <a:spLocks noGrp="1"/>
          </p:cNvSpPr>
          <p:nvPr>
            <p:ph type="tbl" idx="1"/>
          </p:nvPr>
        </p:nvSpPr>
        <p:spPr>
          <a:xfrm>
            <a:off x="457200" y="1268413"/>
            <a:ext cx="8229600" cy="4857750"/>
          </a:xfrm>
        </p:spPr>
        <p:txBody>
          <a:bodyPr/>
          <a:lstStyle/>
          <a:p>
            <a:pPr lvl="0"/>
            <a:endParaRPr lang="zh-CN" altLang="en-US" noProof="0"/>
          </a:p>
        </p:txBody>
      </p:sp>
      <p:sp>
        <p:nvSpPr>
          <p:cNvPr id="4" name="Rectangle 4"/>
          <p:cNvSpPr>
            <a:spLocks noGrp="1" noChangeArrowheads="1"/>
          </p:cNvSpPr>
          <p:nvPr>
            <p:ph type="dt" sz="half" idx="10"/>
          </p:nvPr>
        </p:nvSpPr>
        <p:spPr>
          <a:ln/>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 name="Rectangle 5"/>
          <p:cNvSpPr>
            <a:spLocks noGrp="1" noChangeArrowheads="1"/>
          </p:cNvSpPr>
          <p:nvPr>
            <p:ph type="ftr" sz="quarter" idx="11"/>
          </p:nvPr>
        </p:nvSpPr>
        <p:spPr>
          <a:ln/>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 name="Rectangle 6"/>
          <p:cNvSpPr>
            <a:spLocks noGrp="1" noChangeArrowheads="1"/>
          </p:cNvSpPr>
          <p:nvPr>
            <p:ph type="sldNum" sz="quarter" idx="12"/>
          </p:nvPr>
        </p:nvSpPr>
        <p:spPr>
          <a:ln/>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18A2805F-5F7D-49FB-A81A-6C036AA8B910}" type="slidenum">
              <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40230282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p:cNvSpPr>
            <a:spLocks noGrp="1"/>
          </p:cNvSpPr>
          <p:nvPr>
            <p:ph type="title" sz="quarter"/>
          </p:nvPr>
        </p:nvSpPr>
        <p:spPr>
          <a:xfrm>
            <a:off x="1476375" y="404813"/>
            <a:ext cx="7343775" cy="576262"/>
          </a:xfrm>
        </p:spPr>
        <p:txBody>
          <a:bodyPr/>
          <a:lstStyle/>
          <a:p>
            <a:r>
              <a:rPr lang="zh-CN" altLang="en-US"/>
              <a:t>单击此处编辑母版标题样式</a:t>
            </a:r>
          </a:p>
        </p:txBody>
      </p:sp>
      <p:sp>
        <p:nvSpPr>
          <p:cNvPr id="3" name="内容占位符 2"/>
          <p:cNvSpPr>
            <a:spLocks noGrp="1"/>
          </p:cNvSpPr>
          <p:nvPr>
            <p:ph sz="quarter" idx="1"/>
          </p:nvPr>
        </p:nvSpPr>
        <p:spPr>
          <a:xfrm>
            <a:off x="457200" y="1268413"/>
            <a:ext cx="4038600" cy="235267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4648200" y="1268413"/>
            <a:ext cx="4038600" cy="235267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p:nvPr>
        </p:nvSpPr>
        <p:spPr>
          <a:xfrm>
            <a:off x="457200" y="3773488"/>
            <a:ext cx="4038600" cy="235267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内容占位符 5"/>
          <p:cNvSpPr>
            <a:spLocks noGrp="1"/>
          </p:cNvSpPr>
          <p:nvPr>
            <p:ph sz="quarter" idx="4"/>
          </p:nvPr>
        </p:nvSpPr>
        <p:spPr>
          <a:xfrm>
            <a:off x="4648200" y="3773488"/>
            <a:ext cx="4038600" cy="235267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4"/>
          <p:cNvSpPr>
            <a:spLocks noGrp="1" noChangeArrowheads="1"/>
          </p:cNvSpPr>
          <p:nvPr>
            <p:ph type="dt" sz="half" idx="10"/>
          </p:nvPr>
        </p:nvSpPr>
        <p:spPr>
          <a:ln/>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 name="Rectangle 5"/>
          <p:cNvSpPr>
            <a:spLocks noGrp="1" noChangeArrowheads="1"/>
          </p:cNvSpPr>
          <p:nvPr>
            <p:ph type="ftr" sz="quarter" idx="11"/>
          </p:nvPr>
        </p:nvSpPr>
        <p:spPr>
          <a:ln/>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 name="Rectangle 6"/>
          <p:cNvSpPr>
            <a:spLocks noGrp="1" noChangeArrowheads="1"/>
          </p:cNvSpPr>
          <p:nvPr>
            <p:ph type="sldNum" sz="quarter" idx="12"/>
          </p:nvPr>
        </p:nvSpPr>
        <p:spPr>
          <a:ln/>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1F3B30DD-B814-4D12-BA96-CF36D2F90CBD}" type="slidenum">
              <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97474055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1476375" y="404813"/>
            <a:ext cx="7343775" cy="576262"/>
          </a:xfrm>
        </p:spPr>
        <p:txBody>
          <a:bodyPr/>
          <a:lstStyle/>
          <a:p>
            <a:r>
              <a:rPr lang="zh-CN" altLang="en-US"/>
              <a:t>单击此处编辑母版标题样式</a:t>
            </a:r>
          </a:p>
        </p:txBody>
      </p:sp>
      <p:sp>
        <p:nvSpPr>
          <p:cNvPr id="3" name="文本占位符 2"/>
          <p:cNvSpPr>
            <a:spLocks noGrp="1"/>
          </p:cNvSpPr>
          <p:nvPr>
            <p:ph type="body" sz="half" idx="1"/>
          </p:nvPr>
        </p:nvSpPr>
        <p:spPr>
          <a:xfrm>
            <a:off x="457200" y="1268413"/>
            <a:ext cx="4038600" cy="485775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268413"/>
            <a:ext cx="4038600" cy="485775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p:cNvSpPr>
            <a:spLocks noGrp="1" noChangeArrowheads="1"/>
          </p:cNvSpPr>
          <p:nvPr>
            <p:ph type="dt" sz="half" idx="10"/>
          </p:nvPr>
        </p:nvSpPr>
        <p:spPr>
          <a:ln/>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 name="Rectangle 5"/>
          <p:cNvSpPr>
            <a:spLocks noGrp="1" noChangeArrowheads="1"/>
          </p:cNvSpPr>
          <p:nvPr>
            <p:ph type="ftr" sz="quarter" idx="11"/>
          </p:nvPr>
        </p:nvSpPr>
        <p:spPr>
          <a:ln/>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 name="Rectangle 6"/>
          <p:cNvSpPr>
            <a:spLocks noGrp="1" noChangeArrowheads="1"/>
          </p:cNvSpPr>
          <p:nvPr>
            <p:ph type="sldNum" sz="quarter" idx="12"/>
          </p:nvPr>
        </p:nvSpPr>
        <p:spPr>
          <a:ln/>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3F501F2D-98DF-4108-BE06-E9256B6E5783}" type="slidenum">
              <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66886401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AndTwoObj" preserve="1">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a:xfrm>
            <a:off x="1476375" y="404813"/>
            <a:ext cx="7343775" cy="576262"/>
          </a:xfrm>
        </p:spPr>
        <p:txBody>
          <a:bodyPr/>
          <a:lstStyle/>
          <a:p>
            <a:r>
              <a:rPr lang="zh-CN" altLang="en-US"/>
              <a:t>单击此处编辑母版标题样式</a:t>
            </a:r>
          </a:p>
        </p:txBody>
      </p:sp>
      <p:sp>
        <p:nvSpPr>
          <p:cNvPr id="3" name="内容占位符 2"/>
          <p:cNvSpPr>
            <a:spLocks noGrp="1"/>
          </p:cNvSpPr>
          <p:nvPr>
            <p:ph sz="half" idx="1"/>
          </p:nvPr>
        </p:nvSpPr>
        <p:spPr>
          <a:xfrm>
            <a:off x="457200" y="1268413"/>
            <a:ext cx="4038600" cy="485775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4648200" y="1268413"/>
            <a:ext cx="4038600" cy="235267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p:nvPr>
        </p:nvSpPr>
        <p:spPr>
          <a:xfrm>
            <a:off x="4648200" y="3773488"/>
            <a:ext cx="4038600" cy="235267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Rectangle 4"/>
          <p:cNvSpPr>
            <a:spLocks noGrp="1" noChangeArrowheads="1"/>
          </p:cNvSpPr>
          <p:nvPr>
            <p:ph type="dt" sz="half" idx="10"/>
          </p:nvPr>
        </p:nvSpPr>
        <p:spPr>
          <a:ln/>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 name="Rectangle 5"/>
          <p:cNvSpPr>
            <a:spLocks noGrp="1" noChangeArrowheads="1"/>
          </p:cNvSpPr>
          <p:nvPr>
            <p:ph type="ftr" sz="quarter" idx="11"/>
          </p:nvPr>
        </p:nvSpPr>
        <p:spPr>
          <a:ln/>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 name="Rectangle 6"/>
          <p:cNvSpPr>
            <a:spLocks noGrp="1" noChangeArrowheads="1"/>
          </p:cNvSpPr>
          <p:nvPr>
            <p:ph type="sldNum" sz="quarter" idx="12"/>
          </p:nvPr>
        </p:nvSpPr>
        <p:spPr>
          <a:ln/>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2B0DAEE5-CCD8-4379-993A-D229ABD8F5CA}" type="slidenum">
              <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99501056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1476375" y="404813"/>
            <a:ext cx="7343775" cy="576262"/>
          </a:xfrm>
        </p:spPr>
        <p:txBody>
          <a:bodyPr/>
          <a:lstStyle/>
          <a:p>
            <a:r>
              <a:rPr lang="zh-CN" altLang="en-US"/>
              <a:t>单击此处编辑母版标题样式</a:t>
            </a:r>
          </a:p>
        </p:txBody>
      </p:sp>
      <p:sp>
        <p:nvSpPr>
          <p:cNvPr id="3" name="文本占位符 2"/>
          <p:cNvSpPr>
            <a:spLocks noGrp="1"/>
          </p:cNvSpPr>
          <p:nvPr>
            <p:ph type="body" sz="half" idx="1"/>
          </p:nvPr>
        </p:nvSpPr>
        <p:spPr>
          <a:xfrm>
            <a:off x="457200" y="1268413"/>
            <a:ext cx="4038600" cy="485775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4648200" y="1268413"/>
            <a:ext cx="4038600" cy="235267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p:nvPr>
        </p:nvSpPr>
        <p:spPr>
          <a:xfrm>
            <a:off x="4648200" y="3773488"/>
            <a:ext cx="4038600" cy="235267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Rectangle 4"/>
          <p:cNvSpPr>
            <a:spLocks noGrp="1" noChangeArrowheads="1"/>
          </p:cNvSpPr>
          <p:nvPr>
            <p:ph type="dt" sz="half" idx="10"/>
          </p:nvPr>
        </p:nvSpPr>
        <p:spPr>
          <a:ln/>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 name="Rectangle 5"/>
          <p:cNvSpPr>
            <a:spLocks noGrp="1" noChangeArrowheads="1"/>
          </p:cNvSpPr>
          <p:nvPr>
            <p:ph type="ftr" sz="quarter" idx="11"/>
          </p:nvPr>
        </p:nvSpPr>
        <p:spPr>
          <a:ln/>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 name="Rectangle 6"/>
          <p:cNvSpPr>
            <a:spLocks noGrp="1" noChangeArrowheads="1"/>
          </p:cNvSpPr>
          <p:nvPr>
            <p:ph type="sldNum" sz="quarter" idx="12"/>
          </p:nvPr>
        </p:nvSpPr>
        <p:spPr>
          <a:ln/>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18274C2E-1E9A-452A-83C6-1085113707FE}" type="slidenum">
              <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36045966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 name="Text Box 5"/>
          <p:cNvSpPr txBox="1">
            <a:spLocks noChangeArrowheads="1"/>
          </p:cNvSpPr>
          <p:nvPr/>
        </p:nvSpPr>
        <p:spPr bwMode="auto">
          <a:xfrm>
            <a:off x="-180975" y="2060575"/>
            <a:ext cx="9324975" cy="1655763"/>
          </a:xfrm>
          <a:prstGeom prst="rect">
            <a:avLst/>
          </a:prstGeom>
          <a:gradFill rotWithShape="1">
            <a:gsLst>
              <a:gs pos="0">
                <a:schemeClr val="accent1"/>
              </a:gs>
              <a:gs pos="50000">
                <a:schemeClr val="accent1">
                  <a:gamma/>
                  <a:tint val="0"/>
                  <a:invGamma/>
                </a:schemeClr>
              </a:gs>
              <a:gs pos="100000">
                <a:schemeClr val="accent1"/>
              </a:gs>
            </a:gsLst>
            <a:lin ang="0" scaled="1"/>
          </a:gradFill>
          <a:ln w="19050" algn="ctr">
            <a:solidFill>
              <a:srgbClr val="CCECFF"/>
            </a:solidFill>
            <a:miter lim="800000"/>
            <a:headEnd/>
            <a:tailEnd/>
          </a:ln>
          <a:effectLst>
            <a:outerShdw dist="107763" dir="2700000" algn="ctr" rotWithShape="0">
              <a:schemeClr val="bg2">
                <a:alpha val="50000"/>
              </a:schemeClr>
            </a:outerShdw>
          </a:effec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40000"/>
              </a:lnSpc>
              <a:spcBef>
                <a:spcPct val="0"/>
              </a:spcBef>
              <a:spcAft>
                <a:spcPct val="0"/>
              </a:spcAft>
              <a:buClrTx/>
              <a:buSzTx/>
              <a:buFontTx/>
              <a:buNone/>
              <a:tabLst/>
              <a:defRPr/>
            </a:pPr>
            <a:endParaRPr kumimoji="0" lang="zh-CN" altLang="zh-CN" sz="3200" b="1" i="0" u="none" strike="noStrike" kern="1200" cap="none" spc="0" normalizeH="0" baseline="0" noProof="0">
              <a:ln>
                <a:noFill/>
              </a:ln>
              <a:solidFill>
                <a:srgbClr val="000000"/>
              </a:solidFill>
              <a:effectLst>
                <a:outerShdw blurRad="38100" dist="38100" dir="2700000" algn="tl">
                  <a:srgbClr val="FFFFFF"/>
                </a:outerShdw>
              </a:effectLst>
              <a:uLnTx/>
              <a:uFillTx/>
              <a:latin typeface="Arial" panose="020B0604020202020204" pitchFamily="34" charset="0"/>
              <a:ea typeface="黑体" panose="02010609060101010101" pitchFamily="49" charset="-122"/>
              <a:cs typeface="+mn-cs"/>
            </a:endParaRPr>
          </a:p>
        </p:txBody>
      </p:sp>
      <p:sp>
        <p:nvSpPr>
          <p:cNvPr id="5" name="Rectangle 11"/>
          <p:cNvSpPr>
            <a:spLocks noChangeArrowheads="1"/>
          </p:cNvSpPr>
          <p:nvPr/>
        </p:nvSpPr>
        <p:spPr bwMode="auto">
          <a:xfrm>
            <a:off x="1331913" y="5464175"/>
            <a:ext cx="6408737" cy="701675"/>
          </a:xfrm>
          <a:prstGeom prst="rect">
            <a:avLst/>
          </a:prstGeom>
          <a:noFill/>
          <a:ln>
            <a:noFill/>
          </a:ln>
          <a:effectLst/>
        </p:spPr>
        <p:txBody>
          <a:bodyPr anchor="ct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2000" b="0" i="0" u="none" strike="noStrike" kern="1200" cap="none" spc="0" normalizeH="0" baseline="0" noProof="0" dirty="0">
              <a:ln>
                <a:noFill/>
              </a:ln>
              <a:solidFill>
                <a:srgbClr val="000000"/>
              </a:solidFill>
              <a:effectLst>
                <a:outerShdw blurRad="38100" dist="38100" dir="2700000" algn="tl">
                  <a:srgbClr val="C0C0C0"/>
                </a:outerShdw>
              </a:effectLst>
              <a:uLnTx/>
              <a:uFillTx/>
              <a:latin typeface="黑体" panose="02010609060101010101" pitchFamily="49" charset="-122"/>
              <a:ea typeface="黑体" panose="02010609060101010101" pitchFamily="49" charset="-122"/>
              <a:cs typeface="+mn-cs"/>
            </a:endParaRP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2000" b="0" i="0" u="none" strike="noStrike" kern="1200" cap="none" spc="0" normalizeH="0" baseline="0" noProof="0" dirty="0">
                <a:ln>
                  <a:noFill/>
                </a:ln>
                <a:solidFill>
                  <a:srgbClr val="000000"/>
                </a:solidFill>
                <a:effectLst>
                  <a:outerShdw blurRad="38100" dist="38100" dir="2700000" algn="tl">
                    <a:srgbClr val="C0C0C0"/>
                  </a:outerShdw>
                </a:effectLst>
                <a:uLnTx/>
                <a:uFillTx/>
                <a:latin typeface="黑体" panose="02010609060101010101" pitchFamily="49" charset="-122"/>
                <a:ea typeface="黑体" panose="02010609060101010101" pitchFamily="49" charset="-122"/>
                <a:cs typeface="+mn-cs"/>
              </a:rPr>
              <a:t>国防科学技术大学研究生院</a:t>
            </a:r>
          </a:p>
        </p:txBody>
      </p:sp>
      <p:cxnSp>
        <p:nvCxnSpPr>
          <p:cNvPr id="6" name="直接连接符 5"/>
          <p:cNvCxnSpPr/>
          <p:nvPr userDrawn="1"/>
        </p:nvCxnSpPr>
        <p:spPr>
          <a:xfrm>
            <a:off x="825474" y="1790032"/>
            <a:ext cx="7215238" cy="1485"/>
          </a:xfrm>
          <a:prstGeom prst="line">
            <a:avLst/>
          </a:prstGeom>
          <a:ln w="38100">
            <a:gradFill flip="none" rotWithShape="1">
              <a:gsLst>
                <a:gs pos="100000">
                  <a:srgbClr val="FFF200"/>
                </a:gs>
                <a:gs pos="45000">
                  <a:srgbClr val="FF7A00"/>
                </a:gs>
                <a:gs pos="70000">
                  <a:srgbClr val="FF0300"/>
                </a:gs>
                <a:gs pos="100000">
                  <a:srgbClr val="4D0808"/>
                </a:gs>
              </a:gsLst>
              <a:path path="circle">
                <a:fillToRect l="50000" t="50000" r="50000" b="50000"/>
              </a:path>
              <a:tileRect/>
            </a:gradFill>
          </a:ln>
        </p:spPr>
        <p:style>
          <a:lnRef idx="1">
            <a:schemeClr val="accent1"/>
          </a:lnRef>
          <a:fillRef idx="0">
            <a:schemeClr val="accent1"/>
          </a:fillRef>
          <a:effectRef idx="0">
            <a:schemeClr val="accent1"/>
          </a:effectRef>
          <a:fontRef idx="minor">
            <a:schemeClr val="tx1"/>
          </a:fontRef>
        </p:style>
      </p:cxnSp>
      <p:sp>
        <p:nvSpPr>
          <p:cNvPr id="7" name="Rectangle 11"/>
          <p:cNvSpPr>
            <a:spLocks noChangeArrowheads="1"/>
          </p:cNvSpPr>
          <p:nvPr userDrawn="1"/>
        </p:nvSpPr>
        <p:spPr bwMode="auto">
          <a:xfrm>
            <a:off x="673100" y="1268413"/>
            <a:ext cx="7715250" cy="457200"/>
          </a:xfrm>
          <a:prstGeom prst="rect">
            <a:avLst/>
          </a:prstGeom>
          <a:noFill/>
          <a:ln w="9525">
            <a:noFill/>
            <a:miter lim="800000"/>
            <a:headEnd/>
            <a:tailEnd/>
          </a:ln>
          <a:effectLst/>
        </p:spPr>
        <p:txBody>
          <a:bodyPr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2400" b="0" i="0" u="none" strike="noStrike" kern="1200" cap="none" spc="0" normalizeH="0" baseline="0" noProof="0" dirty="0">
                <a:ln>
                  <a:noFill/>
                </a:ln>
                <a:solidFill>
                  <a:srgbClr val="000000"/>
                </a:solidFill>
                <a:effectLst>
                  <a:outerShdw blurRad="38100" dist="38100" dir="2700000" algn="tl">
                    <a:srgbClr val="C0C0C0"/>
                  </a:outerShdw>
                </a:effectLst>
                <a:uLnTx/>
                <a:uFillTx/>
                <a:latin typeface="黑体" panose="02010609060101010101" pitchFamily="49" charset="-122"/>
                <a:ea typeface="黑体" panose="02010609060101010101" pitchFamily="49" charset="-122"/>
                <a:cs typeface="+mn-cs"/>
              </a:rPr>
              <a:t>国防科学技术大学研究生院博士学位论文</a:t>
            </a:r>
          </a:p>
        </p:txBody>
      </p:sp>
      <p:sp>
        <p:nvSpPr>
          <p:cNvPr id="4098" name="Rectangle 2"/>
          <p:cNvSpPr>
            <a:spLocks noGrp="1" noChangeArrowheads="1"/>
          </p:cNvSpPr>
          <p:nvPr>
            <p:ph type="ctrTitle"/>
          </p:nvPr>
        </p:nvSpPr>
        <p:spPr>
          <a:xfrm>
            <a:off x="685800" y="2101850"/>
            <a:ext cx="7772400" cy="1614488"/>
          </a:xfrm>
        </p:spPr>
        <p:txBody>
          <a:bodyPr/>
          <a:lstStyle>
            <a:lvl1pPr algn="ctr">
              <a:defRPr sz="4400">
                <a:effectLst>
                  <a:outerShdw blurRad="38100" dist="38100" dir="2700000" algn="tl">
                    <a:srgbClr val="C0C0C0"/>
                  </a:outerShdw>
                </a:effectLst>
              </a:defRPr>
            </a:lvl1pPr>
          </a:lstStyle>
          <a:p>
            <a:pPr lvl="0"/>
            <a:r>
              <a:rPr lang="zh-CN" altLang="en-US" noProof="0"/>
              <a:t>单击此处编辑母版标题样式</a:t>
            </a:r>
          </a:p>
        </p:txBody>
      </p:sp>
      <p:sp>
        <p:nvSpPr>
          <p:cNvPr id="4099" name="Rectangle 3"/>
          <p:cNvSpPr>
            <a:spLocks noGrp="1" noChangeArrowheads="1"/>
          </p:cNvSpPr>
          <p:nvPr>
            <p:ph type="subTitle" idx="1"/>
          </p:nvPr>
        </p:nvSpPr>
        <p:spPr>
          <a:xfrm>
            <a:off x="1331913" y="4076700"/>
            <a:ext cx="6400800" cy="744538"/>
          </a:xfrm>
        </p:spPr>
        <p:txBody>
          <a:bodyPr/>
          <a:lstStyle>
            <a:lvl1pPr marL="0" indent="0" algn="ctr">
              <a:buFont typeface="Wingdings" panose="05000000000000000000" pitchFamily="2" charset="2"/>
              <a:buNone/>
              <a:defRPr>
                <a:ea typeface="楷体_GB2312" pitchFamily="49" charset="-122"/>
              </a:defRPr>
            </a:lvl1pPr>
          </a:lstStyle>
          <a:p>
            <a:pPr lvl="0"/>
            <a:r>
              <a:rPr lang="zh-CN" altLang="en-US" noProof="0"/>
              <a:t>单击此处编辑母版副标题样式</a:t>
            </a:r>
          </a:p>
        </p:txBody>
      </p:sp>
      <p:sp>
        <p:nvSpPr>
          <p:cNvPr id="8" name="Rectangle 4"/>
          <p:cNvSpPr>
            <a:spLocks noGrp="1" noChangeArrowheads="1"/>
          </p:cNvSpPr>
          <p:nvPr>
            <p:ph type="dt" sz="half"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 name="Rectangle 5"/>
          <p:cNvSpPr>
            <a:spLocks noGrp="1" noChangeArrowheads="1"/>
          </p:cNvSpPr>
          <p:nvPr>
            <p:ph type="ftr" sz="quarter" idx="11"/>
          </p:nvPr>
        </p:nvSpPr>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 name="Rectangle 6"/>
          <p:cNvSpPr>
            <a:spLocks noGrp="1" noChangeArrowheads="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67D5320A-1003-4DF8-BCA8-9DC29F57C2E4}" type="slidenum">
              <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06903228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Rectangle 4"/>
          <p:cNvSpPr>
            <a:spLocks noGrp="1" noChangeArrowheads="1"/>
          </p:cNvSpPr>
          <p:nvPr>
            <p:ph type="dt" sz="half" idx="10"/>
          </p:nvPr>
        </p:nvSpPr>
        <p:spPr>
          <a:ln/>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 name="Rectangle 5"/>
          <p:cNvSpPr>
            <a:spLocks noGrp="1" noChangeArrowheads="1"/>
          </p:cNvSpPr>
          <p:nvPr>
            <p:ph type="ftr" sz="quarter" idx="11"/>
          </p:nvPr>
        </p:nvSpPr>
        <p:spPr>
          <a:ln/>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 name="Rectangle 6"/>
          <p:cNvSpPr>
            <a:spLocks noGrp="1" noChangeArrowheads="1"/>
          </p:cNvSpPr>
          <p:nvPr>
            <p:ph type="sldNum" sz="quarter" idx="12"/>
          </p:nvPr>
        </p:nvSpPr>
        <p:spPr>
          <a:ln/>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E2C24E25-78EA-4580-B201-AB836CF57111}" type="slidenum">
              <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5427132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CCEB264B-2745-4153-A0BA-9C455CBDE04A}" type="datetimeFigureOut">
              <a:rPr lang="zh-CN" altLang="en-US" smtClean="0"/>
              <a:t>2019/8/7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3BBDC04A-40E9-4547-898B-439FA3F27ADC}" type="slidenum">
              <a:rPr lang="zh-CN" altLang="en-US" smtClean="0"/>
              <a:t>‹#›</a:t>
            </a:fld>
            <a:endParaRPr lang="zh-CN" altLang="en-US"/>
          </a:p>
        </p:txBody>
      </p:sp>
    </p:spTree>
    <p:extLst>
      <p:ext uri="{BB962C8B-B14F-4D97-AF65-F5344CB8AC3E}">
        <p14:creationId xmlns:p14="http://schemas.microsoft.com/office/powerpoint/2010/main" val="155435658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Rectangle 4"/>
          <p:cNvSpPr>
            <a:spLocks noGrp="1" noChangeArrowheads="1"/>
          </p:cNvSpPr>
          <p:nvPr>
            <p:ph type="dt" sz="half" idx="10"/>
          </p:nvPr>
        </p:nvSpPr>
        <p:spPr>
          <a:ln/>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 name="Rectangle 5"/>
          <p:cNvSpPr>
            <a:spLocks noGrp="1" noChangeArrowheads="1"/>
          </p:cNvSpPr>
          <p:nvPr>
            <p:ph type="ftr" sz="quarter" idx="11"/>
          </p:nvPr>
        </p:nvSpPr>
        <p:spPr>
          <a:ln/>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 name="Rectangle 6"/>
          <p:cNvSpPr>
            <a:spLocks noGrp="1" noChangeArrowheads="1"/>
          </p:cNvSpPr>
          <p:nvPr>
            <p:ph type="sldNum" sz="quarter" idx="12"/>
          </p:nvPr>
        </p:nvSpPr>
        <p:spPr>
          <a:ln/>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9B62643A-14BA-46A8-968C-6CCA6AE1C8FC}" type="slidenum">
              <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90628413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268413"/>
            <a:ext cx="4038600" cy="485775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268413"/>
            <a:ext cx="4038600" cy="485775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p:cNvSpPr>
            <a:spLocks noGrp="1" noChangeArrowheads="1"/>
          </p:cNvSpPr>
          <p:nvPr>
            <p:ph type="dt" sz="half" idx="10"/>
          </p:nvPr>
        </p:nvSpPr>
        <p:spPr>
          <a:ln/>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 name="Rectangle 5"/>
          <p:cNvSpPr>
            <a:spLocks noGrp="1" noChangeArrowheads="1"/>
          </p:cNvSpPr>
          <p:nvPr>
            <p:ph type="ftr" sz="quarter" idx="11"/>
          </p:nvPr>
        </p:nvSpPr>
        <p:spPr>
          <a:ln/>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 name="Rectangle 6"/>
          <p:cNvSpPr>
            <a:spLocks noGrp="1" noChangeArrowheads="1"/>
          </p:cNvSpPr>
          <p:nvPr>
            <p:ph type="sldNum" sz="quarter" idx="12"/>
          </p:nvPr>
        </p:nvSpPr>
        <p:spPr>
          <a:ln/>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795B1C67-F2FD-497E-87AF-69C46F5F7D64}" type="slidenum">
              <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66837795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4"/>
          <p:cNvSpPr>
            <a:spLocks noGrp="1" noChangeArrowheads="1"/>
          </p:cNvSpPr>
          <p:nvPr>
            <p:ph type="dt" sz="half" idx="10"/>
          </p:nvPr>
        </p:nvSpPr>
        <p:spPr>
          <a:ln/>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 name="Rectangle 5"/>
          <p:cNvSpPr>
            <a:spLocks noGrp="1" noChangeArrowheads="1"/>
          </p:cNvSpPr>
          <p:nvPr>
            <p:ph type="ftr" sz="quarter" idx="11"/>
          </p:nvPr>
        </p:nvSpPr>
        <p:spPr>
          <a:ln/>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 name="Rectangle 6"/>
          <p:cNvSpPr>
            <a:spLocks noGrp="1" noChangeArrowheads="1"/>
          </p:cNvSpPr>
          <p:nvPr>
            <p:ph type="sldNum" sz="quarter" idx="12"/>
          </p:nvPr>
        </p:nvSpPr>
        <p:spPr>
          <a:ln/>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A25ADC52-49F9-41B6-B31A-F8938ED3D354}" type="slidenum">
              <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16581087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4"/>
          <p:cNvSpPr>
            <a:spLocks noGrp="1" noChangeArrowheads="1"/>
          </p:cNvSpPr>
          <p:nvPr>
            <p:ph type="dt" sz="half" idx="10"/>
          </p:nvPr>
        </p:nvSpPr>
        <p:spPr>
          <a:ln/>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 name="Rectangle 5"/>
          <p:cNvSpPr>
            <a:spLocks noGrp="1" noChangeArrowheads="1"/>
          </p:cNvSpPr>
          <p:nvPr>
            <p:ph type="ftr" sz="quarter" idx="11"/>
          </p:nvPr>
        </p:nvSpPr>
        <p:spPr>
          <a:ln/>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 name="Rectangle 6"/>
          <p:cNvSpPr>
            <a:spLocks noGrp="1" noChangeArrowheads="1"/>
          </p:cNvSpPr>
          <p:nvPr>
            <p:ph type="sldNum" sz="quarter" idx="12"/>
          </p:nvPr>
        </p:nvSpPr>
        <p:spPr>
          <a:ln/>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E4A141EB-110B-42F9-B700-8694911F7E6B}" type="slidenum">
              <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30132847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 name="Rectangle 5"/>
          <p:cNvSpPr>
            <a:spLocks noGrp="1" noChangeArrowheads="1"/>
          </p:cNvSpPr>
          <p:nvPr>
            <p:ph type="ftr" sz="quarter" idx="11"/>
          </p:nvPr>
        </p:nvSpPr>
        <p:spPr>
          <a:ln/>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 name="Rectangle 6"/>
          <p:cNvSpPr>
            <a:spLocks noGrp="1" noChangeArrowheads="1"/>
          </p:cNvSpPr>
          <p:nvPr>
            <p:ph type="sldNum" sz="quarter" idx="12"/>
          </p:nvPr>
        </p:nvSpPr>
        <p:spPr>
          <a:ln/>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008E1E73-E032-4C94-A250-467503B73D7D}" type="slidenum">
              <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57364542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 name="Rectangle 5"/>
          <p:cNvSpPr>
            <a:spLocks noGrp="1" noChangeArrowheads="1"/>
          </p:cNvSpPr>
          <p:nvPr>
            <p:ph type="ftr" sz="quarter" idx="11"/>
          </p:nvPr>
        </p:nvSpPr>
        <p:spPr>
          <a:ln/>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 name="Rectangle 6"/>
          <p:cNvSpPr>
            <a:spLocks noGrp="1" noChangeArrowheads="1"/>
          </p:cNvSpPr>
          <p:nvPr>
            <p:ph type="sldNum" sz="quarter" idx="12"/>
          </p:nvPr>
        </p:nvSpPr>
        <p:spPr>
          <a:ln/>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F102B089-11BE-42ED-B43D-F4C0270D9C05}" type="slidenum">
              <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88110198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 name="Rectangle 5"/>
          <p:cNvSpPr>
            <a:spLocks noGrp="1" noChangeArrowheads="1"/>
          </p:cNvSpPr>
          <p:nvPr>
            <p:ph type="ftr" sz="quarter" idx="11"/>
          </p:nvPr>
        </p:nvSpPr>
        <p:spPr>
          <a:ln/>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 name="Rectangle 6"/>
          <p:cNvSpPr>
            <a:spLocks noGrp="1" noChangeArrowheads="1"/>
          </p:cNvSpPr>
          <p:nvPr>
            <p:ph type="sldNum" sz="quarter" idx="12"/>
          </p:nvPr>
        </p:nvSpPr>
        <p:spPr>
          <a:ln/>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B804495B-8CE5-4A79-8B79-491ED0DD0D23}" type="slidenum">
              <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71353728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ln/>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 name="Rectangle 5"/>
          <p:cNvSpPr>
            <a:spLocks noGrp="1" noChangeArrowheads="1"/>
          </p:cNvSpPr>
          <p:nvPr>
            <p:ph type="ftr" sz="quarter" idx="11"/>
          </p:nvPr>
        </p:nvSpPr>
        <p:spPr>
          <a:ln/>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 name="Rectangle 6"/>
          <p:cNvSpPr>
            <a:spLocks noGrp="1" noChangeArrowheads="1"/>
          </p:cNvSpPr>
          <p:nvPr>
            <p:ph type="sldNum" sz="quarter" idx="12"/>
          </p:nvPr>
        </p:nvSpPr>
        <p:spPr>
          <a:ln/>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A010FB8F-39D3-4571-8DEC-3F2600121DC8}" type="slidenum">
              <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33724044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729413" y="404813"/>
            <a:ext cx="2090737" cy="572135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404813"/>
            <a:ext cx="6119813" cy="572135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ln/>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 name="Rectangle 5"/>
          <p:cNvSpPr>
            <a:spLocks noGrp="1" noChangeArrowheads="1"/>
          </p:cNvSpPr>
          <p:nvPr>
            <p:ph type="ftr" sz="quarter" idx="11"/>
          </p:nvPr>
        </p:nvSpPr>
        <p:spPr>
          <a:ln/>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 name="Rectangle 6"/>
          <p:cNvSpPr>
            <a:spLocks noGrp="1" noChangeArrowheads="1"/>
          </p:cNvSpPr>
          <p:nvPr>
            <p:ph type="sldNum" sz="quarter" idx="12"/>
          </p:nvPr>
        </p:nvSpPr>
        <p:spPr>
          <a:ln/>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94134244-B3C6-4C58-95DC-85F4DE003540}" type="slidenum">
              <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69320856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1476375" y="404813"/>
            <a:ext cx="7343775" cy="576262"/>
          </a:xfrm>
        </p:spPr>
        <p:txBody>
          <a:bodyPr/>
          <a:lstStyle/>
          <a:p>
            <a:r>
              <a:rPr lang="zh-CN" altLang="en-US"/>
              <a:t>单击此处编辑母版标题样式</a:t>
            </a:r>
          </a:p>
        </p:txBody>
      </p:sp>
      <p:sp>
        <p:nvSpPr>
          <p:cNvPr id="3" name="表格占位符 2"/>
          <p:cNvSpPr>
            <a:spLocks noGrp="1"/>
          </p:cNvSpPr>
          <p:nvPr>
            <p:ph type="tbl" idx="1"/>
          </p:nvPr>
        </p:nvSpPr>
        <p:spPr>
          <a:xfrm>
            <a:off x="457200" y="1268413"/>
            <a:ext cx="8229600" cy="4857750"/>
          </a:xfrm>
        </p:spPr>
        <p:txBody>
          <a:bodyPr/>
          <a:lstStyle/>
          <a:p>
            <a:pPr lvl="0"/>
            <a:endParaRPr lang="zh-CN" altLang="en-US" noProof="0"/>
          </a:p>
        </p:txBody>
      </p:sp>
      <p:sp>
        <p:nvSpPr>
          <p:cNvPr id="4" name="Rectangle 4"/>
          <p:cNvSpPr>
            <a:spLocks noGrp="1" noChangeArrowheads="1"/>
          </p:cNvSpPr>
          <p:nvPr>
            <p:ph type="dt" sz="half" idx="10"/>
          </p:nvPr>
        </p:nvSpPr>
        <p:spPr>
          <a:ln/>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 name="Rectangle 5"/>
          <p:cNvSpPr>
            <a:spLocks noGrp="1" noChangeArrowheads="1"/>
          </p:cNvSpPr>
          <p:nvPr>
            <p:ph type="ftr" sz="quarter" idx="11"/>
          </p:nvPr>
        </p:nvSpPr>
        <p:spPr>
          <a:ln/>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 name="Rectangle 6"/>
          <p:cNvSpPr>
            <a:spLocks noGrp="1" noChangeArrowheads="1"/>
          </p:cNvSpPr>
          <p:nvPr>
            <p:ph type="sldNum" sz="quarter" idx="12"/>
          </p:nvPr>
        </p:nvSpPr>
        <p:spPr>
          <a:ln/>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18A2805F-5F7D-49FB-A81A-6C036AA8B910}" type="slidenum">
              <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7529413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CCEB264B-2745-4153-A0BA-9C455CBDE04A}" type="datetimeFigureOut">
              <a:rPr lang="zh-CN" altLang="en-US" smtClean="0"/>
              <a:t>2019/8/7</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3BBDC04A-40E9-4547-898B-439FA3F27ADC}" type="slidenum">
              <a:rPr lang="zh-CN" altLang="en-US" smtClean="0"/>
              <a:t>‹#›</a:t>
            </a:fld>
            <a:endParaRPr lang="zh-CN" altLang="en-US"/>
          </a:p>
        </p:txBody>
      </p:sp>
    </p:spTree>
    <p:extLst>
      <p:ext uri="{BB962C8B-B14F-4D97-AF65-F5344CB8AC3E}">
        <p14:creationId xmlns:p14="http://schemas.microsoft.com/office/powerpoint/2010/main" val="159590676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p:cNvSpPr>
            <a:spLocks noGrp="1"/>
          </p:cNvSpPr>
          <p:nvPr>
            <p:ph type="title" sz="quarter"/>
          </p:nvPr>
        </p:nvSpPr>
        <p:spPr>
          <a:xfrm>
            <a:off x="1476375" y="404813"/>
            <a:ext cx="7343775" cy="576262"/>
          </a:xfrm>
        </p:spPr>
        <p:txBody>
          <a:bodyPr/>
          <a:lstStyle/>
          <a:p>
            <a:r>
              <a:rPr lang="zh-CN" altLang="en-US"/>
              <a:t>单击此处编辑母版标题样式</a:t>
            </a:r>
          </a:p>
        </p:txBody>
      </p:sp>
      <p:sp>
        <p:nvSpPr>
          <p:cNvPr id="3" name="内容占位符 2"/>
          <p:cNvSpPr>
            <a:spLocks noGrp="1"/>
          </p:cNvSpPr>
          <p:nvPr>
            <p:ph sz="quarter" idx="1"/>
          </p:nvPr>
        </p:nvSpPr>
        <p:spPr>
          <a:xfrm>
            <a:off x="457200" y="1268413"/>
            <a:ext cx="4038600" cy="235267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4648200" y="1268413"/>
            <a:ext cx="4038600" cy="235267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p:nvPr>
        </p:nvSpPr>
        <p:spPr>
          <a:xfrm>
            <a:off x="457200" y="3773488"/>
            <a:ext cx="4038600" cy="235267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内容占位符 5"/>
          <p:cNvSpPr>
            <a:spLocks noGrp="1"/>
          </p:cNvSpPr>
          <p:nvPr>
            <p:ph sz="quarter" idx="4"/>
          </p:nvPr>
        </p:nvSpPr>
        <p:spPr>
          <a:xfrm>
            <a:off x="4648200" y="3773488"/>
            <a:ext cx="4038600" cy="235267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4"/>
          <p:cNvSpPr>
            <a:spLocks noGrp="1" noChangeArrowheads="1"/>
          </p:cNvSpPr>
          <p:nvPr>
            <p:ph type="dt" sz="half" idx="10"/>
          </p:nvPr>
        </p:nvSpPr>
        <p:spPr>
          <a:ln/>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 name="Rectangle 5"/>
          <p:cNvSpPr>
            <a:spLocks noGrp="1" noChangeArrowheads="1"/>
          </p:cNvSpPr>
          <p:nvPr>
            <p:ph type="ftr" sz="quarter" idx="11"/>
          </p:nvPr>
        </p:nvSpPr>
        <p:spPr>
          <a:ln/>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 name="Rectangle 6"/>
          <p:cNvSpPr>
            <a:spLocks noGrp="1" noChangeArrowheads="1"/>
          </p:cNvSpPr>
          <p:nvPr>
            <p:ph type="sldNum" sz="quarter" idx="12"/>
          </p:nvPr>
        </p:nvSpPr>
        <p:spPr>
          <a:ln/>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1F3B30DD-B814-4D12-BA96-CF36D2F90CBD}" type="slidenum">
              <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90424945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1476375" y="404813"/>
            <a:ext cx="7343775" cy="576262"/>
          </a:xfrm>
        </p:spPr>
        <p:txBody>
          <a:bodyPr/>
          <a:lstStyle/>
          <a:p>
            <a:r>
              <a:rPr lang="zh-CN" altLang="en-US"/>
              <a:t>单击此处编辑母版标题样式</a:t>
            </a:r>
          </a:p>
        </p:txBody>
      </p:sp>
      <p:sp>
        <p:nvSpPr>
          <p:cNvPr id="3" name="文本占位符 2"/>
          <p:cNvSpPr>
            <a:spLocks noGrp="1"/>
          </p:cNvSpPr>
          <p:nvPr>
            <p:ph type="body" sz="half" idx="1"/>
          </p:nvPr>
        </p:nvSpPr>
        <p:spPr>
          <a:xfrm>
            <a:off x="457200" y="1268413"/>
            <a:ext cx="4038600" cy="485775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268413"/>
            <a:ext cx="4038600" cy="485775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p:cNvSpPr>
            <a:spLocks noGrp="1" noChangeArrowheads="1"/>
          </p:cNvSpPr>
          <p:nvPr>
            <p:ph type="dt" sz="half" idx="10"/>
          </p:nvPr>
        </p:nvSpPr>
        <p:spPr>
          <a:ln/>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 name="Rectangle 5"/>
          <p:cNvSpPr>
            <a:spLocks noGrp="1" noChangeArrowheads="1"/>
          </p:cNvSpPr>
          <p:nvPr>
            <p:ph type="ftr" sz="quarter" idx="11"/>
          </p:nvPr>
        </p:nvSpPr>
        <p:spPr>
          <a:ln/>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 name="Rectangle 6"/>
          <p:cNvSpPr>
            <a:spLocks noGrp="1" noChangeArrowheads="1"/>
          </p:cNvSpPr>
          <p:nvPr>
            <p:ph type="sldNum" sz="quarter" idx="12"/>
          </p:nvPr>
        </p:nvSpPr>
        <p:spPr>
          <a:ln/>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3F501F2D-98DF-4108-BE06-E9256B6E5783}" type="slidenum">
              <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68034232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AndTwoObj" preserve="1">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a:xfrm>
            <a:off x="1476375" y="404813"/>
            <a:ext cx="7343775" cy="576262"/>
          </a:xfrm>
        </p:spPr>
        <p:txBody>
          <a:bodyPr/>
          <a:lstStyle/>
          <a:p>
            <a:r>
              <a:rPr lang="zh-CN" altLang="en-US"/>
              <a:t>单击此处编辑母版标题样式</a:t>
            </a:r>
          </a:p>
        </p:txBody>
      </p:sp>
      <p:sp>
        <p:nvSpPr>
          <p:cNvPr id="3" name="内容占位符 2"/>
          <p:cNvSpPr>
            <a:spLocks noGrp="1"/>
          </p:cNvSpPr>
          <p:nvPr>
            <p:ph sz="half" idx="1"/>
          </p:nvPr>
        </p:nvSpPr>
        <p:spPr>
          <a:xfrm>
            <a:off x="457200" y="1268413"/>
            <a:ext cx="4038600" cy="485775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4648200" y="1268413"/>
            <a:ext cx="4038600" cy="235267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p:nvPr>
        </p:nvSpPr>
        <p:spPr>
          <a:xfrm>
            <a:off x="4648200" y="3773488"/>
            <a:ext cx="4038600" cy="235267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Rectangle 4"/>
          <p:cNvSpPr>
            <a:spLocks noGrp="1" noChangeArrowheads="1"/>
          </p:cNvSpPr>
          <p:nvPr>
            <p:ph type="dt" sz="half" idx="10"/>
          </p:nvPr>
        </p:nvSpPr>
        <p:spPr>
          <a:ln/>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 name="Rectangle 5"/>
          <p:cNvSpPr>
            <a:spLocks noGrp="1" noChangeArrowheads="1"/>
          </p:cNvSpPr>
          <p:nvPr>
            <p:ph type="ftr" sz="quarter" idx="11"/>
          </p:nvPr>
        </p:nvSpPr>
        <p:spPr>
          <a:ln/>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 name="Rectangle 6"/>
          <p:cNvSpPr>
            <a:spLocks noGrp="1" noChangeArrowheads="1"/>
          </p:cNvSpPr>
          <p:nvPr>
            <p:ph type="sldNum" sz="quarter" idx="12"/>
          </p:nvPr>
        </p:nvSpPr>
        <p:spPr>
          <a:ln/>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2B0DAEE5-CCD8-4379-993A-D229ABD8F5CA}" type="slidenum">
              <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16847824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1476375" y="404813"/>
            <a:ext cx="7343775" cy="576262"/>
          </a:xfrm>
        </p:spPr>
        <p:txBody>
          <a:bodyPr/>
          <a:lstStyle/>
          <a:p>
            <a:r>
              <a:rPr lang="zh-CN" altLang="en-US"/>
              <a:t>单击此处编辑母版标题样式</a:t>
            </a:r>
          </a:p>
        </p:txBody>
      </p:sp>
      <p:sp>
        <p:nvSpPr>
          <p:cNvPr id="3" name="文本占位符 2"/>
          <p:cNvSpPr>
            <a:spLocks noGrp="1"/>
          </p:cNvSpPr>
          <p:nvPr>
            <p:ph type="body" sz="half" idx="1"/>
          </p:nvPr>
        </p:nvSpPr>
        <p:spPr>
          <a:xfrm>
            <a:off x="457200" y="1268413"/>
            <a:ext cx="4038600" cy="485775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4648200" y="1268413"/>
            <a:ext cx="4038600" cy="235267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p:nvPr>
        </p:nvSpPr>
        <p:spPr>
          <a:xfrm>
            <a:off x="4648200" y="3773488"/>
            <a:ext cx="4038600" cy="235267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Rectangle 4"/>
          <p:cNvSpPr>
            <a:spLocks noGrp="1" noChangeArrowheads="1"/>
          </p:cNvSpPr>
          <p:nvPr>
            <p:ph type="dt" sz="half" idx="10"/>
          </p:nvPr>
        </p:nvSpPr>
        <p:spPr>
          <a:ln/>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 name="Rectangle 5"/>
          <p:cNvSpPr>
            <a:spLocks noGrp="1" noChangeArrowheads="1"/>
          </p:cNvSpPr>
          <p:nvPr>
            <p:ph type="ftr" sz="quarter" idx="11"/>
          </p:nvPr>
        </p:nvSpPr>
        <p:spPr>
          <a:ln/>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 name="Rectangle 6"/>
          <p:cNvSpPr>
            <a:spLocks noGrp="1" noChangeArrowheads="1"/>
          </p:cNvSpPr>
          <p:nvPr>
            <p:ph type="sldNum" sz="quarter" idx="12"/>
          </p:nvPr>
        </p:nvSpPr>
        <p:spPr>
          <a:ln/>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18274C2E-1E9A-452A-83C6-1085113707FE}" type="slidenum">
              <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399451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p:nvPr>
        </p:nvSpPr>
        <p:spPr>
          <a:xfrm>
            <a:off x="629842" y="2505075"/>
            <a:ext cx="3868340"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Content Placeholder 5"/>
          <p:cNvSpPr>
            <a:spLocks noGrp="1"/>
          </p:cNvSpPr>
          <p:nvPr>
            <p:ph sz="quarter" idx="4"/>
          </p:nvPr>
        </p:nvSpPr>
        <p:spPr>
          <a:xfrm>
            <a:off x="4629150" y="2505075"/>
            <a:ext cx="3887391"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CCEB264B-2745-4153-A0BA-9C455CBDE04A}" type="datetimeFigureOut">
              <a:rPr lang="zh-CN" altLang="en-US" smtClean="0"/>
              <a:t>2019/8/7</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3BBDC04A-40E9-4547-898B-439FA3F27ADC}" type="slidenum">
              <a:rPr lang="zh-CN" altLang="en-US" smtClean="0"/>
              <a:t>‹#›</a:t>
            </a:fld>
            <a:endParaRPr lang="zh-CN" altLang="en-US"/>
          </a:p>
        </p:txBody>
      </p:sp>
    </p:spTree>
    <p:extLst>
      <p:ext uri="{BB962C8B-B14F-4D97-AF65-F5344CB8AC3E}">
        <p14:creationId xmlns:p14="http://schemas.microsoft.com/office/powerpoint/2010/main" val="3447529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CCEB264B-2745-4153-A0BA-9C455CBDE04A}" type="datetimeFigureOut">
              <a:rPr lang="zh-CN" altLang="en-US" smtClean="0"/>
              <a:t>2019/8/7</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3BBDC04A-40E9-4547-898B-439FA3F27ADC}" type="slidenum">
              <a:rPr lang="zh-CN" altLang="en-US" smtClean="0"/>
              <a:t>‹#›</a:t>
            </a:fld>
            <a:endParaRPr lang="zh-CN" altLang="en-US"/>
          </a:p>
        </p:txBody>
      </p:sp>
    </p:spTree>
    <p:extLst>
      <p:ext uri="{BB962C8B-B14F-4D97-AF65-F5344CB8AC3E}">
        <p14:creationId xmlns:p14="http://schemas.microsoft.com/office/powerpoint/2010/main" val="16561832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CEB264B-2745-4153-A0BA-9C455CBDE04A}" type="datetimeFigureOut">
              <a:rPr lang="zh-CN" altLang="en-US" smtClean="0"/>
              <a:t>2019/8/7</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3BBDC04A-40E9-4547-898B-439FA3F27ADC}" type="slidenum">
              <a:rPr lang="zh-CN" altLang="en-US" smtClean="0"/>
              <a:t>‹#›</a:t>
            </a:fld>
            <a:endParaRPr lang="zh-CN" altLang="en-US"/>
          </a:p>
        </p:txBody>
      </p:sp>
    </p:spTree>
    <p:extLst>
      <p:ext uri="{BB962C8B-B14F-4D97-AF65-F5344CB8AC3E}">
        <p14:creationId xmlns:p14="http://schemas.microsoft.com/office/powerpoint/2010/main" val="2806686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CCEB264B-2745-4153-A0BA-9C455CBDE04A}" type="datetimeFigureOut">
              <a:rPr lang="zh-CN" altLang="en-US" smtClean="0"/>
              <a:t>2019/8/7</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3BBDC04A-40E9-4547-898B-439FA3F27ADC}" type="slidenum">
              <a:rPr lang="zh-CN" altLang="en-US" smtClean="0"/>
              <a:t>‹#›</a:t>
            </a:fld>
            <a:endParaRPr lang="zh-CN" altLang="en-US"/>
          </a:p>
        </p:txBody>
      </p:sp>
    </p:spTree>
    <p:extLst>
      <p:ext uri="{BB962C8B-B14F-4D97-AF65-F5344CB8AC3E}">
        <p14:creationId xmlns:p14="http://schemas.microsoft.com/office/powerpoint/2010/main" val="8982662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CCEB264B-2745-4153-A0BA-9C455CBDE04A}" type="datetimeFigureOut">
              <a:rPr lang="zh-CN" altLang="en-US" smtClean="0"/>
              <a:t>2019/8/7</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3BBDC04A-40E9-4547-898B-439FA3F27ADC}" type="slidenum">
              <a:rPr lang="zh-CN" altLang="en-US" smtClean="0"/>
              <a:t>‹#›</a:t>
            </a:fld>
            <a:endParaRPr lang="zh-CN" altLang="en-US"/>
          </a:p>
        </p:txBody>
      </p:sp>
    </p:spTree>
    <p:extLst>
      <p:ext uri="{BB962C8B-B14F-4D97-AF65-F5344CB8AC3E}">
        <p14:creationId xmlns:p14="http://schemas.microsoft.com/office/powerpoint/2010/main" val="32573355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image" Target="../media/image1.jpe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theme" Target="../theme/theme2.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slideLayout" Target="../slideLayouts/slideLayout40.xml"/><Relationship Id="rId18" Type="http://schemas.openxmlformats.org/officeDocument/2006/relationships/image" Target="../media/image1.jpeg"/><Relationship Id="rId3" Type="http://schemas.openxmlformats.org/officeDocument/2006/relationships/slideLayout" Target="../slideLayouts/slideLayout30.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17" Type="http://schemas.openxmlformats.org/officeDocument/2006/relationships/theme" Target="../theme/theme3.xml"/><Relationship Id="rId2" Type="http://schemas.openxmlformats.org/officeDocument/2006/relationships/slideLayout" Target="../slideLayouts/slideLayout29.xml"/><Relationship Id="rId16" Type="http://schemas.openxmlformats.org/officeDocument/2006/relationships/slideLayout" Target="../slideLayouts/slideLayout43.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5" Type="http://schemas.openxmlformats.org/officeDocument/2006/relationships/slideLayout" Target="../slideLayouts/slideLayout32.xml"/><Relationship Id="rId15" Type="http://schemas.openxmlformats.org/officeDocument/2006/relationships/slideLayout" Target="../slideLayouts/slideLayout42.xml"/><Relationship Id="rId10" Type="http://schemas.openxmlformats.org/officeDocument/2006/relationships/slideLayout" Target="../slideLayouts/slideLayout37.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CEB264B-2745-4153-A0BA-9C455CBDE04A}" type="datetimeFigureOut">
              <a:rPr lang="zh-CN" altLang="en-US" smtClean="0"/>
              <a:t>2019/8/7</a:t>
            </a:fld>
            <a:endParaRPr lang="zh-CN"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BBDC04A-40E9-4547-898B-439FA3F27ADC}" type="slidenum">
              <a:rPr lang="zh-CN" altLang="en-US" smtClean="0"/>
              <a:t>‹#›</a:t>
            </a:fld>
            <a:endParaRPr lang="zh-CN" altLang="en-US"/>
          </a:p>
        </p:txBody>
      </p:sp>
    </p:spTree>
    <p:extLst>
      <p:ext uri="{BB962C8B-B14F-4D97-AF65-F5344CB8AC3E}">
        <p14:creationId xmlns:p14="http://schemas.microsoft.com/office/powerpoint/2010/main" val="219681183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图片 10" descr="研院院徽"/>
          <p:cNvPicPr>
            <a:picLocks noChangeAspect="1" noChangeArrowheads="1"/>
          </p:cNvPicPr>
          <p:nvPr userDrawn="1"/>
        </p:nvPicPr>
        <p:blipFill>
          <a:blip r:embed="rId18">
            <a:extLst>
              <a:ext uri="{28A0092B-C50C-407E-A947-70E740481C1C}">
                <a14:useLocalDpi xmlns:a14="http://schemas.microsoft.com/office/drawing/2010/main" val="0"/>
              </a:ext>
            </a:extLst>
          </a:blip>
          <a:srcRect/>
          <a:stretch>
            <a:fillRect/>
          </a:stretch>
        </p:blipFill>
        <p:spPr bwMode="auto">
          <a:xfrm>
            <a:off x="468313" y="260350"/>
            <a:ext cx="790575"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2"/>
          <p:cNvSpPr>
            <a:spLocks noGrp="1" noChangeArrowheads="1"/>
          </p:cNvSpPr>
          <p:nvPr>
            <p:ph type="title"/>
          </p:nvPr>
        </p:nvSpPr>
        <p:spPr bwMode="auto">
          <a:xfrm>
            <a:off x="1476375" y="404813"/>
            <a:ext cx="7343775"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8" name="Rectangle 3"/>
          <p:cNvSpPr>
            <a:spLocks noGrp="1" noChangeArrowheads="1"/>
          </p:cNvSpPr>
          <p:nvPr>
            <p:ph type="body" idx="1"/>
          </p:nvPr>
        </p:nvSpPr>
        <p:spPr bwMode="auto">
          <a:xfrm>
            <a:off x="457200" y="1268413"/>
            <a:ext cx="8229600" cy="4857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2" name="Rectangle 4"/>
          <p:cNvSpPr>
            <a:spLocks noGrp="1" noChangeArrowheads="1"/>
          </p:cNvSpPr>
          <p:nvPr>
            <p:ph type="dt" sz="half" idx="2"/>
          </p:nvPr>
        </p:nvSpPr>
        <p:spPr bwMode="auto">
          <a:xfrm>
            <a:off x="457200" y="6245225"/>
            <a:ext cx="2133600" cy="476250"/>
          </a:xfrm>
          <a:prstGeom prst="rect">
            <a:avLst/>
          </a:prstGeom>
          <a:noFill/>
          <a:ln>
            <a:noFill/>
          </a:ln>
          <a:effectLst/>
        </p:spPr>
        <p:txBody>
          <a:bodyPr vert="horz" wrap="square" lIns="91440" tIns="45720" rIns="91440" bIns="45720" numCol="1" anchor="t" anchorCtr="0" compatLnSpc="1">
            <a:prstTxWarp prst="textNoShape">
              <a:avLst/>
            </a:prstTxWarp>
          </a:bodyPr>
          <a:lstStyle>
            <a:lvl1pPr eaLnBrk="1" hangingPunct="1">
              <a:defRPr sz="1400">
                <a:latin typeface="Arial" panose="020B0604020202020204" pitchFamily="34" charset="0"/>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a:noFill/>
          </a:ln>
          <a:effectLst/>
        </p:spPr>
        <p:txBody>
          <a:bodyPr vert="horz" wrap="square" lIns="91440" tIns="45720" rIns="91440" bIns="45720" numCol="1" anchor="t" anchorCtr="0" compatLnSpc="1">
            <a:prstTxWarp prst="textNoShape">
              <a:avLst/>
            </a:prstTxWarp>
          </a:bodyPr>
          <a:lstStyle>
            <a:lvl1pPr algn="ctr" eaLnBrk="1" hangingPunct="1">
              <a:defRPr sz="1400">
                <a:latin typeface="Arial" panose="020B0604020202020204" pitchFamily="34" charset="0"/>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a:noFill/>
          </a:ln>
          <a:effectLst/>
        </p:spPr>
        <p:txBody>
          <a:bodyPr vert="horz" wrap="square" lIns="91440" tIns="45720" rIns="91440" bIns="45720" numCol="1" anchor="t" anchorCtr="0" compatLnSpc="1">
            <a:prstTxWarp prst="textNoShape">
              <a:avLst/>
            </a:prstTxWarp>
          </a:bodyPr>
          <a:lstStyle>
            <a:lvl1pPr algn="r" eaLnBrk="1" hangingPunct="1">
              <a:defRPr sz="1400"/>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E6442449-D042-4A98-B5B2-420A65A56B79}" type="slidenum">
              <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32" name="Rectangle 8"/>
          <p:cNvSpPr>
            <a:spLocks noChangeArrowheads="1"/>
          </p:cNvSpPr>
          <p:nvPr userDrawn="1"/>
        </p:nvSpPr>
        <p:spPr bwMode="auto">
          <a:xfrm>
            <a:off x="6443663" y="6507163"/>
            <a:ext cx="2339975" cy="307975"/>
          </a:xfrm>
          <a:prstGeom prst="rect">
            <a:avLst/>
          </a:prstGeom>
          <a:noFill/>
          <a:ln>
            <a:noFill/>
          </a:ln>
          <a:effectLst/>
        </p:spPr>
        <p:txBody>
          <a:bodyPr wrap="none" anchor="ctr">
            <a:spAutoFit/>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zh-CN" altLang="en-US" sz="1400" b="0" i="0" u="none" strike="noStrike" kern="1200" cap="none" spc="0" normalizeH="0" baseline="0" noProof="0" dirty="0">
                <a:ln>
                  <a:noFill/>
                </a:ln>
                <a:solidFill>
                  <a:srgbClr val="000000"/>
                </a:solidFill>
                <a:effectLst>
                  <a:outerShdw blurRad="38100" dist="38100" dir="2700000" algn="tl">
                    <a:srgbClr val="C0C0C0"/>
                  </a:outerShdw>
                </a:effectLst>
                <a:uLnTx/>
                <a:uFillTx/>
                <a:latin typeface="黑体" panose="02010609060101010101" pitchFamily="49" charset="-122"/>
                <a:ea typeface="黑体" panose="02010609060101010101" pitchFamily="49" charset="-122"/>
                <a:cs typeface="+mn-cs"/>
              </a:rPr>
              <a:t>国防科学技术大学研究生院</a:t>
            </a:r>
          </a:p>
        </p:txBody>
      </p:sp>
      <p:sp>
        <p:nvSpPr>
          <p:cNvPr id="1033" name="Rectangle 11"/>
          <p:cNvSpPr>
            <a:spLocks noChangeArrowheads="1"/>
          </p:cNvSpPr>
          <p:nvPr/>
        </p:nvSpPr>
        <p:spPr bwMode="auto">
          <a:xfrm>
            <a:off x="0" y="1016000"/>
            <a:ext cx="9144000" cy="36513"/>
          </a:xfrm>
          <a:prstGeom prst="rect">
            <a:avLst/>
          </a:prstGeom>
          <a:gradFill rotWithShape="1">
            <a:gsLst>
              <a:gs pos="0">
                <a:srgbClr val="003366"/>
              </a:gs>
              <a:gs pos="100000">
                <a:srgbClr val="FFFFFF"/>
              </a:gs>
            </a:gsLst>
            <a:lin ang="0" scaled="1"/>
          </a:gradFill>
          <a:ln>
            <a:noFill/>
          </a:ln>
          <a:effec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967324097"/>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Lst>
  <p:txStyles>
    <p:titleStyle>
      <a:lvl1pPr algn="l" rtl="0" eaLnBrk="0" fontAlgn="base" hangingPunct="0">
        <a:spcBef>
          <a:spcPct val="0"/>
        </a:spcBef>
        <a:spcAft>
          <a:spcPct val="0"/>
        </a:spcAft>
        <a:defRPr sz="3200" kern="1200">
          <a:solidFill>
            <a:srgbClr val="003399"/>
          </a:solidFill>
          <a:latin typeface="+mj-lt"/>
          <a:ea typeface="+mj-ea"/>
          <a:cs typeface="+mj-cs"/>
        </a:defRPr>
      </a:lvl1pPr>
      <a:lvl2pPr algn="l" rtl="0" eaLnBrk="0" fontAlgn="base" hangingPunct="0">
        <a:spcBef>
          <a:spcPct val="0"/>
        </a:spcBef>
        <a:spcAft>
          <a:spcPct val="0"/>
        </a:spcAft>
        <a:defRPr sz="3200">
          <a:solidFill>
            <a:srgbClr val="003399"/>
          </a:solidFill>
          <a:latin typeface="Arial" panose="020B0604020202020204" pitchFamily="34" charset="0"/>
          <a:ea typeface="黑体" panose="02010609060101010101" pitchFamily="49" charset="-122"/>
        </a:defRPr>
      </a:lvl2pPr>
      <a:lvl3pPr algn="l" rtl="0" eaLnBrk="0" fontAlgn="base" hangingPunct="0">
        <a:spcBef>
          <a:spcPct val="0"/>
        </a:spcBef>
        <a:spcAft>
          <a:spcPct val="0"/>
        </a:spcAft>
        <a:defRPr sz="3200">
          <a:solidFill>
            <a:srgbClr val="003399"/>
          </a:solidFill>
          <a:latin typeface="Arial" panose="020B0604020202020204" pitchFamily="34" charset="0"/>
          <a:ea typeface="黑体" panose="02010609060101010101" pitchFamily="49" charset="-122"/>
        </a:defRPr>
      </a:lvl3pPr>
      <a:lvl4pPr algn="l" rtl="0" eaLnBrk="0" fontAlgn="base" hangingPunct="0">
        <a:spcBef>
          <a:spcPct val="0"/>
        </a:spcBef>
        <a:spcAft>
          <a:spcPct val="0"/>
        </a:spcAft>
        <a:defRPr sz="3200">
          <a:solidFill>
            <a:srgbClr val="003399"/>
          </a:solidFill>
          <a:latin typeface="Arial" panose="020B0604020202020204" pitchFamily="34" charset="0"/>
          <a:ea typeface="黑体" panose="02010609060101010101" pitchFamily="49" charset="-122"/>
        </a:defRPr>
      </a:lvl4pPr>
      <a:lvl5pPr algn="l" rtl="0" eaLnBrk="0" fontAlgn="base" hangingPunct="0">
        <a:spcBef>
          <a:spcPct val="0"/>
        </a:spcBef>
        <a:spcAft>
          <a:spcPct val="0"/>
        </a:spcAft>
        <a:defRPr sz="3200">
          <a:solidFill>
            <a:srgbClr val="003399"/>
          </a:solidFill>
          <a:latin typeface="Arial" panose="020B0604020202020204" pitchFamily="34" charset="0"/>
          <a:ea typeface="黑体" panose="02010609060101010101" pitchFamily="49" charset="-122"/>
        </a:defRPr>
      </a:lvl5pPr>
      <a:lvl6pPr marL="457200" algn="l" rtl="0" fontAlgn="base">
        <a:spcBef>
          <a:spcPct val="0"/>
        </a:spcBef>
        <a:spcAft>
          <a:spcPct val="0"/>
        </a:spcAft>
        <a:defRPr sz="3200">
          <a:solidFill>
            <a:srgbClr val="003399"/>
          </a:solidFill>
          <a:latin typeface="Arial" panose="020B0604020202020204" pitchFamily="34" charset="0"/>
          <a:ea typeface="黑体" panose="02010609060101010101" pitchFamily="49" charset="-122"/>
        </a:defRPr>
      </a:lvl6pPr>
      <a:lvl7pPr marL="914400" algn="l" rtl="0" fontAlgn="base">
        <a:spcBef>
          <a:spcPct val="0"/>
        </a:spcBef>
        <a:spcAft>
          <a:spcPct val="0"/>
        </a:spcAft>
        <a:defRPr sz="3200">
          <a:solidFill>
            <a:srgbClr val="003399"/>
          </a:solidFill>
          <a:latin typeface="Arial" panose="020B0604020202020204" pitchFamily="34" charset="0"/>
          <a:ea typeface="黑体" panose="02010609060101010101" pitchFamily="49" charset="-122"/>
        </a:defRPr>
      </a:lvl7pPr>
      <a:lvl8pPr marL="1371600" algn="l" rtl="0" fontAlgn="base">
        <a:spcBef>
          <a:spcPct val="0"/>
        </a:spcBef>
        <a:spcAft>
          <a:spcPct val="0"/>
        </a:spcAft>
        <a:defRPr sz="3200">
          <a:solidFill>
            <a:srgbClr val="003399"/>
          </a:solidFill>
          <a:latin typeface="Arial" panose="020B0604020202020204" pitchFamily="34" charset="0"/>
          <a:ea typeface="黑体" panose="02010609060101010101" pitchFamily="49" charset="-122"/>
        </a:defRPr>
      </a:lvl8pPr>
      <a:lvl9pPr marL="1828800" algn="l" rtl="0" fontAlgn="base">
        <a:spcBef>
          <a:spcPct val="0"/>
        </a:spcBef>
        <a:spcAft>
          <a:spcPct val="0"/>
        </a:spcAft>
        <a:defRPr sz="3200">
          <a:solidFill>
            <a:srgbClr val="003399"/>
          </a:solidFill>
          <a:latin typeface="Arial" panose="020B0604020202020204" pitchFamily="34" charset="0"/>
          <a:ea typeface="黑体" panose="02010609060101010101" pitchFamily="49" charset="-122"/>
        </a:defRPr>
      </a:lvl9pPr>
    </p:titleStyle>
    <p:bodyStyle>
      <a:lvl1pPr marL="342900" indent="-342900" algn="l" rtl="0" eaLnBrk="0" fontAlgn="base" hangingPunct="0">
        <a:spcBef>
          <a:spcPct val="20000"/>
        </a:spcBef>
        <a:spcAft>
          <a:spcPct val="0"/>
        </a:spcAft>
        <a:buClr>
          <a:srgbClr val="FF6600"/>
        </a:buClr>
        <a:buFont typeface="Wingdings" panose="05000000000000000000" pitchFamily="2" charset="2"/>
        <a:buChar char="p"/>
        <a:defRPr sz="2800" kern="1200">
          <a:solidFill>
            <a:schemeClr val="tx1"/>
          </a:solidFill>
          <a:latin typeface="+mn-lt"/>
          <a:ea typeface="+mn-ea"/>
          <a:cs typeface="+mn-cs"/>
        </a:defRPr>
      </a:lvl1pPr>
      <a:lvl2pPr marL="742950" indent="-285750" algn="l" rtl="0" eaLnBrk="0" fontAlgn="base" hangingPunct="0">
        <a:spcBef>
          <a:spcPct val="20000"/>
        </a:spcBef>
        <a:spcAft>
          <a:spcPct val="0"/>
        </a:spcAft>
        <a:buClr>
          <a:srgbClr val="FF6600"/>
        </a:buClr>
        <a:buFont typeface="Wingdings" panose="05000000000000000000" pitchFamily="2" charset="2"/>
        <a:buChar char="n"/>
        <a:defRPr sz="2400" kern="1200">
          <a:solidFill>
            <a:schemeClr val="tx1"/>
          </a:solidFill>
          <a:latin typeface="+mn-lt"/>
          <a:ea typeface="楷体_GB2312" pitchFamily="49" charset="-122"/>
          <a:cs typeface="+mn-cs"/>
        </a:defRPr>
      </a:lvl2pPr>
      <a:lvl3pPr marL="1143000" indent="-228600" algn="l" rtl="0" eaLnBrk="0" fontAlgn="base" hangingPunct="0">
        <a:spcBef>
          <a:spcPct val="20000"/>
        </a:spcBef>
        <a:spcAft>
          <a:spcPct val="0"/>
        </a:spcAft>
        <a:buClr>
          <a:srgbClr val="FF6600"/>
        </a:buClr>
        <a:buFont typeface="Wingdings" panose="05000000000000000000" pitchFamily="2" charset="2"/>
        <a:buChar char="p"/>
        <a:defRPr sz="2000" kern="1200">
          <a:solidFill>
            <a:schemeClr val="tx1"/>
          </a:solidFill>
          <a:latin typeface="+mn-lt"/>
          <a:ea typeface="+mn-ea"/>
          <a:cs typeface="+mn-cs"/>
        </a:defRPr>
      </a:lvl3pPr>
      <a:lvl4pPr marL="1600200" indent="-228600" algn="l" rtl="0" eaLnBrk="0" fontAlgn="base" hangingPunct="0">
        <a:spcBef>
          <a:spcPct val="20000"/>
        </a:spcBef>
        <a:spcAft>
          <a:spcPct val="0"/>
        </a:spcAft>
        <a:buClr>
          <a:srgbClr val="FF6600"/>
        </a:buClr>
        <a:buFont typeface="Wingdings" panose="05000000000000000000" pitchFamily="2" charset="2"/>
        <a:buChar char="n"/>
        <a:defRPr sz="2000" kern="1200">
          <a:solidFill>
            <a:schemeClr val="tx1"/>
          </a:solidFill>
          <a:latin typeface="+mn-lt"/>
          <a:ea typeface="楷体_GB2312" pitchFamily="49" charset="-122"/>
          <a:cs typeface="+mn-cs"/>
        </a:defRPr>
      </a:lvl4pPr>
      <a:lvl5pPr marL="2057400" indent="-228600" algn="l" rtl="0" eaLnBrk="0" fontAlgn="base" hangingPunct="0">
        <a:spcBef>
          <a:spcPct val="20000"/>
        </a:spcBef>
        <a:spcAft>
          <a:spcPct val="0"/>
        </a:spcAft>
        <a:buClr>
          <a:srgbClr val="FF6600"/>
        </a:buClr>
        <a:buFont typeface="Wingdings" panose="05000000000000000000" pitchFamily="2" charset="2"/>
        <a:buChar char="n"/>
        <a:defRPr sz="2000" kern="1200">
          <a:solidFill>
            <a:schemeClr val="tx1"/>
          </a:solidFill>
          <a:latin typeface="+mn-lt"/>
          <a:ea typeface="楷体_GB2312" pitchFamily="49"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图片 10" descr="研院院徽"/>
          <p:cNvPicPr>
            <a:picLocks noChangeAspect="1" noChangeArrowheads="1"/>
          </p:cNvPicPr>
          <p:nvPr userDrawn="1"/>
        </p:nvPicPr>
        <p:blipFill>
          <a:blip r:embed="rId18">
            <a:extLst>
              <a:ext uri="{28A0092B-C50C-407E-A947-70E740481C1C}">
                <a14:useLocalDpi xmlns:a14="http://schemas.microsoft.com/office/drawing/2010/main" val="0"/>
              </a:ext>
            </a:extLst>
          </a:blip>
          <a:srcRect/>
          <a:stretch>
            <a:fillRect/>
          </a:stretch>
        </p:blipFill>
        <p:spPr bwMode="auto">
          <a:xfrm>
            <a:off x="468313" y="260350"/>
            <a:ext cx="790575"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2"/>
          <p:cNvSpPr>
            <a:spLocks noGrp="1" noChangeArrowheads="1"/>
          </p:cNvSpPr>
          <p:nvPr>
            <p:ph type="title"/>
          </p:nvPr>
        </p:nvSpPr>
        <p:spPr bwMode="auto">
          <a:xfrm>
            <a:off x="1476375" y="404813"/>
            <a:ext cx="7343775"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8" name="Rectangle 3"/>
          <p:cNvSpPr>
            <a:spLocks noGrp="1" noChangeArrowheads="1"/>
          </p:cNvSpPr>
          <p:nvPr>
            <p:ph type="body" idx="1"/>
          </p:nvPr>
        </p:nvSpPr>
        <p:spPr bwMode="auto">
          <a:xfrm>
            <a:off x="457200" y="1268413"/>
            <a:ext cx="8229600" cy="4857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2" name="Rectangle 4"/>
          <p:cNvSpPr>
            <a:spLocks noGrp="1" noChangeArrowheads="1"/>
          </p:cNvSpPr>
          <p:nvPr>
            <p:ph type="dt" sz="half" idx="2"/>
          </p:nvPr>
        </p:nvSpPr>
        <p:spPr bwMode="auto">
          <a:xfrm>
            <a:off x="457200" y="6245225"/>
            <a:ext cx="2133600" cy="476250"/>
          </a:xfrm>
          <a:prstGeom prst="rect">
            <a:avLst/>
          </a:prstGeom>
          <a:noFill/>
          <a:ln>
            <a:noFill/>
          </a:ln>
          <a:effectLst/>
        </p:spPr>
        <p:txBody>
          <a:bodyPr vert="horz" wrap="square" lIns="91440" tIns="45720" rIns="91440" bIns="45720" numCol="1" anchor="t" anchorCtr="0" compatLnSpc="1">
            <a:prstTxWarp prst="textNoShape">
              <a:avLst/>
            </a:prstTxWarp>
          </a:bodyPr>
          <a:lstStyle>
            <a:lvl1pPr eaLnBrk="1" hangingPunct="1">
              <a:defRPr sz="1400">
                <a:latin typeface="Arial" panose="020B0604020202020204" pitchFamily="34" charset="0"/>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a:noFill/>
          </a:ln>
          <a:effectLst/>
        </p:spPr>
        <p:txBody>
          <a:bodyPr vert="horz" wrap="square" lIns="91440" tIns="45720" rIns="91440" bIns="45720" numCol="1" anchor="t" anchorCtr="0" compatLnSpc="1">
            <a:prstTxWarp prst="textNoShape">
              <a:avLst/>
            </a:prstTxWarp>
          </a:bodyPr>
          <a:lstStyle>
            <a:lvl1pPr algn="ctr" eaLnBrk="1" hangingPunct="1">
              <a:defRPr sz="1400">
                <a:latin typeface="Arial" panose="020B0604020202020204" pitchFamily="34" charset="0"/>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a:noFill/>
          </a:ln>
          <a:effectLst/>
        </p:spPr>
        <p:txBody>
          <a:bodyPr vert="horz" wrap="square" lIns="91440" tIns="45720" rIns="91440" bIns="45720" numCol="1" anchor="t" anchorCtr="0" compatLnSpc="1">
            <a:prstTxWarp prst="textNoShape">
              <a:avLst/>
            </a:prstTxWarp>
          </a:bodyPr>
          <a:lstStyle>
            <a:lvl1pPr algn="r" eaLnBrk="1" hangingPunct="1">
              <a:defRPr sz="1400"/>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E6442449-D042-4A98-B5B2-420A65A56B79}" type="slidenum">
              <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32" name="Rectangle 8"/>
          <p:cNvSpPr>
            <a:spLocks noChangeArrowheads="1"/>
          </p:cNvSpPr>
          <p:nvPr userDrawn="1"/>
        </p:nvSpPr>
        <p:spPr bwMode="auto">
          <a:xfrm>
            <a:off x="6443663" y="6507163"/>
            <a:ext cx="2339975" cy="307975"/>
          </a:xfrm>
          <a:prstGeom prst="rect">
            <a:avLst/>
          </a:prstGeom>
          <a:noFill/>
          <a:ln>
            <a:noFill/>
          </a:ln>
          <a:effectLst/>
        </p:spPr>
        <p:txBody>
          <a:bodyPr wrap="none" anchor="ctr">
            <a:spAutoFit/>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zh-CN" altLang="en-US" sz="1400" b="0" i="0" u="none" strike="noStrike" kern="1200" cap="none" spc="0" normalizeH="0" baseline="0" noProof="0" dirty="0">
                <a:ln>
                  <a:noFill/>
                </a:ln>
                <a:solidFill>
                  <a:srgbClr val="000000"/>
                </a:solidFill>
                <a:effectLst>
                  <a:outerShdw blurRad="38100" dist="38100" dir="2700000" algn="tl">
                    <a:srgbClr val="C0C0C0"/>
                  </a:outerShdw>
                </a:effectLst>
                <a:uLnTx/>
                <a:uFillTx/>
                <a:latin typeface="黑体" panose="02010609060101010101" pitchFamily="49" charset="-122"/>
                <a:ea typeface="黑体" panose="02010609060101010101" pitchFamily="49" charset="-122"/>
                <a:cs typeface="+mn-cs"/>
              </a:rPr>
              <a:t>国防科学技术大学研究生院</a:t>
            </a:r>
          </a:p>
        </p:txBody>
      </p:sp>
      <p:sp>
        <p:nvSpPr>
          <p:cNvPr id="1033" name="Rectangle 11"/>
          <p:cNvSpPr>
            <a:spLocks noChangeArrowheads="1"/>
          </p:cNvSpPr>
          <p:nvPr/>
        </p:nvSpPr>
        <p:spPr bwMode="auto">
          <a:xfrm>
            <a:off x="0" y="1016000"/>
            <a:ext cx="9144000" cy="36513"/>
          </a:xfrm>
          <a:prstGeom prst="rect">
            <a:avLst/>
          </a:prstGeom>
          <a:gradFill rotWithShape="1">
            <a:gsLst>
              <a:gs pos="0">
                <a:srgbClr val="003366"/>
              </a:gs>
              <a:gs pos="100000">
                <a:srgbClr val="FFFFFF"/>
              </a:gs>
            </a:gsLst>
            <a:lin ang="0" scaled="1"/>
          </a:gradFill>
          <a:ln>
            <a:noFill/>
          </a:ln>
          <a:effec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166888155"/>
      </p:ext>
    </p:extLst>
  </p:cSld>
  <p:clrMap bg1="lt1" tx1="dk1" bg2="lt2" tx2="dk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 id="2147483701" r:id="rId12"/>
    <p:sldLayoutId id="2147483702" r:id="rId13"/>
    <p:sldLayoutId id="2147483703" r:id="rId14"/>
    <p:sldLayoutId id="2147483704" r:id="rId15"/>
    <p:sldLayoutId id="2147483705" r:id="rId16"/>
  </p:sldLayoutIdLst>
  <p:txStyles>
    <p:titleStyle>
      <a:lvl1pPr algn="l" rtl="0" eaLnBrk="0" fontAlgn="base" hangingPunct="0">
        <a:spcBef>
          <a:spcPct val="0"/>
        </a:spcBef>
        <a:spcAft>
          <a:spcPct val="0"/>
        </a:spcAft>
        <a:defRPr sz="3200" kern="1200">
          <a:solidFill>
            <a:srgbClr val="003399"/>
          </a:solidFill>
          <a:latin typeface="+mj-lt"/>
          <a:ea typeface="+mj-ea"/>
          <a:cs typeface="+mj-cs"/>
        </a:defRPr>
      </a:lvl1pPr>
      <a:lvl2pPr algn="l" rtl="0" eaLnBrk="0" fontAlgn="base" hangingPunct="0">
        <a:spcBef>
          <a:spcPct val="0"/>
        </a:spcBef>
        <a:spcAft>
          <a:spcPct val="0"/>
        </a:spcAft>
        <a:defRPr sz="3200">
          <a:solidFill>
            <a:srgbClr val="003399"/>
          </a:solidFill>
          <a:latin typeface="Arial" panose="020B0604020202020204" pitchFamily="34" charset="0"/>
          <a:ea typeface="黑体" panose="02010609060101010101" pitchFamily="49" charset="-122"/>
        </a:defRPr>
      </a:lvl2pPr>
      <a:lvl3pPr algn="l" rtl="0" eaLnBrk="0" fontAlgn="base" hangingPunct="0">
        <a:spcBef>
          <a:spcPct val="0"/>
        </a:spcBef>
        <a:spcAft>
          <a:spcPct val="0"/>
        </a:spcAft>
        <a:defRPr sz="3200">
          <a:solidFill>
            <a:srgbClr val="003399"/>
          </a:solidFill>
          <a:latin typeface="Arial" panose="020B0604020202020204" pitchFamily="34" charset="0"/>
          <a:ea typeface="黑体" panose="02010609060101010101" pitchFamily="49" charset="-122"/>
        </a:defRPr>
      </a:lvl3pPr>
      <a:lvl4pPr algn="l" rtl="0" eaLnBrk="0" fontAlgn="base" hangingPunct="0">
        <a:spcBef>
          <a:spcPct val="0"/>
        </a:spcBef>
        <a:spcAft>
          <a:spcPct val="0"/>
        </a:spcAft>
        <a:defRPr sz="3200">
          <a:solidFill>
            <a:srgbClr val="003399"/>
          </a:solidFill>
          <a:latin typeface="Arial" panose="020B0604020202020204" pitchFamily="34" charset="0"/>
          <a:ea typeface="黑体" panose="02010609060101010101" pitchFamily="49" charset="-122"/>
        </a:defRPr>
      </a:lvl4pPr>
      <a:lvl5pPr algn="l" rtl="0" eaLnBrk="0" fontAlgn="base" hangingPunct="0">
        <a:spcBef>
          <a:spcPct val="0"/>
        </a:spcBef>
        <a:spcAft>
          <a:spcPct val="0"/>
        </a:spcAft>
        <a:defRPr sz="3200">
          <a:solidFill>
            <a:srgbClr val="003399"/>
          </a:solidFill>
          <a:latin typeface="Arial" panose="020B0604020202020204" pitchFamily="34" charset="0"/>
          <a:ea typeface="黑体" panose="02010609060101010101" pitchFamily="49" charset="-122"/>
        </a:defRPr>
      </a:lvl5pPr>
      <a:lvl6pPr marL="457200" algn="l" rtl="0" fontAlgn="base">
        <a:spcBef>
          <a:spcPct val="0"/>
        </a:spcBef>
        <a:spcAft>
          <a:spcPct val="0"/>
        </a:spcAft>
        <a:defRPr sz="3200">
          <a:solidFill>
            <a:srgbClr val="003399"/>
          </a:solidFill>
          <a:latin typeface="Arial" panose="020B0604020202020204" pitchFamily="34" charset="0"/>
          <a:ea typeface="黑体" panose="02010609060101010101" pitchFamily="49" charset="-122"/>
        </a:defRPr>
      </a:lvl6pPr>
      <a:lvl7pPr marL="914400" algn="l" rtl="0" fontAlgn="base">
        <a:spcBef>
          <a:spcPct val="0"/>
        </a:spcBef>
        <a:spcAft>
          <a:spcPct val="0"/>
        </a:spcAft>
        <a:defRPr sz="3200">
          <a:solidFill>
            <a:srgbClr val="003399"/>
          </a:solidFill>
          <a:latin typeface="Arial" panose="020B0604020202020204" pitchFamily="34" charset="0"/>
          <a:ea typeface="黑体" panose="02010609060101010101" pitchFamily="49" charset="-122"/>
        </a:defRPr>
      </a:lvl7pPr>
      <a:lvl8pPr marL="1371600" algn="l" rtl="0" fontAlgn="base">
        <a:spcBef>
          <a:spcPct val="0"/>
        </a:spcBef>
        <a:spcAft>
          <a:spcPct val="0"/>
        </a:spcAft>
        <a:defRPr sz="3200">
          <a:solidFill>
            <a:srgbClr val="003399"/>
          </a:solidFill>
          <a:latin typeface="Arial" panose="020B0604020202020204" pitchFamily="34" charset="0"/>
          <a:ea typeface="黑体" panose="02010609060101010101" pitchFamily="49" charset="-122"/>
        </a:defRPr>
      </a:lvl8pPr>
      <a:lvl9pPr marL="1828800" algn="l" rtl="0" fontAlgn="base">
        <a:spcBef>
          <a:spcPct val="0"/>
        </a:spcBef>
        <a:spcAft>
          <a:spcPct val="0"/>
        </a:spcAft>
        <a:defRPr sz="3200">
          <a:solidFill>
            <a:srgbClr val="003399"/>
          </a:solidFill>
          <a:latin typeface="Arial" panose="020B0604020202020204" pitchFamily="34" charset="0"/>
          <a:ea typeface="黑体" panose="02010609060101010101" pitchFamily="49" charset="-122"/>
        </a:defRPr>
      </a:lvl9pPr>
    </p:titleStyle>
    <p:bodyStyle>
      <a:lvl1pPr marL="342900" indent="-342900" algn="l" rtl="0" eaLnBrk="0" fontAlgn="base" hangingPunct="0">
        <a:spcBef>
          <a:spcPct val="20000"/>
        </a:spcBef>
        <a:spcAft>
          <a:spcPct val="0"/>
        </a:spcAft>
        <a:buClr>
          <a:srgbClr val="FF6600"/>
        </a:buClr>
        <a:buFont typeface="Wingdings" panose="05000000000000000000" pitchFamily="2" charset="2"/>
        <a:buChar char="p"/>
        <a:defRPr sz="2800" kern="1200">
          <a:solidFill>
            <a:schemeClr val="tx1"/>
          </a:solidFill>
          <a:latin typeface="+mn-lt"/>
          <a:ea typeface="+mn-ea"/>
          <a:cs typeface="+mn-cs"/>
        </a:defRPr>
      </a:lvl1pPr>
      <a:lvl2pPr marL="742950" indent="-285750" algn="l" rtl="0" eaLnBrk="0" fontAlgn="base" hangingPunct="0">
        <a:spcBef>
          <a:spcPct val="20000"/>
        </a:spcBef>
        <a:spcAft>
          <a:spcPct val="0"/>
        </a:spcAft>
        <a:buClr>
          <a:srgbClr val="FF6600"/>
        </a:buClr>
        <a:buFont typeface="Wingdings" panose="05000000000000000000" pitchFamily="2" charset="2"/>
        <a:buChar char="n"/>
        <a:defRPr sz="2400" kern="1200">
          <a:solidFill>
            <a:schemeClr val="tx1"/>
          </a:solidFill>
          <a:latin typeface="+mn-lt"/>
          <a:ea typeface="楷体_GB2312" pitchFamily="49" charset="-122"/>
          <a:cs typeface="+mn-cs"/>
        </a:defRPr>
      </a:lvl2pPr>
      <a:lvl3pPr marL="1143000" indent="-228600" algn="l" rtl="0" eaLnBrk="0" fontAlgn="base" hangingPunct="0">
        <a:spcBef>
          <a:spcPct val="20000"/>
        </a:spcBef>
        <a:spcAft>
          <a:spcPct val="0"/>
        </a:spcAft>
        <a:buClr>
          <a:srgbClr val="FF6600"/>
        </a:buClr>
        <a:buFont typeface="Wingdings" panose="05000000000000000000" pitchFamily="2" charset="2"/>
        <a:buChar char="p"/>
        <a:defRPr sz="2000" kern="1200">
          <a:solidFill>
            <a:schemeClr val="tx1"/>
          </a:solidFill>
          <a:latin typeface="+mn-lt"/>
          <a:ea typeface="+mn-ea"/>
          <a:cs typeface="+mn-cs"/>
        </a:defRPr>
      </a:lvl3pPr>
      <a:lvl4pPr marL="1600200" indent="-228600" algn="l" rtl="0" eaLnBrk="0" fontAlgn="base" hangingPunct="0">
        <a:spcBef>
          <a:spcPct val="20000"/>
        </a:spcBef>
        <a:spcAft>
          <a:spcPct val="0"/>
        </a:spcAft>
        <a:buClr>
          <a:srgbClr val="FF6600"/>
        </a:buClr>
        <a:buFont typeface="Wingdings" panose="05000000000000000000" pitchFamily="2" charset="2"/>
        <a:buChar char="n"/>
        <a:defRPr sz="2000" kern="1200">
          <a:solidFill>
            <a:schemeClr val="tx1"/>
          </a:solidFill>
          <a:latin typeface="+mn-lt"/>
          <a:ea typeface="楷体_GB2312" pitchFamily="49" charset="-122"/>
          <a:cs typeface="+mn-cs"/>
        </a:defRPr>
      </a:lvl4pPr>
      <a:lvl5pPr marL="2057400" indent="-228600" algn="l" rtl="0" eaLnBrk="0" fontAlgn="base" hangingPunct="0">
        <a:spcBef>
          <a:spcPct val="20000"/>
        </a:spcBef>
        <a:spcAft>
          <a:spcPct val="0"/>
        </a:spcAft>
        <a:buClr>
          <a:srgbClr val="FF6600"/>
        </a:buClr>
        <a:buFont typeface="Wingdings" panose="05000000000000000000" pitchFamily="2" charset="2"/>
        <a:buChar char="n"/>
        <a:defRPr sz="2000" kern="1200">
          <a:solidFill>
            <a:schemeClr val="tx1"/>
          </a:solidFill>
          <a:latin typeface="+mn-lt"/>
          <a:ea typeface="楷体_GB2312" pitchFamily="49"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33.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33.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33.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33.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33.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33.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33.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33.xml"/><Relationship Id="rId4" Type="http://schemas.openxmlformats.org/officeDocument/2006/relationships/image" Target="../media/image18.emf"/></Relationships>
</file>

<file path=ppt/slides/_rels/slide18.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3.png"/><Relationship Id="rId7"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33.xml"/><Relationship Id="rId6" Type="http://schemas.openxmlformats.org/officeDocument/2006/relationships/image" Target="../media/image20.png"/><Relationship Id="rId5" Type="http://schemas.openxmlformats.org/officeDocument/2006/relationships/image" Target="../media/image23.png"/><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33.xml"/><Relationship Id="rId5" Type="http://schemas.openxmlformats.org/officeDocument/2006/relationships/image" Target="../media/image25.png"/><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3.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33.xml"/><Relationship Id="rId5" Type="http://schemas.openxmlformats.org/officeDocument/2006/relationships/image" Target="../media/image27.emf"/><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33.xml"/><Relationship Id="rId5" Type="http://schemas.openxmlformats.org/officeDocument/2006/relationships/image" Target="../media/image27.emf"/><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2.xml"/><Relationship Id="rId1" Type="http://schemas.openxmlformats.org/officeDocument/2006/relationships/slideLayout" Target="../slideLayouts/slideLayout33.xml"/></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3.xml"/><Relationship Id="rId1" Type="http://schemas.openxmlformats.org/officeDocument/2006/relationships/slideLayout" Target="../slideLayouts/slideLayout33.xml"/><Relationship Id="rId5" Type="http://schemas.openxmlformats.org/officeDocument/2006/relationships/image" Target="../media/image29.png"/><Relationship Id="rId4" Type="http://schemas.openxmlformats.org/officeDocument/2006/relationships/image" Target="../media/image28.jpg"/></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9.png"/><Relationship Id="rId2" Type="http://schemas.openxmlformats.org/officeDocument/2006/relationships/notesSlide" Target="../notesSlides/notesSlide24.xml"/><Relationship Id="rId1" Type="http://schemas.openxmlformats.org/officeDocument/2006/relationships/slideLayout" Target="../slideLayouts/slideLayout33.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5.xml"/><Relationship Id="rId1" Type="http://schemas.openxmlformats.org/officeDocument/2006/relationships/slideLayout" Target="../slideLayouts/slideLayout33.xml"/><Relationship Id="rId5" Type="http://schemas.openxmlformats.org/officeDocument/2006/relationships/image" Target="../media/image34.png"/><Relationship Id="rId4" Type="http://schemas.openxmlformats.org/officeDocument/2006/relationships/image" Target="../media/image33.png"/></Relationships>
</file>

<file path=ppt/slides/_rels/slide26.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3.png"/><Relationship Id="rId7" Type="http://schemas.openxmlformats.org/officeDocument/2006/relationships/image" Target="../media/image37.png"/><Relationship Id="rId2" Type="http://schemas.openxmlformats.org/officeDocument/2006/relationships/notesSlide" Target="../notesSlides/notesSlide26.xml"/><Relationship Id="rId1" Type="http://schemas.openxmlformats.org/officeDocument/2006/relationships/slideLayout" Target="../slideLayouts/slideLayout33.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3.png"/></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7.xml"/><Relationship Id="rId1" Type="http://schemas.openxmlformats.org/officeDocument/2006/relationships/slideLayout" Target="../slideLayouts/slideLayout33.xml"/></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8.xml"/><Relationship Id="rId1" Type="http://schemas.openxmlformats.org/officeDocument/2006/relationships/slideLayout" Target="../slideLayouts/slideLayout33.xml"/></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9.xml"/><Relationship Id="rId1" Type="http://schemas.openxmlformats.org/officeDocument/2006/relationships/slideLayout" Target="../slideLayouts/slideLayout33.xml"/><Relationship Id="rId5" Type="http://schemas.openxmlformats.org/officeDocument/2006/relationships/image" Target="../media/image39.tiff"/><Relationship Id="rId4" Type="http://schemas.openxmlformats.org/officeDocument/2006/relationships/image" Target="../media/image38.jpe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33.xml"/></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0.xml"/><Relationship Id="rId1" Type="http://schemas.openxmlformats.org/officeDocument/2006/relationships/slideLayout" Target="../slideLayouts/slideLayout33.xml"/><Relationship Id="rId4" Type="http://schemas.openxmlformats.org/officeDocument/2006/relationships/image" Target="../media/image40.jpeg"/></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1.xml"/><Relationship Id="rId1" Type="http://schemas.openxmlformats.org/officeDocument/2006/relationships/slideLayout" Target="../slideLayouts/slideLayout33.xml"/><Relationship Id="rId5" Type="http://schemas.openxmlformats.org/officeDocument/2006/relationships/image" Target="../media/image42.png"/><Relationship Id="rId4" Type="http://schemas.openxmlformats.org/officeDocument/2006/relationships/image" Target="../media/image41.png"/></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2.xml"/><Relationship Id="rId1" Type="http://schemas.openxmlformats.org/officeDocument/2006/relationships/slideLayout" Target="../slideLayouts/slideLayout33.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3.xml"/><Relationship Id="rId1" Type="http://schemas.openxmlformats.org/officeDocument/2006/relationships/slideLayout" Target="../slideLayouts/slideLayout33.xml"/></Relationships>
</file>

<file path=ppt/slides/_rels/slide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4.xml"/><Relationship Id="rId1" Type="http://schemas.openxmlformats.org/officeDocument/2006/relationships/slideLayout" Target="../slideLayouts/slideLayout33.xml"/></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5.xml"/><Relationship Id="rId1" Type="http://schemas.openxmlformats.org/officeDocument/2006/relationships/slideLayout" Target="../slideLayouts/slideLayout33.xml"/></Relationships>
</file>

<file path=ppt/slides/_rels/slide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6.xml"/><Relationship Id="rId1" Type="http://schemas.openxmlformats.org/officeDocument/2006/relationships/slideLayout" Target="../slideLayouts/slideLayout33.xml"/><Relationship Id="rId5" Type="http://schemas.openxmlformats.org/officeDocument/2006/relationships/image" Target="../media/image47.png"/><Relationship Id="rId4" Type="http://schemas.openxmlformats.org/officeDocument/2006/relationships/image" Target="../media/image46.png"/></Relationships>
</file>

<file path=ppt/slides/_rels/slide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7.xml"/><Relationship Id="rId1" Type="http://schemas.openxmlformats.org/officeDocument/2006/relationships/slideLayout" Target="../slideLayouts/slideLayout33.xml"/></Relationships>
</file>

<file path=ppt/slides/_rels/slide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9.xml"/><Relationship Id="rId1" Type="http://schemas.openxmlformats.org/officeDocument/2006/relationships/slideLayout" Target="../slideLayouts/slideLayout6.xml"/><Relationship Id="rId5" Type="http://schemas.openxmlformats.org/officeDocument/2006/relationships/image" Target="../media/image49.png"/><Relationship Id="rId4" Type="http://schemas.openxmlformats.org/officeDocument/2006/relationships/image" Target="../media/image48.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33.xml"/><Relationship Id="rId6" Type="http://schemas.openxmlformats.org/officeDocument/2006/relationships/image" Target="../media/image6.tiff"/><Relationship Id="rId5" Type="http://schemas.openxmlformats.org/officeDocument/2006/relationships/image" Target="../media/image5.tiff"/><Relationship Id="rId4" Type="http://schemas.openxmlformats.org/officeDocument/2006/relationships/image" Target="../media/image4.tiff"/></Relationships>
</file>

<file path=ppt/slides/_rels/slide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0.xml"/><Relationship Id="rId1" Type="http://schemas.openxmlformats.org/officeDocument/2006/relationships/slideLayout" Target="../slideLayouts/slideLayout6.xml"/><Relationship Id="rId5" Type="http://schemas.openxmlformats.org/officeDocument/2006/relationships/image" Target="../media/image49.png"/><Relationship Id="rId4" Type="http://schemas.openxmlformats.org/officeDocument/2006/relationships/image" Target="../media/image50.png"/></Relationships>
</file>

<file path=ppt/slides/_rels/slide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1.xml"/><Relationship Id="rId1" Type="http://schemas.openxmlformats.org/officeDocument/2006/relationships/slideLayout" Target="../slideLayouts/slideLayout6.xml"/><Relationship Id="rId5" Type="http://schemas.openxmlformats.org/officeDocument/2006/relationships/image" Target="../media/image49.png"/><Relationship Id="rId4" Type="http://schemas.openxmlformats.org/officeDocument/2006/relationships/image" Target="../media/image51.png"/></Relationships>
</file>

<file path=ppt/slides/_rels/slide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2.xml"/><Relationship Id="rId1" Type="http://schemas.openxmlformats.org/officeDocument/2006/relationships/slideLayout" Target="../slideLayouts/slideLayout6.xml"/><Relationship Id="rId5" Type="http://schemas.openxmlformats.org/officeDocument/2006/relationships/image" Target="../media/image50.jpg"/><Relationship Id="rId4" Type="http://schemas.openxmlformats.org/officeDocument/2006/relationships/image" Target="../media/image49.png"/></Relationships>
</file>

<file path=ppt/slides/_rels/slide4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28.jpg"/><Relationship Id="rId1" Type="http://schemas.openxmlformats.org/officeDocument/2006/relationships/slideLayout" Target="../slideLayouts/slideLayout6.xml"/><Relationship Id="rId5" Type="http://schemas.openxmlformats.org/officeDocument/2006/relationships/image" Target="../media/image55.png"/><Relationship Id="rId4" Type="http://schemas.openxmlformats.org/officeDocument/2006/relationships/image" Target="../media/image54.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33.xml"/><Relationship Id="rId6" Type="http://schemas.openxmlformats.org/officeDocument/2006/relationships/image" Target="../media/image9.gif"/><Relationship Id="rId5" Type="http://schemas.openxmlformats.org/officeDocument/2006/relationships/image" Target="../media/image8.png"/><Relationship Id="rId4" Type="http://schemas.openxmlformats.org/officeDocument/2006/relationships/image" Target="../media/image7.jp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33.xml"/><Relationship Id="rId6" Type="http://schemas.openxmlformats.org/officeDocument/2006/relationships/image" Target="../media/image12.tiff"/><Relationship Id="rId5" Type="http://schemas.openxmlformats.org/officeDocument/2006/relationships/image" Target="../media/image11.tiff"/><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5.jpeg"/><Relationship Id="rId2" Type="http://schemas.openxmlformats.org/officeDocument/2006/relationships/notesSlide" Target="../notesSlides/notesSlide7.xml"/><Relationship Id="rId1" Type="http://schemas.openxmlformats.org/officeDocument/2006/relationships/slideLayout" Target="../slideLayouts/slideLayout33.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1.tiff"/></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33.xml"/><Relationship Id="rId4" Type="http://schemas.openxmlformats.org/officeDocument/2006/relationships/image" Target="../media/image16.tiff"/></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3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3"/>
          <p:cNvSpPr>
            <a:spLocks noGrp="1" noChangeArrowheads="1"/>
          </p:cNvSpPr>
          <p:nvPr>
            <p:ph type="subTitle" idx="1"/>
          </p:nvPr>
        </p:nvSpPr>
        <p:spPr>
          <a:xfrm>
            <a:off x="3254162" y="4112480"/>
            <a:ext cx="2716640" cy="1368425"/>
          </a:xfrm>
        </p:spPr>
        <p:txBody>
          <a:bodyPr/>
          <a:lstStyle/>
          <a:p>
            <a:pPr algn="l" eaLnBrk="1" hangingPunct="1">
              <a:lnSpc>
                <a:spcPct val="150000"/>
              </a:lnSpc>
            </a:pPr>
            <a:r>
              <a:rPr lang="zh-CN" altLang="en-US" sz="1800" dirty="0">
                <a:latin typeface="微软雅黑" panose="020B0503020204020204" pitchFamily="34" charset="-122"/>
                <a:ea typeface="微软雅黑" panose="020B0503020204020204" pitchFamily="34" charset="-122"/>
              </a:rPr>
              <a:t>答辩学生：王晓珂</a:t>
            </a:r>
            <a:endParaRPr lang="en-US" altLang="zh-CN" sz="1800" dirty="0">
              <a:latin typeface="微软雅黑" panose="020B0503020204020204" pitchFamily="34" charset="-122"/>
              <a:ea typeface="微软雅黑" panose="020B0503020204020204" pitchFamily="34" charset="-122"/>
            </a:endParaRPr>
          </a:p>
          <a:p>
            <a:pPr algn="l" eaLnBrk="1" hangingPunct="1">
              <a:lnSpc>
                <a:spcPct val="150000"/>
              </a:lnSpc>
            </a:pPr>
            <a:r>
              <a:rPr lang="zh-CN" altLang="en-US" sz="1800" dirty="0">
                <a:latin typeface="微软雅黑" panose="020B0503020204020204" pitchFamily="34" charset="-122"/>
                <a:ea typeface="微软雅黑" panose="020B0503020204020204" pitchFamily="34" charset="-122"/>
              </a:rPr>
              <a:t>指导教师：许光銮、王洋</a:t>
            </a:r>
            <a:endParaRPr lang="en-US" altLang="zh-CN" sz="1800" dirty="0">
              <a:latin typeface="微软雅黑" panose="020B0503020204020204" pitchFamily="34" charset="-122"/>
              <a:ea typeface="微软雅黑" panose="020B0503020204020204" pitchFamily="34" charset="-122"/>
            </a:endParaRPr>
          </a:p>
          <a:p>
            <a:pPr algn="l" eaLnBrk="1" hangingPunct="1">
              <a:lnSpc>
                <a:spcPct val="150000"/>
              </a:lnSpc>
            </a:pPr>
            <a:r>
              <a:rPr lang="zh-CN" altLang="en-US" sz="1800" dirty="0">
                <a:latin typeface="微软雅黑" panose="020B0503020204020204" pitchFamily="34" charset="-122"/>
                <a:ea typeface="微软雅黑" panose="020B0503020204020204" pitchFamily="34" charset="-122"/>
              </a:rPr>
              <a:t>答辩时间：</a:t>
            </a:r>
            <a:r>
              <a:rPr lang="en-US" altLang="zh-CN" sz="1800" dirty="0">
                <a:latin typeface="微软雅黑" panose="020B0503020204020204" pitchFamily="34" charset="-122"/>
                <a:ea typeface="微软雅黑" panose="020B0503020204020204" pitchFamily="34" charset="-122"/>
              </a:rPr>
              <a:t>2019</a:t>
            </a:r>
            <a:r>
              <a:rPr lang="zh-CN" altLang="en-US" sz="1800" dirty="0">
                <a:latin typeface="微软雅黑" panose="020B0503020204020204" pitchFamily="34" charset="-122"/>
                <a:ea typeface="微软雅黑" panose="020B0503020204020204" pitchFamily="34" charset="-122"/>
              </a:rPr>
              <a:t>年</a:t>
            </a:r>
            <a:r>
              <a:rPr lang="en-US" altLang="zh-CN" sz="1800" dirty="0">
                <a:latin typeface="微软雅黑" panose="020B0503020204020204" pitchFamily="34" charset="-122"/>
                <a:ea typeface="微软雅黑" panose="020B0503020204020204" pitchFamily="34" charset="-122"/>
              </a:rPr>
              <a:t>05</a:t>
            </a:r>
            <a:r>
              <a:rPr lang="zh-CN" altLang="en-US" sz="1800" dirty="0">
                <a:latin typeface="微软雅黑" panose="020B0503020204020204" pitchFamily="34" charset="-122"/>
                <a:ea typeface="微软雅黑" panose="020B0503020204020204" pitchFamily="34" charset="-122"/>
              </a:rPr>
              <a:t>月</a:t>
            </a:r>
          </a:p>
        </p:txBody>
      </p:sp>
      <p:sp>
        <p:nvSpPr>
          <p:cNvPr id="2054" name="Rectangle 6"/>
          <p:cNvSpPr>
            <a:spLocks noGrp="1" noChangeArrowheads="1"/>
          </p:cNvSpPr>
          <p:nvPr>
            <p:ph type="ctrTitle"/>
          </p:nvPr>
        </p:nvSpPr>
        <p:spPr>
          <a:xfrm>
            <a:off x="581026" y="2106032"/>
            <a:ext cx="8062912" cy="1614488"/>
          </a:xfrm>
        </p:spPr>
        <p:txBody>
          <a:bodyPr/>
          <a:lstStyle/>
          <a:p>
            <a:pPr eaLnBrk="1" hangingPunct="1">
              <a:defRPr/>
            </a:pPr>
            <a:r>
              <a:rPr lang="zh-CN" altLang="en-US" sz="3200" b="1" dirty="0">
                <a:effectLst/>
                <a:latin typeface="微软雅黑" panose="020B0503020204020204" pitchFamily="34" charset="-122"/>
                <a:ea typeface="微软雅黑" panose="020B0503020204020204" pitchFamily="34" charset="-122"/>
                <a:cs typeface="Times New Roman" panose="02020603050405020304" pitchFamily="18" charset="0"/>
              </a:rPr>
              <a:t>基于网络表示学习的</a:t>
            </a:r>
            <a:br>
              <a:rPr lang="en-US" altLang="zh-CN" sz="3200" b="1" dirty="0">
                <a:effectLst/>
                <a:latin typeface="微软雅黑" panose="020B0503020204020204" pitchFamily="34" charset="-122"/>
                <a:ea typeface="微软雅黑" panose="020B0503020204020204" pitchFamily="34" charset="-122"/>
                <a:cs typeface="Times New Roman" panose="02020603050405020304" pitchFamily="18" charset="0"/>
              </a:rPr>
            </a:br>
            <a:r>
              <a:rPr lang="zh-CN" altLang="en-US" sz="3200" b="1" dirty="0">
                <a:effectLst/>
                <a:latin typeface="微软雅黑" panose="020B0503020204020204" pitchFamily="34" charset="-122"/>
                <a:ea typeface="微软雅黑" panose="020B0503020204020204" pitchFamily="34" charset="-122"/>
                <a:cs typeface="Times New Roman" panose="02020603050405020304" pitchFamily="18" charset="0"/>
              </a:rPr>
              <a:t>链接预测方法研究</a:t>
            </a:r>
            <a:endParaRPr lang="zh-CN" altLang="en-US" sz="32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 name="矩形 1"/>
          <p:cNvSpPr/>
          <p:nvPr/>
        </p:nvSpPr>
        <p:spPr>
          <a:xfrm>
            <a:off x="1661746" y="1099038"/>
            <a:ext cx="5697416" cy="6066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2778370" y="5732585"/>
            <a:ext cx="4114800" cy="6154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Rectangle 3"/>
          <p:cNvSpPr txBox="1">
            <a:spLocks noChangeArrowheads="1"/>
          </p:cNvSpPr>
          <p:nvPr/>
        </p:nvSpPr>
        <p:spPr bwMode="auto">
          <a:xfrm>
            <a:off x="2977845" y="1306650"/>
            <a:ext cx="4081462" cy="3740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0" indent="0" algn="ctr" rtl="0" eaLnBrk="0" fontAlgn="base" hangingPunct="0">
              <a:spcBef>
                <a:spcPct val="20000"/>
              </a:spcBef>
              <a:spcAft>
                <a:spcPct val="0"/>
              </a:spcAft>
              <a:buClr>
                <a:srgbClr val="FF6600"/>
              </a:buClr>
              <a:buFont typeface="Wingdings" panose="05000000000000000000" pitchFamily="2" charset="2"/>
              <a:buNone/>
              <a:defRPr sz="2800" kern="1200">
                <a:solidFill>
                  <a:schemeClr val="tx1"/>
                </a:solidFill>
                <a:latin typeface="+mn-lt"/>
                <a:ea typeface="楷体_GB2312" pitchFamily="49" charset="-122"/>
                <a:cs typeface="+mn-cs"/>
              </a:defRPr>
            </a:lvl1pPr>
            <a:lvl2pPr marL="742950" indent="-285750" algn="l" rtl="0" eaLnBrk="0" fontAlgn="base" hangingPunct="0">
              <a:spcBef>
                <a:spcPct val="20000"/>
              </a:spcBef>
              <a:spcAft>
                <a:spcPct val="0"/>
              </a:spcAft>
              <a:buClr>
                <a:srgbClr val="FF6600"/>
              </a:buClr>
              <a:buFont typeface="Wingdings" panose="05000000000000000000" pitchFamily="2" charset="2"/>
              <a:buChar char="n"/>
              <a:defRPr sz="2400" kern="1200">
                <a:solidFill>
                  <a:schemeClr val="tx1"/>
                </a:solidFill>
                <a:latin typeface="+mn-lt"/>
                <a:ea typeface="楷体_GB2312" pitchFamily="49" charset="-122"/>
                <a:cs typeface="+mn-cs"/>
              </a:defRPr>
            </a:lvl2pPr>
            <a:lvl3pPr marL="1143000" indent="-228600" algn="l" rtl="0" eaLnBrk="0" fontAlgn="base" hangingPunct="0">
              <a:spcBef>
                <a:spcPct val="20000"/>
              </a:spcBef>
              <a:spcAft>
                <a:spcPct val="0"/>
              </a:spcAft>
              <a:buClr>
                <a:srgbClr val="FF6600"/>
              </a:buClr>
              <a:buFont typeface="Wingdings" panose="05000000000000000000" pitchFamily="2" charset="2"/>
              <a:buChar char="p"/>
              <a:defRPr sz="2000" kern="1200">
                <a:solidFill>
                  <a:schemeClr val="tx1"/>
                </a:solidFill>
                <a:latin typeface="+mn-lt"/>
                <a:ea typeface="+mn-ea"/>
                <a:cs typeface="+mn-cs"/>
              </a:defRPr>
            </a:lvl3pPr>
            <a:lvl4pPr marL="1600200" indent="-228600" algn="l" rtl="0" eaLnBrk="0" fontAlgn="base" hangingPunct="0">
              <a:spcBef>
                <a:spcPct val="20000"/>
              </a:spcBef>
              <a:spcAft>
                <a:spcPct val="0"/>
              </a:spcAft>
              <a:buClr>
                <a:srgbClr val="FF6600"/>
              </a:buClr>
              <a:buFont typeface="Wingdings" panose="05000000000000000000" pitchFamily="2" charset="2"/>
              <a:buChar char="n"/>
              <a:defRPr sz="2000" kern="1200">
                <a:solidFill>
                  <a:schemeClr val="tx1"/>
                </a:solidFill>
                <a:latin typeface="+mn-lt"/>
                <a:ea typeface="楷体_GB2312" pitchFamily="49" charset="-122"/>
                <a:cs typeface="+mn-cs"/>
              </a:defRPr>
            </a:lvl4pPr>
            <a:lvl5pPr marL="2057400" indent="-228600" algn="l" rtl="0" eaLnBrk="0" fontAlgn="base" hangingPunct="0">
              <a:spcBef>
                <a:spcPct val="20000"/>
              </a:spcBef>
              <a:spcAft>
                <a:spcPct val="0"/>
              </a:spcAft>
              <a:buClr>
                <a:srgbClr val="FF6600"/>
              </a:buClr>
              <a:buFont typeface="Wingdings" panose="05000000000000000000" pitchFamily="2" charset="2"/>
              <a:buChar char="n"/>
              <a:defRPr sz="2000" kern="1200">
                <a:solidFill>
                  <a:schemeClr val="tx1"/>
                </a:solidFill>
                <a:latin typeface="+mn-lt"/>
                <a:ea typeface="楷体_GB2312" pitchFamily="49"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eaLnBrk="1" hangingPunct="1"/>
            <a:r>
              <a:rPr lang="zh-CN" altLang="en-US" sz="2000" b="1" dirty="0">
                <a:latin typeface="微软雅黑" panose="020B0503020204020204" pitchFamily="34" charset="-122"/>
                <a:ea typeface="微软雅黑" panose="020B0503020204020204" pitchFamily="34" charset="-122"/>
              </a:rPr>
              <a:t>中国科学院电子学研究所</a:t>
            </a:r>
          </a:p>
        </p:txBody>
      </p:sp>
      <p:sp>
        <p:nvSpPr>
          <p:cNvPr id="7" name="Title 1"/>
          <p:cNvSpPr txBox="1">
            <a:spLocks/>
          </p:cNvSpPr>
          <p:nvPr/>
        </p:nvSpPr>
        <p:spPr>
          <a:xfrm>
            <a:off x="2924481" y="6348046"/>
            <a:ext cx="4787900" cy="409575"/>
          </a:xfrm>
          <a:prstGeom prst="rect">
            <a:avLst/>
          </a:prstGeom>
        </p:spPr>
        <p:txBody>
          <a:bodyPr/>
          <a:lstStyle>
            <a:lvl1pPr algn="l" defTabSz="685487" rtl="0" eaLnBrk="1" latinLnBrk="0" hangingPunct="1">
              <a:lnSpc>
                <a:spcPct val="90000"/>
              </a:lnSpc>
              <a:spcBef>
                <a:spcPct val="0"/>
              </a:spcBef>
              <a:buNone/>
              <a:defRPr lang="en-US" sz="3300" b="0" kern="1200" cap="none" spc="-75" baseline="0" dirty="0" smtClean="0">
                <a:ln w="3175">
                  <a:noFill/>
                </a:ln>
                <a:gradFill flip="none" rotWithShape="1">
                  <a:gsLst>
                    <a:gs pos="0">
                      <a:schemeClr val="tx1"/>
                    </a:gs>
                    <a:gs pos="86000">
                      <a:schemeClr val="tx1"/>
                    </a:gs>
                  </a:gsLst>
                  <a:lin ang="5400000" scaled="0"/>
                  <a:tileRect/>
                </a:gradFill>
                <a:effectLst/>
                <a:latin typeface="+mj-lt"/>
                <a:ea typeface="+mn-ea"/>
                <a:cs typeface="Arial" charset="0"/>
              </a:defRPr>
            </a:lvl1pPr>
          </a:lstStyle>
          <a:p>
            <a:pPr fontAlgn="auto">
              <a:spcAft>
                <a:spcPts val="0"/>
              </a:spcAft>
              <a:defRPr/>
            </a:pPr>
            <a:r>
              <a:rPr lang="zh-CN" altLang="en-US" sz="1600" dirty="0">
                <a:solidFill>
                  <a:schemeClr val="tx1"/>
                </a:solidFill>
                <a:latin typeface="微软雅黑" panose="020B0503020204020204" pitchFamily="34" charset="-122"/>
                <a:ea typeface="微软雅黑" panose="020B0503020204020204" pitchFamily="34" charset="-122"/>
              </a:rPr>
              <a:t>中国科学院空间信息处理与应用系统技术重点实验室</a:t>
            </a:r>
            <a:endParaRPr altLang="zh-CN" sz="1600" dirty="0">
              <a:solidFill>
                <a:schemeClr val="tx1"/>
              </a:solidFill>
              <a:latin typeface="微软雅黑" panose="020B0503020204020204" pitchFamily="34" charset="-122"/>
              <a:ea typeface="微软雅黑" panose="020B0503020204020204" pitchFamily="34" charset="-122"/>
            </a:endParaRPr>
          </a:p>
          <a:p>
            <a:pPr fontAlgn="auto">
              <a:spcAft>
                <a:spcPts val="0"/>
              </a:spcAft>
              <a:defRPr/>
            </a:pPr>
            <a:br>
              <a:rPr lang="zh-CN" altLang="en-US" sz="1600" dirty="0">
                <a:solidFill>
                  <a:schemeClr val="tx1"/>
                </a:solidFill>
                <a:latin typeface="微软雅黑" pitchFamily="34" charset="-122"/>
                <a:ea typeface="微软雅黑" pitchFamily="34" charset="-122"/>
              </a:rPr>
            </a:br>
            <a:endParaRPr lang="zh-CN" altLang="en-US" sz="3600" b="1" dirty="0">
              <a:solidFill>
                <a:schemeClr val="tx1"/>
              </a:solidFill>
              <a:latin typeface="微软雅黑" pitchFamily="34" charset="-122"/>
              <a:ea typeface="微软雅黑" pitchFamily="34" charset="-122"/>
            </a:endParaRPr>
          </a:p>
        </p:txBody>
      </p:sp>
      <p:pic>
        <p:nvPicPr>
          <p:cNvPr id="8" name="图片 4"/>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68795" y="6324432"/>
            <a:ext cx="704703" cy="34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229347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2" name="Text Box 3"/>
          <p:cNvSpPr txBox="1">
            <a:spLocks noChangeArrowheads="1"/>
          </p:cNvSpPr>
          <p:nvPr/>
        </p:nvSpPr>
        <p:spPr bwMode="auto">
          <a:xfrm>
            <a:off x="977900" y="1312863"/>
            <a:ext cx="7291388" cy="642937"/>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a:lstStyle>
            <a:lvl1pPr>
              <a:spcBef>
                <a:spcPct val="20000"/>
              </a:spcBef>
              <a:buClr>
                <a:srgbClr val="FF6600"/>
              </a:buClr>
              <a:buFont typeface="Wingdings" panose="05000000000000000000" pitchFamily="2" charset="2"/>
              <a:buChar char="p"/>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6600"/>
              </a:buClr>
              <a:buFont typeface="Wingdings" panose="05000000000000000000" pitchFamily="2" charset="2"/>
              <a:buChar char="n"/>
              <a:defRPr sz="2400">
                <a:solidFill>
                  <a:schemeClr val="tx1"/>
                </a:solidFill>
                <a:latin typeface="Arial" panose="020B0604020202020204" pitchFamily="34" charset="0"/>
                <a:ea typeface="楷体_GB2312" pitchFamily="49" charset="-122"/>
              </a:defRPr>
            </a:lvl2pPr>
            <a:lvl3pPr marL="1143000" indent="-228600">
              <a:spcBef>
                <a:spcPct val="20000"/>
              </a:spcBef>
              <a:buClr>
                <a:srgbClr val="FF6600"/>
              </a:buClr>
              <a:buFont typeface="Wingdings" panose="05000000000000000000" pitchFamily="2" charset="2"/>
              <a:buChar char="p"/>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lr>
                <a:srgbClr val="FF6600"/>
              </a:buClr>
              <a:buFont typeface="Wingdings" panose="05000000000000000000" pitchFamily="2" charset="2"/>
              <a:buChar char="n"/>
              <a:defRPr sz="2000">
                <a:solidFill>
                  <a:schemeClr val="tx1"/>
                </a:solidFill>
                <a:latin typeface="Arial" panose="020B0604020202020204" pitchFamily="34" charset="0"/>
                <a:ea typeface="楷体_GB2312" pitchFamily="49" charset="-122"/>
              </a:defRPr>
            </a:lvl4pPr>
            <a:lvl5pPr marL="2057400" indent="-228600">
              <a:spcBef>
                <a:spcPct val="20000"/>
              </a:spcBef>
              <a:buClr>
                <a:srgbClr val="FF6600"/>
              </a:buClr>
              <a:buFont typeface="Wingdings" panose="05000000000000000000" pitchFamily="2" charset="2"/>
              <a:buChar char="n"/>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rgbClr val="FF6600"/>
              </a:buClr>
              <a:buFont typeface="Wingdings" panose="05000000000000000000" pitchFamily="2" charset="2"/>
              <a:buChar char="n"/>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rgbClr val="FF6600"/>
              </a:buClr>
              <a:buFont typeface="Wingdings" panose="05000000000000000000" pitchFamily="2" charset="2"/>
              <a:buChar char="n"/>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rgbClr val="FF6600"/>
              </a:buClr>
              <a:buFont typeface="Wingdings" panose="05000000000000000000" pitchFamily="2" charset="2"/>
              <a:buChar char="n"/>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rgbClr val="FF6600"/>
              </a:buClr>
              <a:buFont typeface="Wingdings" panose="05000000000000000000" pitchFamily="2" charset="2"/>
              <a:buChar char="n"/>
              <a:defRPr sz="2000">
                <a:solidFill>
                  <a:schemeClr val="tx1"/>
                </a:solidFill>
                <a:latin typeface="Arial" panose="020B0604020202020204" pitchFamily="34" charset="0"/>
                <a:ea typeface="楷体_GB2312" pitchFamily="49" charset="-122"/>
              </a:defRPr>
            </a:lvl9pPr>
          </a:lstStyle>
          <a:p>
            <a:pPr marL="0" marR="0" lvl="0" indent="0" algn="l" defTabSz="914400" rtl="0" eaLnBrk="1" fontAlgn="base" latinLnBrk="0" hangingPunct="1">
              <a:lnSpc>
                <a:spcPct val="110000"/>
              </a:lnSpc>
              <a:spcBef>
                <a:spcPct val="0"/>
              </a:spcBef>
              <a:spcAft>
                <a:spcPct val="0"/>
              </a:spcAft>
              <a:buClrTx/>
              <a:buSzTx/>
              <a:buFontTx/>
              <a:buNone/>
              <a:tabLst/>
              <a:defRPr/>
            </a:pPr>
            <a:r>
              <a:rPr kumimoji="0" lang="en-US" altLang="zh-CN" sz="2400" b="1" i="0" u="none" strike="noStrike" kern="1200" cap="none" spc="0" normalizeH="0" baseline="0" noProof="0" dirty="0">
                <a:ln>
                  <a:noFill/>
                </a:ln>
                <a:solidFill>
                  <a:srgbClr val="44546A"/>
                </a:solidFill>
                <a:effectLst/>
                <a:uLnTx/>
                <a:uFillTx/>
                <a:latin typeface="微软雅黑" panose="020B0503020204020204" pitchFamily="34" charset="-122"/>
                <a:ea typeface="微软雅黑" panose="020B0503020204020204" pitchFamily="34" charset="-122"/>
                <a:cs typeface="+mn-cs"/>
              </a:rPr>
              <a:t>1. </a:t>
            </a:r>
            <a:r>
              <a:rPr kumimoji="0" lang="zh-CN" altLang="en-US" sz="2400" b="1" i="0" u="none" strike="noStrike" kern="1200" cap="none" spc="0" normalizeH="0" baseline="0" noProof="0" dirty="0">
                <a:ln>
                  <a:noFill/>
                </a:ln>
                <a:solidFill>
                  <a:srgbClr val="44546A"/>
                </a:solidFill>
                <a:effectLst/>
                <a:uLnTx/>
                <a:uFillTx/>
                <a:latin typeface="微软雅黑" panose="020B0503020204020204" pitchFamily="34" charset="-122"/>
                <a:ea typeface="微软雅黑" panose="020B0503020204020204" pitchFamily="34" charset="-122"/>
                <a:cs typeface="+mn-cs"/>
              </a:rPr>
              <a:t>选题背景及意义</a:t>
            </a:r>
            <a:r>
              <a:rPr kumimoji="0" lang="zh-CN" altLang="en-US" sz="3200" b="1" i="0" u="none" strike="noStrike" kern="1200" cap="none" spc="0" normalizeH="0" baseline="0" noProof="0" dirty="0">
                <a:ln>
                  <a:noFill/>
                </a:ln>
                <a:solidFill>
                  <a:srgbClr val="44546A"/>
                </a:solidFill>
                <a:effectLst/>
                <a:uLnTx/>
                <a:uFillTx/>
                <a:latin typeface="微软雅黑" panose="020B0503020204020204" pitchFamily="34" charset="-122"/>
                <a:ea typeface="微软雅黑" panose="020B0503020204020204" pitchFamily="34" charset="-122"/>
                <a:cs typeface="+mn-cs"/>
              </a:rPr>
              <a:t> </a:t>
            </a:r>
          </a:p>
        </p:txBody>
      </p:sp>
      <p:sp>
        <p:nvSpPr>
          <p:cNvPr id="11" name="Text Box 16"/>
          <p:cNvSpPr txBox="1">
            <a:spLocks noChangeArrowheads="1"/>
          </p:cNvSpPr>
          <p:nvPr/>
        </p:nvSpPr>
        <p:spPr bwMode="auto">
          <a:xfrm>
            <a:off x="974725" y="3009900"/>
            <a:ext cx="7291388" cy="647700"/>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a:lstStyle>
            <a:lvl1pPr>
              <a:spcBef>
                <a:spcPct val="20000"/>
              </a:spcBef>
              <a:buClr>
                <a:srgbClr val="FF6600"/>
              </a:buClr>
              <a:buFont typeface="Wingdings" panose="05000000000000000000" pitchFamily="2" charset="2"/>
              <a:buChar char="p"/>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6600"/>
              </a:buClr>
              <a:buFont typeface="Wingdings" panose="05000000000000000000" pitchFamily="2" charset="2"/>
              <a:buChar char="n"/>
              <a:defRPr sz="2400">
                <a:solidFill>
                  <a:schemeClr val="tx1"/>
                </a:solidFill>
                <a:latin typeface="Arial" panose="020B0604020202020204" pitchFamily="34" charset="0"/>
                <a:ea typeface="楷体_GB2312" pitchFamily="49" charset="-122"/>
              </a:defRPr>
            </a:lvl2pPr>
            <a:lvl3pPr marL="1143000" indent="-228600">
              <a:spcBef>
                <a:spcPct val="20000"/>
              </a:spcBef>
              <a:buClr>
                <a:srgbClr val="FF6600"/>
              </a:buClr>
              <a:buFont typeface="Wingdings" panose="05000000000000000000" pitchFamily="2" charset="2"/>
              <a:buChar char="p"/>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lr>
                <a:srgbClr val="FF6600"/>
              </a:buClr>
              <a:buFont typeface="Wingdings" panose="05000000000000000000" pitchFamily="2" charset="2"/>
              <a:buChar char="n"/>
              <a:defRPr sz="2000">
                <a:solidFill>
                  <a:schemeClr val="tx1"/>
                </a:solidFill>
                <a:latin typeface="Arial" panose="020B0604020202020204" pitchFamily="34" charset="0"/>
                <a:ea typeface="楷体_GB2312" pitchFamily="49" charset="-122"/>
              </a:defRPr>
            </a:lvl4pPr>
            <a:lvl5pPr marL="2057400" indent="-228600">
              <a:spcBef>
                <a:spcPct val="20000"/>
              </a:spcBef>
              <a:buClr>
                <a:srgbClr val="FF6600"/>
              </a:buClr>
              <a:buFont typeface="Wingdings" panose="05000000000000000000" pitchFamily="2" charset="2"/>
              <a:buChar char="n"/>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rgbClr val="FF6600"/>
              </a:buClr>
              <a:buFont typeface="Wingdings" panose="05000000000000000000" pitchFamily="2" charset="2"/>
              <a:buChar char="n"/>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rgbClr val="FF6600"/>
              </a:buClr>
              <a:buFont typeface="Wingdings" panose="05000000000000000000" pitchFamily="2" charset="2"/>
              <a:buChar char="n"/>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rgbClr val="FF6600"/>
              </a:buClr>
              <a:buFont typeface="Wingdings" panose="05000000000000000000" pitchFamily="2" charset="2"/>
              <a:buChar char="n"/>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rgbClr val="FF6600"/>
              </a:buClr>
              <a:buFont typeface="Wingdings" panose="05000000000000000000" pitchFamily="2" charset="2"/>
              <a:buChar char="n"/>
              <a:defRPr sz="2000">
                <a:solidFill>
                  <a:schemeClr val="tx1"/>
                </a:solidFill>
                <a:latin typeface="Arial" panose="020B0604020202020204" pitchFamily="34" charset="0"/>
                <a:ea typeface="楷体_GB2312" pitchFamily="49" charset="-122"/>
              </a:defRPr>
            </a:lvl9pPr>
          </a:lstStyle>
          <a:p>
            <a:pPr marL="0" marR="0" lvl="0" indent="0" algn="l" defTabSz="914400" rtl="0" eaLnBrk="1" fontAlgn="base" latinLnBrk="0" hangingPunct="1">
              <a:lnSpc>
                <a:spcPct val="140000"/>
              </a:lnSpc>
              <a:spcBef>
                <a:spcPct val="0"/>
              </a:spcBef>
              <a:spcAft>
                <a:spcPct val="0"/>
              </a:spcAft>
              <a:buClrTx/>
              <a:buSzTx/>
              <a:buFontTx/>
              <a:buNone/>
              <a:tabLst/>
              <a:defRPr/>
            </a:pPr>
            <a:r>
              <a:rPr kumimoji="0" lang="en-US" altLang="zh-CN" sz="2400" b="1" i="0" u="none" strike="noStrike" kern="1200" cap="none" spc="0" normalizeH="0" baseline="0" noProof="0" dirty="0">
                <a:ln>
                  <a:noFill/>
                </a:ln>
                <a:solidFill>
                  <a:srgbClr val="44546A"/>
                </a:solidFill>
                <a:effectLst/>
                <a:uLnTx/>
                <a:uFillTx/>
                <a:latin typeface="微软雅黑" panose="020B0503020204020204" pitchFamily="34" charset="-122"/>
                <a:ea typeface="微软雅黑" panose="020B0503020204020204" pitchFamily="34" charset="-122"/>
                <a:cs typeface="+mn-cs"/>
              </a:rPr>
              <a:t>3.</a:t>
            </a:r>
            <a:r>
              <a:rPr kumimoji="0" lang="zh-CN" altLang="en-US" sz="2400" b="1" i="0" u="none" strike="noStrike" kern="1200" cap="none" spc="0" normalizeH="0" baseline="0" noProof="0" dirty="0">
                <a:ln>
                  <a:noFill/>
                </a:ln>
                <a:solidFill>
                  <a:srgbClr val="44546A"/>
                </a:solidFill>
                <a:effectLst/>
                <a:uLnTx/>
                <a:uFillTx/>
                <a:latin typeface="微软雅黑" panose="020B0503020204020204" pitchFamily="34" charset="-122"/>
                <a:ea typeface="微软雅黑" panose="020B0503020204020204" pitchFamily="34" charset="-122"/>
                <a:cs typeface="+mn-cs"/>
              </a:rPr>
              <a:t> 研究内容及方案</a:t>
            </a:r>
          </a:p>
        </p:txBody>
      </p:sp>
      <p:sp>
        <p:nvSpPr>
          <p:cNvPr id="8" name="Text Box 12"/>
          <p:cNvSpPr txBox="1">
            <a:spLocks noChangeArrowheads="1"/>
          </p:cNvSpPr>
          <p:nvPr/>
        </p:nvSpPr>
        <p:spPr bwMode="auto">
          <a:xfrm>
            <a:off x="974725" y="2141538"/>
            <a:ext cx="7291388" cy="647700"/>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a:lstStyle>
            <a:lvl1pPr>
              <a:spcBef>
                <a:spcPct val="20000"/>
              </a:spcBef>
              <a:buClr>
                <a:srgbClr val="FF6600"/>
              </a:buClr>
              <a:buFont typeface="Wingdings" panose="05000000000000000000" pitchFamily="2" charset="2"/>
              <a:buChar char="p"/>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6600"/>
              </a:buClr>
              <a:buFont typeface="Wingdings" panose="05000000000000000000" pitchFamily="2" charset="2"/>
              <a:buChar char="n"/>
              <a:defRPr sz="2400">
                <a:solidFill>
                  <a:schemeClr val="tx1"/>
                </a:solidFill>
                <a:latin typeface="Arial" panose="020B0604020202020204" pitchFamily="34" charset="0"/>
                <a:ea typeface="楷体_GB2312" pitchFamily="49" charset="-122"/>
              </a:defRPr>
            </a:lvl2pPr>
            <a:lvl3pPr marL="1143000" indent="-228600">
              <a:spcBef>
                <a:spcPct val="20000"/>
              </a:spcBef>
              <a:buClr>
                <a:srgbClr val="FF6600"/>
              </a:buClr>
              <a:buFont typeface="Wingdings" panose="05000000000000000000" pitchFamily="2" charset="2"/>
              <a:buChar char="p"/>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lr>
                <a:srgbClr val="FF6600"/>
              </a:buClr>
              <a:buFont typeface="Wingdings" panose="05000000000000000000" pitchFamily="2" charset="2"/>
              <a:buChar char="n"/>
              <a:defRPr sz="2000">
                <a:solidFill>
                  <a:schemeClr val="tx1"/>
                </a:solidFill>
                <a:latin typeface="Arial" panose="020B0604020202020204" pitchFamily="34" charset="0"/>
                <a:ea typeface="楷体_GB2312" pitchFamily="49" charset="-122"/>
              </a:defRPr>
            </a:lvl4pPr>
            <a:lvl5pPr marL="2057400" indent="-228600">
              <a:spcBef>
                <a:spcPct val="20000"/>
              </a:spcBef>
              <a:buClr>
                <a:srgbClr val="FF6600"/>
              </a:buClr>
              <a:buFont typeface="Wingdings" panose="05000000000000000000" pitchFamily="2" charset="2"/>
              <a:buChar char="n"/>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rgbClr val="FF6600"/>
              </a:buClr>
              <a:buFont typeface="Wingdings" panose="05000000000000000000" pitchFamily="2" charset="2"/>
              <a:buChar char="n"/>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rgbClr val="FF6600"/>
              </a:buClr>
              <a:buFont typeface="Wingdings" panose="05000000000000000000" pitchFamily="2" charset="2"/>
              <a:buChar char="n"/>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rgbClr val="FF6600"/>
              </a:buClr>
              <a:buFont typeface="Wingdings" panose="05000000000000000000" pitchFamily="2" charset="2"/>
              <a:buChar char="n"/>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rgbClr val="FF6600"/>
              </a:buClr>
              <a:buFont typeface="Wingdings" panose="05000000000000000000" pitchFamily="2" charset="2"/>
              <a:buChar char="n"/>
              <a:defRPr sz="2000">
                <a:solidFill>
                  <a:schemeClr val="tx1"/>
                </a:solidFill>
                <a:latin typeface="Arial" panose="020B0604020202020204" pitchFamily="34" charset="0"/>
                <a:ea typeface="楷体_GB2312" pitchFamily="49" charset="-122"/>
              </a:defRPr>
            </a:lvl9pPr>
          </a:lstStyle>
          <a:p>
            <a:pPr marL="0" marR="0" lvl="0" indent="0" algn="l" defTabSz="914400" rtl="0" eaLnBrk="1" fontAlgn="base" latinLnBrk="0" hangingPunct="1">
              <a:lnSpc>
                <a:spcPct val="140000"/>
              </a:lnSpc>
              <a:spcBef>
                <a:spcPct val="0"/>
              </a:spcBef>
              <a:spcAft>
                <a:spcPct val="0"/>
              </a:spcAft>
              <a:buClrTx/>
              <a:buSzTx/>
              <a:buFontTx/>
              <a:buNone/>
              <a:tabLst/>
              <a:defRPr/>
            </a:pPr>
            <a:r>
              <a:rPr kumimoji="0" lang="en-US" altLang="zh-CN" sz="2400" b="1" i="0" u="none" strike="noStrike" kern="1200" cap="none" spc="0" normalizeH="0" baseline="0" noProof="0" dirty="0">
                <a:ln>
                  <a:noFill/>
                </a:ln>
                <a:solidFill>
                  <a:schemeClr val="accent2"/>
                </a:solidFill>
                <a:effectLst/>
                <a:uLnTx/>
                <a:uFillTx/>
                <a:latin typeface="微软雅黑" panose="020B0503020204020204" pitchFamily="34" charset="-122"/>
                <a:ea typeface="微软雅黑" panose="020B0503020204020204" pitchFamily="34" charset="-122"/>
                <a:cs typeface="+mn-cs"/>
              </a:rPr>
              <a:t>2.</a:t>
            </a:r>
            <a:r>
              <a:rPr kumimoji="0" lang="zh-CN" altLang="en-US" sz="2400" b="1" i="0" u="none" strike="noStrike" kern="1200" cap="none" spc="0" normalizeH="0" baseline="0" dirty="0">
                <a:ln>
                  <a:noFill/>
                </a:ln>
                <a:solidFill>
                  <a:schemeClr val="accent2"/>
                </a:solidFill>
                <a:effectLst/>
                <a:uLnTx/>
                <a:uFillTx/>
                <a:latin typeface="微软雅黑" panose="020B0503020204020204" pitchFamily="34" charset="-122"/>
                <a:ea typeface="微软雅黑" panose="020B0503020204020204" pitchFamily="34" charset="-122"/>
                <a:cs typeface="+mn-cs"/>
              </a:rPr>
              <a:t> 国内外研究现状</a:t>
            </a:r>
            <a:endParaRPr kumimoji="0" lang="zh-CN" altLang="en-US" sz="1800" b="0" i="0" u="none" strike="noStrike" kern="1200" cap="none" spc="0" normalizeH="0" baseline="0" noProof="0" dirty="0">
              <a:ln>
                <a:noFill/>
              </a:ln>
              <a:solidFill>
                <a:schemeClr val="accent2"/>
              </a:solidFill>
              <a:effectLst/>
              <a:uLnTx/>
              <a:uFillTx/>
              <a:latin typeface="微软雅黑" panose="020B0503020204020204" pitchFamily="34" charset="-122"/>
              <a:ea typeface="微软雅黑" panose="020B0503020204020204" pitchFamily="34" charset="-122"/>
              <a:cs typeface="+mn-cs"/>
            </a:endParaRPr>
          </a:p>
        </p:txBody>
      </p:sp>
      <p:sp>
        <p:nvSpPr>
          <p:cNvPr id="3" name="矩形 2"/>
          <p:cNvSpPr/>
          <p:nvPr/>
        </p:nvSpPr>
        <p:spPr>
          <a:xfrm>
            <a:off x="254977" y="114300"/>
            <a:ext cx="1221398" cy="8667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74" name="Rectangle 2"/>
          <p:cNvSpPr>
            <a:spLocks noGrp="1" noChangeArrowheads="1"/>
          </p:cNvSpPr>
          <p:nvPr>
            <p:ph type="title"/>
          </p:nvPr>
        </p:nvSpPr>
        <p:spPr>
          <a:xfrm>
            <a:off x="1646848" y="386986"/>
            <a:ext cx="7343775" cy="576262"/>
          </a:xfrm>
        </p:spPr>
        <p:txBody>
          <a:bodyPr/>
          <a:lstStyle/>
          <a:p>
            <a:pPr eaLnBrk="1" hangingPunct="1"/>
            <a:r>
              <a:rPr lang="zh-CN" altLang="en-US" sz="2800" b="1" dirty="0">
                <a:solidFill>
                  <a:srgbClr val="44546A"/>
                </a:solidFill>
                <a:latin typeface="微软雅黑" panose="020B0503020204020204" pitchFamily="34" charset="-122"/>
                <a:ea typeface="微软雅黑" panose="020B0503020204020204" pitchFamily="34" charset="-122"/>
              </a:rPr>
              <a:t>主要内容</a:t>
            </a:r>
          </a:p>
        </p:txBody>
      </p:sp>
      <p:pic>
        <p:nvPicPr>
          <p:cNvPr id="12" name="图片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01319" y="325819"/>
            <a:ext cx="1328713" cy="655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6248766" y="6435969"/>
            <a:ext cx="2787162" cy="4220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Title 1"/>
          <p:cNvSpPr txBox="1">
            <a:spLocks/>
          </p:cNvSpPr>
          <p:nvPr/>
        </p:nvSpPr>
        <p:spPr>
          <a:xfrm>
            <a:off x="4888523" y="6435969"/>
            <a:ext cx="4102100" cy="281354"/>
          </a:xfrm>
          <a:prstGeom prst="rect">
            <a:avLst/>
          </a:prstGeom>
        </p:spPr>
        <p:txBody>
          <a:bodyPr/>
          <a:lstStyle>
            <a:lvl1pPr algn="l" defTabSz="685487" rtl="0" eaLnBrk="1" latinLnBrk="0" hangingPunct="1">
              <a:lnSpc>
                <a:spcPct val="90000"/>
              </a:lnSpc>
              <a:spcBef>
                <a:spcPct val="0"/>
              </a:spcBef>
              <a:buNone/>
              <a:defRPr lang="en-US" sz="3300" b="0" kern="1200" cap="none" spc="-75" baseline="0" dirty="0" smtClean="0">
                <a:ln w="3175">
                  <a:noFill/>
                </a:ln>
                <a:gradFill flip="none" rotWithShape="1">
                  <a:gsLst>
                    <a:gs pos="0">
                      <a:schemeClr val="tx1"/>
                    </a:gs>
                    <a:gs pos="86000">
                      <a:schemeClr val="tx1"/>
                    </a:gs>
                  </a:gsLst>
                  <a:lin ang="5400000" scaled="0"/>
                  <a:tileRect/>
                </a:gradFill>
                <a:effectLst/>
                <a:latin typeface="+mj-lt"/>
                <a:ea typeface="+mn-ea"/>
                <a:cs typeface="Arial" charset="0"/>
              </a:defRPr>
            </a:lvl1pPr>
          </a:lstStyle>
          <a:p>
            <a:pPr fontAlgn="auto">
              <a:spcAft>
                <a:spcPts val="0"/>
              </a:spcAft>
              <a:defRPr/>
            </a:pPr>
            <a:r>
              <a:rPr lang="zh-CN" altLang="en-US" sz="1400" dirty="0">
                <a:solidFill>
                  <a:srgbClr val="44546A"/>
                </a:solidFill>
                <a:latin typeface="微软雅黑" panose="020B0503020204020204" pitchFamily="34" charset="-122"/>
                <a:ea typeface="微软雅黑" panose="020B0503020204020204" pitchFamily="34" charset="-122"/>
              </a:rPr>
              <a:t>中国科学院空间信息处理与应用系统技术重点实验室</a:t>
            </a:r>
            <a:endParaRPr altLang="zh-CN" sz="1400" dirty="0">
              <a:solidFill>
                <a:srgbClr val="44546A"/>
              </a:solidFill>
              <a:latin typeface="微软雅黑" panose="020B0503020204020204" pitchFamily="34" charset="-122"/>
              <a:ea typeface="微软雅黑" panose="020B0503020204020204" pitchFamily="34" charset="-122"/>
            </a:endParaRPr>
          </a:p>
          <a:p>
            <a:pPr fontAlgn="auto">
              <a:spcAft>
                <a:spcPts val="0"/>
              </a:spcAft>
              <a:defRPr/>
            </a:pPr>
            <a:br>
              <a:rPr lang="zh-CN" altLang="en-US" sz="1400" dirty="0">
                <a:solidFill>
                  <a:schemeClr val="tx1"/>
                </a:solidFill>
                <a:latin typeface="微软雅黑" pitchFamily="34" charset="-122"/>
                <a:ea typeface="微软雅黑" pitchFamily="34" charset="-122"/>
              </a:rPr>
            </a:br>
            <a:endParaRPr lang="zh-CN" altLang="en-US" sz="3200" b="1" dirty="0">
              <a:solidFill>
                <a:schemeClr val="tx1"/>
              </a:solidFill>
              <a:latin typeface="微软雅黑" pitchFamily="34" charset="-122"/>
              <a:ea typeface="微软雅黑" pitchFamily="34" charset="-122"/>
            </a:endParaRPr>
          </a:p>
        </p:txBody>
      </p:sp>
      <p:sp>
        <p:nvSpPr>
          <p:cNvPr id="10" name="Text Box 16"/>
          <p:cNvSpPr txBox="1">
            <a:spLocks noChangeArrowheads="1"/>
          </p:cNvSpPr>
          <p:nvPr/>
        </p:nvSpPr>
        <p:spPr bwMode="auto">
          <a:xfrm>
            <a:off x="977835" y="3890085"/>
            <a:ext cx="7291388" cy="647700"/>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a:lstStyle>
            <a:lvl1pPr>
              <a:spcBef>
                <a:spcPct val="20000"/>
              </a:spcBef>
              <a:buClr>
                <a:srgbClr val="FF6600"/>
              </a:buClr>
              <a:buFont typeface="Wingdings" panose="05000000000000000000" pitchFamily="2" charset="2"/>
              <a:buChar char="p"/>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6600"/>
              </a:buClr>
              <a:buFont typeface="Wingdings" panose="05000000000000000000" pitchFamily="2" charset="2"/>
              <a:buChar char="n"/>
              <a:defRPr sz="2400">
                <a:solidFill>
                  <a:schemeClr val="tx1"/>
                </a:solidFill>
                <a:latin typeface="Arial" panose="020B0604020202020204" pitchFamily="34" charset="0"/>
                <a:ea typeface="楷体_GB2312" pitchFamily="49" charset="-122"/>
              </a:defRPr>
            </a:lvl2pPr>
            <a:lvl3pPr marL="1143000" indent="-228600">
              <a:spcBef>
                <a:spcPct val="20000"/>
              </a:spcBef>
              <a:buClr>
                <a:srgbClr val="FF6600"/>
              </a:buClr>
              <a:buFont typeface="Wingdings" panose="05000000000000000000" pitchFamily="2" charset="2"/>
              <a:buChar char="p"/>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lr>
                <a:srgbClr val="FF6600"/>
              </a:buClr>
              <a:buFont typeface="Wingdings" panose="05000000000000000000" pitchFamily="2" charset="2"/>
              <a:buChar char="n"/>
              <a:defRPr sz="2000">
                <a:solidFill>
                  <a:schemeClr val="tx1"/>
                </a:solidFill>
                <a:latin typeface="Arial" panose="020B0604020202020204" pitchFamily="34" charset="0"/>
                <a:ea typeface="楷体_GB2312" pitchFamily="49" charset="-122"/>
              </a:defRPr>
            </a:lvl4pPr>
            <a:lvl5pPr marL="2057400" indent="-228600">
              <a:spcBef>
                <a:spcPct val="20000"/>
              </a:spcBef>
              <a:buClr>
                <a:srgbClr val="FF6600"/>
              </a:buClr>
              <a:buFont typeface="Wingdings" panose="05000000000000000000" pitchFamily="2" charset="2"/>
              <a:buChar char="n"/>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rgbClr val="FF6600"/>
              </a:buClr>
              <a:buFont typeface="Wingdings" panose="05000000000000000000" pitchFamily="2" charset="2"/>
              <a:buChar char="n"/>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rgbClr val="FF6600"/>
              </a:buClr>
              <a:buFont typeface="Wingdings" panose="05000000000000000000" pitchFamily="2" charset="2"/>
              <a:buChar char="n"/>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rgbClr val="FF6600"/>
              </a:buClr>
              <a:buFont typeface="Wingdings" panose="05000000000000000000" pitchFamily="2" charset="2"/>
              <a:buChar char="n"/>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rgbClr val="FF6600"/>
              </a:buClr>
              <a:buFont typeface="Wingdings" panose="05000000000000000000" pitchFamily="2" charset="2"/>
              <a:buChar char="n"/>
              <a:defRPr sz="2000">
                <a:solidFill>
                  <a:schemeClr val="tx1"/>
                </a:solidFill>
                <a:latin typeface="Arial" panose="020B0604020202020204" pitchFamily="34" charset="0"/>
                <a:ea typeface="楷体_GB2312" pitchFamily="49" charset="-122"/>
              </a:defRPr>
            </a:lvl9pPr>
          </a:lstStyle>
          <a:p>
            <a:pPr marL="0" marR="0" lvl="0" indent="0" algn="l" defTabSz="914400" rtl="0" eaLnBrk="1" fontAlgn="base" latinLnBrk="0" hangingPunct="1">
              <a:lnSpc>
                <a:spcPct val="140000"/>
              </a:lnSpc>
              <a:spcBef>
                <a:spcPct val="0"/>
              </a:spcBef>
              <a:spcAft>
                <a:spcPct val="0"/>
              </a:spcAft>
              <a:buClrTx/>
              <a:buSzTx/>
              <a:buFontTx/>
              <a:buNone/>
              <a:tabLst/>
              <a:defRPr/>
            </a:pPr>
            <a:r>
              <a:rPr lang="en-US" altLang="zh-CN" sz="2400" b="1" dirty="0">
                <a:solidFill>
                  <a:srgbClr val="44546A"/>
                </a:solidFill>
                <a:latin typeface="微软雅黑" panose="020B0503020204020204" pitchFamily="34" charset="-122"/>
                <a:ea typeface="微软雅黑" panose="020B0503020204020204" pitchFamily="34" charset="-122"/>
              </a:rPr>
              <a:t>4</a:t>
            </a:r>
            <a:r>
              <a:rPr kumimoji="0" lang="en-US" altLang="zh-CN" sz="2400" b="1" i="0" u="none" strike="noStrike" kern="1200" cap="none" spc="0" normalizeH="0" baseline="0" noProof="0" dirty="0">
                <a:ln>
                  <a:noFill/>
                </a:ln>
                <a:solidFill>
                  <a:srgbClr val="44546A"/>
                </a:solidFill>
                <a:effectLst/>
                <a:uLnTx/>
                <a:uFillTx/>
                <a:latin typeface="微软雅黑" panose="020B0503020204020204" pitchFamily="34" charset="-122"/>
                <a:ea typeface="微软雅黑" panose="020B0503020204020204" pitchFamily="34" charset="-122"/>
                <a:cs typeface="+mn-cs"/>
              </a:rPr>
              <a:t>.</a:t>
            </a:r>
            <a:r>
              <a:rPr kumimoji="0" lang="zh-CN" altLang="en-US" sz="2400" b="1" i="0" u="none" strike="noStrike" kern="1200" cap="none" spc="0" normalizeH="0" baseline="0" noProof="0" dirty="0">
                <a:ln>
                  <a:noFill/>
                </a:ln>
                <a:solidFill>
                  <a:srgbClr val="44546A"/>
                </a:solidFill>
                <a:effectLst/>
                <a:uLnTx/>
                <a:uFillTx/>
                <a:latin typeface="微软雅黑" panose="020B0503020204020204" pitchFamily="34" charset="-122"/>
                <a:ea typeface="微软雅黑" panose="020B0503020204020204" pitchFamily="34" charset="-122"/>
                <a:cs typeface="+mn-cs"/>
              </a:rPr>
              <a:t> 研究计划和进展</a:t>
            </a:r>
          </a:p>
        </p:txBody>
      </p:sp>
      <p:sp>
        <p:nvSpPr>
          <p:cNvPr id="13" name="Text Box 16">
            <a:extLst>
              <a:ext uri="{FF2B5EF4-FFF2-40B4-BE49-F238E27FC236}">
                <a16:creationId xmlns:a16="http://schemas.microsoft.com/office/drawing/2014/main" id="{E9FA783A-959A-4768-8D24-5DC53F50D58B}"/>
              </a:ext>
            </a:extLst>
          </p:cNvPr>
          <p:cNvSpPr txBox="1">
            <a:spLocks noChangeArrowheads="1"/>
          </p:cNvSpPr>
          <p:nvPr/>
        </p:nvSpPr>
        <p:spPr bwMode="auto">
          <a:xfrm>
            <a:off x="974725" y="4795717"/>
            <a:ext cx="7291388" cy="647700"/>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a:lstStyle>
            <a:lvl1pPr>
              <a:spcBef>
                <a:spcPct val="20000"/>
              </a:spcBef>
              <a:buClr>
                <a:srgbClr val="FF6600"/>
              </a:buClr>
              <a:buFont typeface="Wingdings" panose="05000000000000000000" pitchFamily="2" charset="2"/>
              <a:buChar char="p"/>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6600"/>
              </a:buClr>
              <a:buFont typeface="Wingdings" panose="05000000000000000000" pitchFamily="2" charset="2"/>
              <a:buChar char="n"/>
              <a:defRPr sz="2400">
                <a:solidFill>
                  <a:schemeClr val="tx1"/>
                </a:solidFill>
                <a:latin typeface="Arial" panose="020B0604020202020204" pitchFamily="34" charset="0"/>
                <a:ea typeface="楷体_GB2312" pitchFamily="49" charset="-122"/>
              </a:defRPr>
            </a:lvl2pPr>
            <a:lvl3pPr marL="1143000" indent="-228600">
              <a:spcBef>
                <a:spcPct val="20000"/>
              </a:spcBef>
              <a:buClr>
                <a:srgbClr val="FF6600"/>
              </a:buClr>
              <a:buFont typeface="Wingdings" panose="05000000000000000000" pitchFamily="2" charset="2"/>
              <a:buChar char="p"/>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lr>
                <a:srgbClr val="FF6600"/>
              </a:buClr>
              <a:buFont typeface="Wingdings" panose="05000000000000000000" pitchFamily="2" charset="2"/>
              <a:buChar char="n"/>
              <a:defRPr sz="2000">
                <a:solidFill>
                  <a:schemeClr val="tx1"/>
                </a:solidFill>
                <a:latin typeface="Arial" panose="020B0604020202020204" pitchFamily="34" charset="0"/>
                <a:ea typeface="楷体_GB2312" pitchFamily="49" charset="-122"/>
              </a:defRPr>
            </a:lvl4pPr>
            <a:lvl5pPr marL="2057400" indent="-228600">
              <a:spcBef>
                <a:spcPct val="20000"/>
              </a:spcBef>
              <a:buClr>
                <a:srgbClr val="FF6600"/>
              </a:buClr>
              <a:buFont typeface="Wingdings" panose="05000000000000000000" pitchFamily="2" charset="2"/>
              <a:buChar char="n"/>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rgbClr val="FF6600"/>
              </a:buClr>
              <a:buFont typeface="Wingdings" panose="05000000000000000000" pitchFamily="2" charset="2"/>
              <a:buChar char="n"/>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rgbClr val="FF6600"/>
              </a:buClr>
              <a:buFont typeface="Wingdings" panose="05000000000000000000" pitchFamily="2" charset="2"/>
              <a:buChar char="n"/>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rgbClr val="FF6600"/>
              </a:buClr>
              <a:buFont typeface="Wingdings" panose="05000000000000000000" pitchFamily="2" charset="2"/>
              <a:buChar char="n"/>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rgbClr val="FF6600"/>
              </a:buClr>
              <a:buFont typeface="Wingdings" panose="05000000000000000000" pitchFamily="2" charset="2"/>
              <a:buChar char="n"/>
              <a:defRPr sz="2000">
                <a:solidFill>
                  <a:schemeClr val="tx1"/>
                </a:solidFill>
                <a:latin typeface="Arial" panose="020B0604020202020204" pitchFamily="34" charset="0"/>
                <a:ea typeface="楷体_GB2312" pitchFamily="49" charset="-122"/>
              </a:defRPr>
            </a:lvl9pPr>
          </a:lstStyle>
          <a:p>
            <a:pPr marL="0" marR="0" lvl="0" indent="0" algn="l" defTabSz="914400" rtl="0" eaLnBrk="1" fontAlgn="base" latinLnBrk="0" hangingPunct="1">
              <a:lnSpc>
                <a:spcPct val="140000"/>
              </a:lnSpc>
              <a:spcBef>
                <a:spcPct val="0"/>
              </a:spcBef>
              <a:spcAft>
                <a:spcPct val="0"/>
              </a:spcAft>
              <a:buClrTx/>
              <a:buSzTx/>
              <a:buFontTx/>
              <a:buNone/>
              <a:tabLst/>
              <a:defRPr/>
            </a:pPr>
            <a:r>
              <a:rPr lang="en-US" altLang="zh-CN" sz="2400" b="1" dirty="0">
                <a:solidFill>
                  <a:srgbClr val="44546A"/>
                </a:solidFill>
                <a:latin typeface="微软雅黑" panose="020B0503020204020204" pitchFamily="34" charset="-122"/>
                <a:ea typeface="微软雅黑" panose="020B0503020204020204" pitchFamily="34" charset="-122"/>
              </a:rPr>
              <a:t>5</a:t>
            </a:r>
            <a:r>
              <a:rPr kumimoji="0" lang="en-US" altLang="zh-CN" sz="2400" b="1" i="0" u="none" strike="noStrike" kern="1200" cap="none" spc="0" normalizeH="0" baseline="0" noProof="0" dirty="0">
                <a:ln>
                  <a:noFill/>
                </a:ln>
                <a:solidFill>
                  <a:srgbClr val="44546A"/>
                </a:solidFill>
                <a:effectLst/>
                <a:uLnTx/>
                <a:uFillTx/>
                <a:latin typeface="微软雅黑" panose="020B0503020204020204" pitchFamily="34" charset="-122"/>
                <a:ea typeface="微软雅黑" panose="020B0503020204020204" pitchFamily="34" charset="-122"/>
                <a:cs typeface="+mn-cs"/>
              </a:rPr>
              <a:t>.</a:t>
            </a:r>
            <a:r>
              <a:rPr kumimoji="0" lang="zh-CN" altLang="en-US" sz="2400" b="1" i="0" u="none" strike="noStrike" kern="1200" cap="none" spc="0" normalizeH="0" baseline="0" noProof="0" dirty="0">
                <a:ln>
                  <a:noFill/>
                </a:ln>
                <a:solidFill>
                  <a:srgbClr val="44546A"/>
                </a:solidFill>
                <a:effectLst/>
                <a:uLnTx/>
                <a:uFillTx/>
                <a:latin typeface="微软雅黑" panose="020B0503020204020204" pitchFamily="34" charset="-122"/>
                <a:ea typeface="微软雅黑" panose="020B0503020204020204" pitchFamily="34" charset="-122"/>
                <a:cs typeface="+mn-cs"/>
              </a:rPr>
              <a:t> 参与项目情况</a:t>
            </a:r>
          </a:p>
        </p:txBody>
      </p:sp>
    </p:spTree>
    <p:extLst>
      <p:ext uri="{BB962C8B-B14F-4D97-AF65-F5344CB8AC3E}">
        <p14:creationId xmlns:p14="http://schemas.microsoft.com/office/powerpoint/2010/main" val="1255678298"/>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54977" y="114300"/>
            <a:ext cx="1221398" cy="8667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74" name="Rectangle 2"/>
          <p:cNvSpPr>
            <a:spLocks noGrp="1" noChangeArrowheads="1"/>
          </p:cNvSpPr>
          <p:nvPr>
            <p:ph type="title"/>
          </p:nvPr>
        </p:nvSpPr>
        <p:spPr>
          <a:xfrm>
            <a:off x="1646848" y="386986"/>
            <a:ext cx="7343775" cy="576262"/>
          </a:xfrm>
        </p:spPr>
        <p:txBody>
          <a:bodyPr/>
          <a:lstStyle/>
          <a:p>
            <a:pPr eaLnBrk="1" hangingPunct="1"/>
            <a:r>
              <a:rPr lang="en-US" altLang="zh-CN" sz="2800" b="1" dirty="0">
                <a:solidFill>
                  <a:srgbClr val="44546A"/>
                </a:solidFill>
                <a:latin typeface="微软雅黑" panose="020B0503020204020204" pitchFamily="34" charset="-122"/>
                <a:ea typeface="微软雅黑" panose="020B0503020204020204" pitchFamily="34" charset="-122"/>
              </a:rPr>
              <a:t>2.</a:t>
            </a:r>
            <a:r>
              <a:rPr lang="zh-CN" altLang="en-US" sz="2800" b="1" dirty="0">
                <a:solidFill>
                  <a:srgbClr val="44546A"/>
                </a:solidFill>
                <a:latin typeface="微软雅黑" panose="020B0503020204020204" pitchFamily="34" charset="-122"/>
                <a:ea typeface="微软雅黑" panose="020B0503020204020204" pitchFamily="34" charset="-122"/>
              </a:rPr>
              <a:t> 国内外研究现状</a:t>
            </a:r>
          </a:p>
        </p:txBody>
      </p:sp>
      <p:pic>
        <p:nvPicPr>
          <p:cNvPr id="12" name="图片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01319" y="325819"/>
            <a:ext cx="1328713" cy="655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6248766" y="6435969"/>
            <a:ext cx="2787162" cy="4220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Title 1"/>
          <p:cNvSpPr txBox="1">
            <a:spLocks/>
          </p:cNvSpPr>
          <p:nvPr/>
        </p:nvSpPr>
        <p:spPr>
          <a:xfrm>
            <a:off x="4888523" y="6435969"/>
            <a:ext cx="4102100" cy="281354"/>
          </a:xfrm>
          <a:prstGeom prst="rect">
            <a:avLst/>
          </a:prstGeom>
        </p:spPr>
        <p:txBody>
          <a:bodyPr/>
          <a:lstStyle>
            <a:lvl1pPr algn="l" defTabSz="685487" rtl="0" eaLnBrk="1" latinLnBrk="0" hangingPunct="1">
              <a:lnSpc>
                <a:spcPct val="90000"/>
              </a:lnSpc>
              <a:spcBef>
                <a:spcPct val="0"/>
              </a:spcBef>
              <a:buNone/>
              <a:defRPr lang="en-US" sz="3300" b="0" kern="1200" cap="none" spc="-75" baseline="0" dirty="0" smtClean="0">
                <a:ln w="3175">
                  <a:noFill/>
                </a:ln>
                <a:gradFill flip="none" rotWithShape="1">
                  <a:gsLst>
                    <a:gs pos="0">
                      <a:schemeClr val="tx1"/>
                    </a:gs>
                    <a:gs pos="86000">
                      <a:schemeClr val="tx1"/>
                    </a:gs>
                  </a:gsLst>
                  <a:lin ang="5400000" scaled="0"/>
                  <a:tileRect/>
                </a:gradFill>
                <a:effectLst/>
                <a:latin typeface="+mj-lt"/>
                <a:ea typeface="+mn-ea"/>
                <a:cs typeface="Arial" charset="0"/>
              </a:defRPr>
            </a:lvl1pPr>
          </a:lstStyle>
          <a:p>
            <a:pPr fontAlgn="auto">
              <a:spcAft>
                <a:spcPts val="0"/>
              </a:spcAft>
              <a:defRPr/>
            </a:pPr>
            <a:r>
              <a:rPr lang="zh-CN" altLang="en-US" sz="1400" dirty="0">
                <a:solidFill>
                  <a:srgbClr val="44546A"/>
                </a:solidFill>
                <a:latin typeface="微软雅黑" panose="020B0503020204020204" pitchFamily="34" charset="-122"/>
                <a:ea typeface="微软雅黑" panose="020B0503020204020204" pitchFamily="34" charset="-122"/>
              </a:rPr>
              <a:t>中国科学院空间信息处理与应用系统技术重点实验室</a:t>
            </a:r>
            <a:endParaRPr altLang="zh-CN" sz="1400" dirty="0">
              <a:solidFill>
                <a:srgbClr val="44546A"/>
              </a:solidFill>
              <a:latin typeface="微软雅黑" panose="020B0503020204020204" pitchFamily="34" charset="-122"/>
              <a:ea typeface="微软雅黑" panose="020B0503020204020204" pitchFamily="34" charset="-122"/>
            </a:endParaRPr>
          </a:p>
          <a:p>
            <a:pPr fontAlgn="auto">
              <a:spcAft>
                <a:spcPts val="0"/>
              </a:spcAft>
              <a:defRPr/>
            </a:pPr>
            <a:br>
              <a:rPr lang="zh-CN" altLang="en-US" sz="1400" dirty="0">
                <a:solidFill>
                  <a:schemeClr val="tx1"/>
                </a:solidFill>
                <a:latin typeface="微软雅黑" pitchFamily="34" charset="-122"/>
                <a:ea typeface="微软雅黑" pitchFamily="34" charset="-122"/>
              </a:rPr>
            </a:br>
            <a:endParaRPr lang="zh-CN" altLang="en-US" sz="3200" b="1" dirty="0">
              <a:solidFill>
                <a:schemeClr val="tx1"/>
              </a:solidFill>
              <a:latin typeface="微软雅黑" pitchFamily="34" charset="-122"/>
              <a:ea typeface="微软雅黑" pitchFamily="34" charset="-122"/>
            </a:endParaRPr>
          </a:p>
        </p:txBody>
      </p:sp>
      <p:pic>
        <p:nvPicPr>
          <p:cNvPr id="5" name="图片 4">
            <a:extLst>
              <a:ext uri="{FF2B5EF4-FFF2-40B4-BE49-F238E27FC236}">
                <a16:creationId xmlns:a16="http://schemas.microsoft.com/office/drawing/2014/main" id="{B93BAD70-BD7F-E84C-A143-BFF9A4EE3912}"/>
              </a:ext>
            </a:extLst>
          </p:cNvPr>
          <p:cNvPicPr>
            <a:picLocks noChangeAspect="1"/>
          </p:cNvPicPr>
          <p:nvPr/>
        </p:nvPicPr>
        <p:blipFill>
          <a:blip r:embed="rId4"/>
          <a:stretch>
            <a:fillRect/>
          </a:stretch>
        </p:blipFill>
        <p:spPr>
          <a:xfrm>
            <a:off x="254977" y="1559347"/>
            <a:ext cx="7670800" cy="4343400"/>
          </a:xfrm>
          <a:prstGeom prst="rect">
            <a:avLst/>
          </a:prstGeom>
        </p:spPr>
      </p:pic>
      <p:sp>
        <p:nvSpPr>
          <p:cNvPr id="8" name="文本框 7">
            <a:extLst>
              <a:ext uri="{FF2B5EF4-FFF2-40B4-BE49-F238E27FC236}">
                <a16:creationId xmlns:a16="http://schemas.microsoft.com/office/drawing/2014/main" id="{A0BB242C-FC12-4944-B8B8-A2FC3958D218}"/>
              </a:ext>
            </a:extLst>
          </p:cNvPr>
          <p:cNvSpPr txBox="1"/>
          <p:nvPr/>
        </p:nvSpPr>
        <p:spPr>
          <a:xfrm>
            <a:off x="426171" y="1163452"/>
            <a:ext cx="6535567" cy="400110"/>
          </a:xfrm>
          <a:prstGeom prst="rect">
            <a:avLst/>
          </a:prstGeom>
          <a:noFill/>
        </p:spPr>
        <p:txBody>
          <a:bodyPr wrap="square" rtlCol="0">
            <a:spAutoFit/>
          </a:bodyPr>
          <a:lstStyle/>
          <a:p>
            <a:pPr marL="342900" indent="-342900" algn="just">
              <a:buFont typeface="Wingdings" pitchFamily="2" charset="2"/>
              <a:buChar char="p"/>
            </a:pPr>
            <a:r>
              <a:rPr kumimoji="1" lang="zh-CN" altLang="en-US" sz="2000" dirty="0">
                <a:solidFill>
                  <a:schemeClr val="accent2"/>
                </a:solidFill>
              </a:rPr>
              <a:t>链接预测研究方法概述</a:t>
            </a:r>
          </a:p>
        </p:txBody>
      </p:sp>
      <p:sp>
        <p:nvSpPr>
          <p:cNvPr id="2" name="下箭头 1">
            <a:extLst>
              <a:ext uri="{FF2B5EF4-FFF2-40B4-BE49-F238E27FC236}">
                <a16:creationId xmlns:a16="http://schemas.microsoft.com/office/drawing/2014/main" id="{45D36EEA-E4EA-5442-8F39-3D2E9F37D60A}"/>
              </a:ext>
            </a:extLst>
          </p:cNvPr>
          <p:cNvSpPr/>
          <p:nvPr/>
        </p:nvSpPr>
        <p:spPr>
          <a:xfrm>
            <a:off x="7868078" y="1510082"/>
            <a:ext cx="170900" cy="4474672"/>
          </a:xfrm>
          <a:prstGeom prst="downArrow">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6" name="组合 5">
            <a:extLst>
              <a:ext uri="{FF2B5EF4-FFF2-40B4-BE49-F238E27FC236}">
                <a16:creationId xmlns:a16="http://schemas.microsoft.com/office/drawing/2014/main" id="{55D9AA16-1221-DB47-836D-68C2A9EDF5F4}"/>
              </a:ext>
            </a:extLst>
          </p:cNvPr>
          <p:cNvGrpSpPr/>
          <p:nvPr/>
        </p:nvGrpSpPr>
        <p:grpSpPr>
          <a:xfrm>
            <a:off x="8038978" y="1905920"/>
            <a:ext cx="943982" cy="4040561"/>
            <a:chOff x="8038978" y="2054429"/>
            <a:chExt cx="943982" cy="4040561"/>
          </a:xfrm>
        </p:grpSpPr>
        <p:grpSp>
          <p:nvGrpSpPr>
            <p:cNvPr id="9" name="组合 8">
              <a:extLst>
                <a:ext uri="{FF2B5EF4-FFF2-40B4-BE49-F238E27FC236}">
                  <a16:creationId xmlns:a16="http://schemas.microsoft.com/office/drawing/2014/main" id="{E42E8A39-D509-7F4E-8CFA-810806D270F0}"/>
                </a:ext>
              </a:extLst>
            </p:cNvPr>
            <p:cNvGrpSpPr/>
            <p:nvPr/>
          </p:nvGrpSpPr>
          <p:grpSpPr>
            <a:xfrm>
              <a:off x="8038978" y="2054429"/>
              <a:ext cx="943982" cy="3330250"/>
              <a:chOff x="8038978" y="2054429"/>
              <a:chExt cx="943982" cy="3330250"/>
            </a:xfrm>
          </p:grpSpPr>
          <p:sp>
            <p:nvSpPr>
              <p:cNvPr id="7" name="文本框 6">
                <a:extLst>
                  <a:ext uri="{FF2B5EF4-FFF2-40B4-BE49-F238E27FC236}">
                    <a16:creationId xmlns:a16="http://schemas.microsoft.com/office/drawing/2014/main" id="{17EA4EF9-7D3A-CC41-9F57-47EA0D957ECF}"/>
                  </a:ext>
                </a:extLst>
              </p:cNvPr>
              <p:cNvSpPr txBox="1"/>
              <p:nvPr/>
            </p:nvSpPr>
            <p:spPr>
              <a:xfrm>
                <a:off x="8038978" y="2054429"/>
                <a:ext cx="906340" cy="369332"/>
              </a:xfrm>
              <a:prstGeom prst="rect">
                <a:avLst/>
              </a:prstGeom>
              <a:noFill/>
            </p:spPr>
            <p:txBody>
              <a:bodyPr wrap="square" rtlCol="0">
                <a:spAutoFit/>
              </a:bodyPr>
              <a:lstStyle/>
              <a:p>
                <a:r>
                  <a:rPr kumimoji="1" lang="en-US" altLang="zh-CN" dirty="0">
                    <a:solidFill>
                      <a:srgbClr val="425267"/>
                    </a:solidFill>
                  </a:rPr>
                  <a:t>1990</a:t>
                </a:r>
                <a:endParaRPr kumimoji="1" lang="zh-CN" altLang="en-US" dirty="0">
                  <a:solidFill>
                    <a:srgbClr val="425267"/>
                  </a:solidFill>
                </a:endParaRPr>
              </a:p>
            </p:txBody>
          </p:sp>
          <p:sp>
            <p:nvSpPr>
              <p:cNvPr id="13" name="文本框 12">
                <a:extLst>
                  <a:ext uri="{FF2B5EF4-FFF2-40B4-BE49-F238E27FC236}">
                    <a16:creationId xmlns:a16="http://schemas.microsoft.com/office/drawing/2014/main" id="{7DF302CE-0AFC-7847-8D2A-B99E7D0B9761}"/>
                  </a:ext>
                </a:extLst>
              </p:cNvPr>
              <p:cNvSpPr txBox="1"/>
              <p:nvPr/>
            </p:nvSpPr>
            <p:spPr>
              <a:xfrm>
                <a:off x="8076620" y="3145610"/>
                <a:ext cx="906340" cy="369332"/>
              </a:xfrm>
              <a:prstGeom prst="rect">
                <a:avLst/>
              </a:prstGeom>
              <a:noFill/>
            </p:spPr>
            <p:txBody>
              <a:bodyPr wrap="square" rtlCol="0">
                <a:spAutoFit/>
              </a:bodyPr>
              <a:lstStyle/>
              <a:p>
                <a:r>
                  <a:rPr kumimoji="1" lang="en-US" altLang="zh-CN" dirty="0">
                    <a:solidFill>
                      <a:srgbClr val="425267"/>
                    </a:solidFill>
                  </a:rPr>
                  <a:t>2000</a:t>
                </a:r>
                <a:endParaRPr kumimoji="1" lang="zh-CN" altLang="en-US" dirty="0">
                  <a:solidFill>
                    <a:srgbClr val="425267"/>
                  </a:solidFill>
                </a:endParaRPr>
              </a:p>
            </p:txBody>
          </p:sp>
          <p:sp>
            <p:nvSpPr>
              <p:cNvPr id="15" name="文本框 14">
                <a:extLst>
                  <a:ext uri="{FF2B5EF4-FFF2-40B4-BE49-F238E27FC236}">
                    <a16:creationId xmlns:a16="http://schemas.microsoft.com/office/drawing/2014/main" id="{2D5EBF55-AC20-854D-8508-87812867EFD8}"/>
                  </a:ext>
                </a:extLst>
              </p:cNvPr>
              <p:cNvSpPr txBox="1"/>
              <p:nvPr/>
            </p:nvSpPr>
            <p:spPr>
              <a:xfrm>
                <a:off x="8084283" y="4099181"/>
                <a:ext cx="861035" cy="369332"/>
              </a:xfrm>
              <a:prstGeom prst="rect">
                <a:avLst/>
              </a:prstGeom>
              <a:noFill/>
            </p:spPr>
            <p:txBody>
              <a:bodyPr wrap="square" rtlCol="0">
                <a:spAutoFit/>
              </a:bodyPr>
              <a:lstStyle/>
              <a:p>
                <a:r>
                  <a:rPr kumimoji="1" lang="en-US" altLang="zh-CN" dirty="0">
                    <a:solidFill>
                      <a:srgbClr val="425267"/>
                    </a:solidFill>
                  </a:rPr>
                  <a:t>2013</a:t>
                </a:r>
                <a:endParaRPr kumimoji="1" lang="zh-CN" altLang="en-US" dirty="0">
                  <a:solidFill>
                    <a:srgbClr val="425267"/>
                  </a:solidFill>
                </a:endParaRPr>
              </a:p>
            </p:txBody>
          </p:sp>
          <p:sp>
            <p:nvSpPr>
              <p:cNvPr id="16" name="文本框 15">
                <a:extLst>
                  <a:ext uri="{FF2B5EF4-FFF2-40B4-BE49-F238E27FC236}">
                    <a16:creationId xmlns:a16="http://schemas.microsoft.com/office/drawing/2014/main" id="{E7C3E329-C32B-024E-ADBC-455E49A10EE2}"/>
                  </a:ext>
                </a:extLst>
              </p:cNvPr>
              <p:cNvSpPr txBox="1"/>
              <p:nvPr/>
            </p:nvSpPr>
            <p:spPr>
              <a:xfrm>
                <a:off x="8084283" y="5015347"/>
                <a:ext cx="861035" cy="369332"/>
              </a:xfrm>
              <a:prstGeom prst="rect">
                <a:avLst/>
              </a:prstGeom>
              <a:noFill/>
            </p:spPr>
            <p:txBody>
              <a:bodyPr wrap="square" rtlCol="0">
                <a:spAutoFit/>
              </a:bodyPr>
              <a:lstStyle/>
              <a:p>
                <a:r>
                  <a:rPr kumimoji="1" lang="en-US" altLang="zh-CN" dirty="0">
                    <a:solidFill>
                      <a:srgbClr val="425267"/>
                    </a:solidFill>
                  </a:rPr>
                  <a:t>2015</a:t>
                </a:r>
                <a:endParaRPr kumimoji="1" lang="zh-CN" altLang="en-US" dirty="0">
                  <a:solidFill>
                    <a:srgbClr val="425267"/>
                  </a:solidFill>
                </a:endParaRPr>
              </a:p>
            </p:txBody>
          </p:sp>
        </p:grpSp>
        <p:sp>
          <p:nvSpPr>
            <p:cNvPr id="17" name="文本框 16">
              <a:extLst>
                <a:ext uri="{FF2B5EF4-FFF2-40B4-BE49-F238E27FC236}">
                  <a16:creationId xmlns:a16="http://schemas.microsoft.com/office/drawing/2014/main" id="{15E18EAB-2174-E443-97AB-52D1501C3F2E}"/>
                </a:ext>
              </a:extLst>
            </p:cNvPr>
            <p:cNvSpPr txBox="1"/>
            <p:nvPr/>
          </p:nvSpPr>
          <p:spPr>
            <a:xfrm>
              <a:off x="8093091" y="5725658"/>
              <a:ext cx="861035" cy="369332"/>
            </a:xfrm>
            <a:prstGeom prst="rect">
              <a:avLst/>
            </a:prstGeom>
            <a:noFill/>
          </p:spPr>
          <p:txBody>
            <a:bodyPr wrap="square" rtlCol="0">
              <a:spAutoFit/>
            </a:bodyPr>
            <a:lstStyle/>
            <a:p>
              <a:r>
                <a:rPr kumimoji="1" lang="en-US" altLang="zh-CN" dirty="0">
                  <a:solidFill>
                    <a:srgbClr val="425267"/>
                  </a:solidFill>
                </a:rPr>
                <a:t>2019</a:t>
              </a:r>
              <a:endParaRPr kumimoji="1" lang="zh-CN" altLang="en-US" dirty="0">
                <a:solidFill>
                  <a:srgbClr val="425267"/>
                </a:solidFill>
              </a:endParaRPr>
            </a:p>
          </p:txBody>
        </p:sp>
      </p:grpSp>
      <p:sp>
        <p:nvSpPr>
          <p:cNvPr id="10" name="矩形 9">
            <a:extLst>
              <a:ext uri="{FF2B5EF4-FFF2-40B4-BE49-F238E27FC236}">
                <a16:creationId xmlns:a16="http://schemas.microsoft.com/office/drawing/2014/main" id="{DCB9C1E6-241A-9043-8D7E-92D25E6FBBE8}"/>
              </a:ext>
            </a:extLst>
          </p:cNvPr>
          <p:cNvSpPr/>
          <p:nvPr/>
        </p:nvSpPr>
        <p:spPr>
          <a:xfrm>
            <a:off x="3623732" y="3967994"/>
            <a:ext cx="1840089" cy="352010"/>
          </a:xfrm>
          <a:prstGeom prst="rect">
            <a:avLst/>
          </a:prstGeom>
          <a:noFill/>
          <a:ln w="28575"/>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ln w="38100">
                <a:solidFill>
                  <a:schemeClr val="tx1"/>
                </a:solidFill>
              </a:ln>
            </a:endParaRPr>
          </a:p>
        </p:txBody>
      </p:sp>
    </p:spTree>
    <p:extLst>
      <p:ext uri="{BB962C8B-B14F-4D97-AF65-F5344CB8AC3E}">
        <p14:creationId xmlns:p14="http://schemas.microsoft.com/office/powerpoint/2010/main" val="2650079432"/>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54977" y="114300"/>
            <a:ext cx="1221398" cy="8667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74" name="Rectangle 2"/>
          <p:cNvSpPr>
            <a:spLocks noGrp="1" noChangeArrowheads="1"/>
          </p:cNvSpPr>
          <p:nvPr>
            <p:ph type="title"/>
          </p:nvPr>
        </p:nvSpPr>
        <p:spPr>
          <a:xfrm>
            <a:off x="1646848" y="386986"/>
            <a:ext cx="7343775" cy="576262"/>
          </a:xfrm>
        </p:spPr>
        <p:txBody>
          <a:bodyPr/>
          <a:lstStyle/>
          <a:p>
            <a:pPr eaLnBrk="1" hangingPunct="1"/>
            <a:r>
              <a:rPr lang="en-US" altLang="zh-CN" sz="2800" b="1" dirty="0">
                <a:solidFill>
                  <a:srgbClr val="44546A"/>
                </a:solidFill>
                <a:latin typeface="微软雅黑" panose="020B0503020204020204" pitchFamily="34" charset="-122"/>
                <a:ea typeface="微软雅黑" panose="020B0503020204020204" pitchFamily="34" charset="-122"/>
              </a:rPr>
              <a:t>2.</a:t>
            </a:r>
            <a:r>
              <a:rPr lang="zh-CN" altLang="en-US" sz="2800" b="1" dirty="0">
                <a:solidFill>
                  <a:srgbClr val="44546A"/>
                </a:solidFill>
                <a:latin typeface="微软雅黑" panose="020B0503020204020204" pitchFamily="34" charset="-122"/>
                <a:ea typeface="微软雅黑" panose="020B0503020204020204" pitchFamily="34" charset="-122"/>
              </a:rPr>
              <a:t> 国内外研究现状</a:t>
            </a:r>
          </a:p>
        </p:txBody>
      </p:sp>
      <p:pic>
        <p:nvPicPr>
          <p:cNvPr id="12" name="图片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01319" y="325819"/>
            <a:ext cx="1328713" cy="655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6248766" y="6435969"/>
            <a:ext cx="2787162" cy="4220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Title 1"/>
          <p:cNvSpPr txBox="1">
            <a:spLocks/>
          </p:cNvSpPr>
          <p:nvPr/>
        </p:nvSpPr>
        <p:spPr>
          <a:xfrm>
            <a:off x="4888523" y="6435969"/>
            <a:ext cx="4102100" cy="281354"/>
          </a:xfrm>
          <a:prstGeom prst="rect">
            <a:avLst/>
          </a:prstGeom>
        </p:spPr>
        <p:txBody>
          <a:bodyPr/>
          <a:lstStyle>
            <a:lvl1pPr algn="l" defTabSz="685487" rtl="0" eaLnBrk="1" latinLnBrk="0" hangingPunct="1">
              <a:lnSpc>
                <a:spcPct val="90000"/>
              </a:lnSpc>
              <a:spcBef>
                <a:spcPct val="0"/>
              </a:spcBef>
              <a:buNone/>
              <a:defRPr lang="en-US" sz="3300" b="0" kern="1200" cap="none" spc="-75" baseline="0" dirty="0" smtClean="0">
                <a:ln w="3175">
                  <a:noFill/>
                </a:ln>
                <a:gradFill flip="none" rotWithShape="1">
                  <a:gsLst>
                    <a:gs pos="0">
                      <a:schemeClr val="tx1"/>
                    </a:gs>
                    <a:gs pos="86000">
                      <a:schemeClr val="tx1"/>
                    </a:gs>
                  </a:gsLst>
                  <a:lin ang="5400000" scaled="0"/>
                  <a:tileRect/>
                </a:gradFill>
                <a:effectLst/>
                <a:latin typeface="+mj-lt"/>
                <a:ea typeface="+mn-ea"/>
                <a:cs typeface="Arial" charset="0"/>
              </a:defRPr>
            </a:lvl1pPr>
          </a:lstStyle>
          <a:p>
            <a:pPr fontAlgn="auto">
              <a:spcAft>
                <a:spcPts val="0"/>
              </a:spcAft>
              <a:defRPr/>
            </a:pPr>
            <a:r>
              <a:rPr lang="zh-CN" altLang="en-US" sz="1400" dirty="0">
                <a:solidFill>
                  <a:srgbClr val="44546A"/>
                </a:solidFill>
                <a:latin typeface="微软雅黑" panose="020B0503020204020204" pitchFamily="34" charset="-122"/>
                <a:ea typeface="微软雅黑" panose="020B0503020204020204" pitchFamily="34" charset="-122"/>
              </a:rPr>
              <a:t>中国科学院空间信息处理与应用系统技术重点实验室</a:t>
            </a:r>
            <a:endParaRPr altLang="zh-CN" sz="1400" dirty="0">
              <a:solidFill>
                <a:srgbClr val="44546A"/>
              </a:solidFill>
              <a:latin typeface="微软雅黑" panose="020B0503020204020204" pitchFamily="34" charset="-122"/>
              <a:ea typeface="微软雅黑" panose="020B0503020204020204" pitchFamily="34" charset="-122"/>
            </a:endParaRPr>
          </a:p>
          <a:p>
            <a:pPr fontAlgn="auto">
              <a:spcAft>
                <a:spcPts val="0"/>
              </a:spcAft>
              <a:defRPr/>
            </a:pPr>
            <a:br>
              <a:rPr lang="zh-CN" altLang="en-US" sz="1400" dirty="0">
                <a:solidFill>
                  <a:schemeClr val="tx1"/>
                </a:solidFill>
                <a:latin typeface="微软雅黑" pitchFamily="34" charset="-122"/>
                <a:ea typeface="微软雅黑" pitchFamily="34" charset="-122"/>
              </a:rPr>
            </a:br>
            <a:endParaRPr lang="zh-CN" altLang="en-US" sz="3200" b="1" dirty="0">
              <a:solidFill>
                <a:schemeClr val="tx1"/>
              </a:solidFill>
              <a:latin typeface="微软雅黑" pitchFamily="34" charset="-122"/>
              <a:ea typeface="微软雅黑" pitchFamily="34" charset="-122"/>
            </a:endParaRPr>
          </a:p>
        </p:txBody>
      </p:sp>
      <p:sp>
        <p:nvSpPr>
          <p:cNvPr id="7" name="文本框 6">
            <a:extLst>
              <a:ext uri="{FF2B5EF4-FFF2-40B4-BE49-F238E27FC236}">
                <a16:creationId xmlns:a16="http://schemas.microsoft.com/office/drawing/2014/main" id="{A9A0C2AB-D600-3348-B9C5-57283023F3B6}"/>
              </a:ext>
            </a:extLst>
          </p:cNvPr>
          <p:cNvSpPr txBox="1"/>
          <p:nvPr/>
        </p:nvSpPr>
        <p:spPr>
          <a:xfrm>
            <a:off x="254977" y="1139252"/>
            <a:ext cx="6535567" cy="400110"/>
          </a:xfrm>
          <a:prstGeom prst="rect">
            <a:avLst/>
          </a:prstGeom>
          <a:noFill/>
        </p:spPr>
        <p:txBody>
          <a:bodyPr wrap="square" rtlCol="0">
            <a:spAutoFit/>
          </a:bodyPr>
          <a:lstStyle/>
          <a:p>
            <a:pPr marL="342900" indent="-342900" algn="just">
              <a:buFont typeface="Wingdings" pitchFamily="2" charset="2"/>
              <a:buChar char="p"/>
            </a:pPr>
            <a:r>
              <a:rPr kumimoji="1" lang="zh-CN" altLang="en-US" sz="2000" dirty="0">
                <a:solidFill>
                  <a:schemeClr val="accent2"/>
                </a:solidFill>
              </a:rPr>
              <a:t>网络表示学习与词嵌入</a:t>
            </a:r>
          </a:p>
        </p:txBody>
      </p:sp>
      <p:graphicFrame>
        <p:nvGraphicFramePr>
          <p:cNvPr id="9" name="表格 8">
            <a:extLst>
              <a:ext uri="{FF2B5EF4-FFF2-40B4-BE49-F238E27FC236}">
                <a16:creationId xmlns:a16="http://schemas.microsoft.com/office/drawing/2014/main" id="{638518FF-7656-5040-B666-1B898B424B7F}"/>
              </a:ext>
            </a:extLst>
          </p:cNvPr>
          <p:cNvGraphicFramePr>
            <a:graphicFrameLocks noGrp="1"/>
          </p:cNvGraphicFramePr>
          <p:nvPr>
            <p:extLst>
              <p:ext uri="{D42A27DB-BD31-4B8C-83A1-F6EECF244321}">
                <p14:modId xmlns:p14="http://schemas.microsoft.com/office/powerpoint/2010/main" val="3046374985"/>
              </p:ext>
            </p:extLst>
          </p:nvPr>
        </p:nvGraphicFramePr>
        <p:xfrm>
          <a:off x="775634" y="1612914"/>
          <a:ext cx="7530545" cy="3012143"/>
        </p:xfrm>
        <a:graphic>
          <a:graphicData uri="http://schemas.openxmlformats.org/drawingml/2006/table">
            <a:tbl>
              <a:tblPr firstRow="1" bandRow="1">
                <a:tableStyleId>{93296810-A885-4BE3-A3E7-6D5BEEA58F35}</a:tableStyleId>
              </a:tblPr>
              <a:tblGrid>
                <a:gridCol w="1135392">
                  <a:extLst>
                    <a:ext uri="{9D8B030D-6E8A-4147-A177-3AD203B41FA5}">
                      <a16:colId xmlns:a16="http://schemas.microsoft.com/office/drawing/2014/main" val="3789497970"/>
                    </a:ext>
                  </a:extLst>
                </a:gridCol>
                <a:gridCol w="2895115">
                  <a:extLst>
                    <a:ext uri="{9D8B030D-6E8A-4147-A177-3AD203B41FA5}">
                      <a16:colId xmlns:a16="http://schemas.microsoft.com/office/drawing/2014/main" val="1524086066"/>
                    </a:ext>
                  </a:extLst>
                </a:gridCol>
                <a:gridCol w="3500038">
                  <a:extLst>
                    <a:ext uri="{9D8B030D-6E8A-4147-A177-3AD203B41FA5}">
                      <a16:colId xmlns:a16="http://schemas.microsoft.com/office/drawing/2014/main" val="951145155"/>
                    </a:ext>
                  </a:extLst>
                </a:gridCol>
              </a:tblGrid>
              <a:tr h="420701">
                <a:tc>
                  <a:txBody>
                    <a:bodyPr/>
                    <a:lstStyle/>
                    <a:p>
                      <a:pPr algn="ctr"/>
                      <a:r>
                        <a:rPr lang="zh-CN" altLang="en-US" b="1" dirty="0">
                          <a:solidFill>
                            <a:srgbClr val="FF6600"/>
                          </a:solidFill>
                        </a:rPr>
                        <a:t>方法</a:t>
                      </a: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dirty="0">
                          <a:solidFill>
                            <a:srgbClr val="FF6600"/>
                          </a:solidFill>
                        </a:rPr>
                        <a:t>词嵌入</a:t>
                      </a: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dirty="0">
                          <a:solidFill>
                            <a:srgbClr val="FF6600"/>
                          </a:solidFill>
                        </a:rPr>
                        <a:t>网络表示学习</a:t>
                      </a: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22177184"/>
                  </a:ext>
                </a:extLst>
              </a:tr>
              <a:tr h="414939">
                <a:tc>
                  <a:txBody>
                    <a:bodyPr/>
                    <a:lstStyle/>
                    <a:p>
                      <a:pPr algn="ctr"/>
                      <a:r>
                        <a:rPr lang="zh-CN" altLang="en-US" b="0" dirty="0">
                          <a:solidFill>
                            <a:srgbClr val="FF6600"/>
                          </a:solidFill>
                        </a:rPr>
                        <a:t>输入</a:t>
                      </a: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dirty="0">
                          <a:solidFill>
                            <a:srgbClr val="425267"/>
                          </a:solidFill>
                        </a:rPr>
                        <a:t>海量文本数据</a:t>
                      </a: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a:solidFill>
                            <a:srgbClr val="425267"/>
                          </a:solidFill>
                        </a:rPr>
                        <a:t>一个网络</a:t>
                      </a:r>
                      <a:endParaRPr lang="zh-CN" altLang="en-US" dirty="0">
                        <a:solidFill>
                          <a:srgbClr val="425267"/>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97199335"/>
                  </a:ext>
                </a:extLst>
              </a:tr>
              <a:tr h="420701">
                <a:tc>
                  <a:txBody>
                    <a:bodyPr/>
                    <a:lstStyle/>
                    <a:p>
                      <a:pPr algn="ctr"/>
                      <a:r>
                        <a:rPr lang="zh-CN" altLang="en-US" b="0" dirty="0">
                          <a:solidFill>
                            <a:srgbClr val="FF6600"/>
                          </a:solidFill>
                        </a:rPr>
                        <a:t>输出</a:t>
                      </a: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dirty="0">
                          <a:solidFill>
                            <a:srgbClr val="425267"/>
                          </a:solidFill>
                        </a:rPr>
                        <a:t>每一个词的向量表示</a:t>
                      </a: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dirty="0">
                          <a:solidFill>
                            <a:srgbClr val="425267"/>
                          </a:solidFill>
                        </a:rPr>
                        <a:t>网络中每一个节点的向量表示</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4879444"/>
                  </a:ext>
                </a:extLst>
              </a:tr>
              <a:tr h="420701">
                <a:tc>
                  <a:txBody>
                    <a:bodyPr/>
                    <a:lstStyle/>
                    <a:p>
                      <a:pPr algn="ctr"/>
                      <a:r>
                        <a:rPr lang="zh-CN" altLang="en-US" b="0" dirty="0">
                          <a:solidFill>
                            <a:srgbClr val="FF6600"/>
                          </a:solidFill>
                        </a:rPr>
                        <a:t>相同点</a:t>
                      </a: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pPr algn="ctr"/>
                      <a:r>
                        <a:rPr lang="zh-CN" altLang="en-US" sz="1800" kern="1200" dirty="0">
                          <a:solidFill>
                            <a:srgbClr val="425267"/>
                          </a:solidFill>
                        </a:rPr>
                        <a:t>将已知信息转化为低维稠密的实数向量</a:t>
                      </a:r>
                      <a:endParaRPr lang="zh-CN" altLang="en-US" sz="1800" kern="1200" dirty="0">
                        <a:solidFill>
                          <a:srgbClr val="425267"/>
                        </a:solidFill>
                        <a:latin typeface="+mn-lt"/>
                        <a:ea typeface="+mn-ea"/>
                        <a:cs typeface="+mn-cs"/>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CN" altLang="en-US"/>
                    </a:p>
                  </a:txBody>
                  <a:tcPr/>
                </a:tc>
                <a:extLst>
                  <a:ext uri="{0D108BD9-81ED-4DB2-BD59-A6C34878D82A}">
                    <a16:rowId xmlns:a16="http://schemas.microsoft.com/office/drawing/2014/main" val="3150957545"/>
                  </a:ext>
                </a:extLst>
              </a:tr>
              <a:tr h="836381">
                <a:tc>
                  <a:txBody>
                    <a:bodyPr/>
                    <a:lstStyle/>
                    <a:p>
                      <a:pPr algn="ctr"/>
                      <a:r>
                        <a:rPr lang="zh-CN" altLang="en-US" b="0" dirty="0">
                          <a:solidFill>
                            <a:srgbClr val="FF6600"/>
                          </a:solidFill>
                        </a:rPr>
                        <a:t>相异点</a:t>
                      </a: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dirty="0">
                          <a:solidFill>
                            <a:srgbClr val="425267"/>
                          </a:solidFill>
                        </a:rPr>
                        <a:t>给定训练数据，训练一次模型就能得到每一个词的向量</a:t>
                      </a: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zh-CN" altLang="en-US" dirty="0">
                          <a:solidFill>
                            <a:srgbClr val="425267"/>
                          </a:solidFill>
                        </a:rPr>
                        <a:t>各个网络之间是相互独立的，针对不同的网络，需要学习每一个网络中节点的向量表示</a:t>
                      </a: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5731503"/>
                  </a:ext>
                </a:extLst>
              </a:tr>
              <a:tr h="420701">
                <a:tc>
                  <a:txBody>
                    <a:bodyPr/>
                    <a:lstStyle/>
                    <a:p>
                      <a:pPr algn="ctr"/>
                      <a:r>
                        <a:rPr lang="zh-CN" altLang="en-US" b="0" dirty="0">
                          <a:solidFill>
                            <a:srgbClr val="FF6600"/>
                          </a:solidFill>
                        </a:rPr>
                        <a:t>实现</a:t>
                      </a: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dirty="0">
                          <a:solidFill>
                            <a:srgbClr val="425267"/>
                          </a:solidFill>
                        </a:rPr>
                        <a:t>skip-gram</a:t>
                      </a:r>
                      <a:endParaRPr lang="zh-CN" altLang="en-US" dirty="0">
                        <a:solidFill>
                          <a:srgbClr val="425267"/>
                        </a:solidFill>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zh-CN" altLang="en-US" dirty="0">
                          <a:solidFill>
                            <a:srgbClr val="FF0000"/>
                          </a:solidFill>
                        </a:rPr>
                        <a:t>随机游走</a:t>
                      </a:r>
                      <a:r>
                        <a:rPr lang="zh-CN" altLang="en-US" dirty="0">
                          <a:solidFill>
                            <a:srgbClr val="425267"/>
                          </a:solidFill>
                        </a:rPr>
                        <a:t> </a:t>
                      </a:r>
                      <a:r>
                        <a:rPr lang="en-US" altLang="zh-CN" dirty="0">
                          <a:solidFill>
                            <a:srgbClr val="425267"/>
                          </a:solidFill>
                        </a:rPr>
                        <a:t>+</a:t>
                      </a:r>
                      <a:r>
                        <a:rPr lang="zh-CN" altLang="en-US" dirty="0">
                          <a:solidFill>
                            <a:srgbClr val="425267"/>
                          </a:solidFill>
                        </a:rPr>
                        <a:t> </a:t>
                      </a:r>
                      <a:r>
                        <a:rPr lang="en-US" altLang="zh-CN" dirty="0">
                          <a:solidFill>
                            <a:srgbClr val="425267"/>
                          </a:solidFill>
                        </a:rPr>
                        <a:t>skip-gram</a:t>
                      </a:r>
                      <a:endParaRPr lang="zh-CN" altLang="en-US" dirty="0">
                        <a:solidFill>
                          <a:srgbClr val="425267"/>
                        </a:solidFill>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36175260"/>
                  </a:ext>
                </a:extLst>
              </a:tr>
            </a:tbl>
          </a:graphicData>
        </a:graphic>
      </p:graphicFrame>
      <p:sp>
        <p:nvSpPr>
          <p:cNvPr id="2" name="文本框 1">
            <a:extLst>
              <a:ext uri="{FF2B5EF4-FFF2-40B4-BE49-F238E27FC236}">
                <a16:creationId xmlns:a16="http://schemas.microsoft.com/office/drawing/2014/main" id="{BC8E1E0D-DB93-F240-A713-82BE94EA54D6}"/>
              </a:ext>
            </a:extLst>
          </p:cNvPr>
          <p:cNvSpPr txBox="1"/>
          <p:nvPr/>
        </p:nvSpPr>
        <p:spPr>
          <a:xfrm>
            <a:off x="775634" y="4698609"/>
            <a:ext cx="1288473" cy="369332"/>
          </a:xfrm>
          <a:prstGeom prst="rect">
            <a:avLst/>
          </a:prstGeom>
          <a:noFill/>
        </p:spPr>
        <p:txBody>
          <a:bodyPr wrap="square" rtlCol="0">
            <a:spAutoFit/>
          </a:bodyPr>
          <a:lstStyle/>
          <a:p>
            <a:r>
              <a:rPr kumimoji="1" lang="zh-CN" altLang="en-US" dirty="0">
                <a:solidFill>
                  <a:srgbClr val="425267"/>
                </a:solidFill>
              </a:rPr>
              <a:t>随机游走</a:t>
            </a:r>
          </a:p>
        </p:txBody>
      </p:sp>
      <p:grpSp>
        <p:nvGrpSpPr>
          <p:cNvPr id="7168" name="组合 7167">
            <a:extLst>
              <a:ext uri="{FF2B5EF4-FFF2-40B4-BE49-F238E27FC236}">
                <a16:creationId xmlns:a16="http://schemas.microsoft.com/office/drawing/2014/main" id="{E11484CD-08B1-F342-B533-709386121DF6}"/>
              </a:ext>
            </a:extLst>
          </p:cNvPr>
          <p:cNvGrpSpPr/>
          <p:nvPr/>
        </p:nvGrpSpPr>
        <p:grpSpPr>
          <a:xfrm>
            <a:off x="2702048" y="4883275"/>
            <a:ext cx="3677715" cy="1443834"/>
            <a:chOff x="1814290" y="5020716"/>
            <a:chExt cx="3677715" cy="1443834"/>
          </a:xfrm>
        </p:grpSpPr>
        <p:cxnSp>
          <p:nvCxnSpPr>
            <p:cNvPr id="71" name="直线箭头连接符 70">
              <a:extLst>
                <a:ext uri="{FF2B5EF4-FFF2-40B4-BE49-F238E27FC236}">
                  <a16:creationId xmlns:a16="http://schemas.microsoft.com/office/drawing/2014/main" id="{C703D52D-5F71-6D4C-85ED-7173E87AB650}"/>
                </a:ext>
              </a:extLst>
            </p:cNvPr>
            <p:cNvCxnSpPr>
              <a:cxnSpLocks/>
            </p:cNvCxnSpPr>
            <p:nvPr/>
          </p:nvCxnSpPr>
          <p:spPr>
            <a:xfrm>
              <a:off x="3493322" y="5924232"/>
              <a:ext cx="34973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nvGrpSpPr>
            <p:cNvPr id="13" name="组合 12">
              <a:extLst>
                <a:ext uri="{FF2B5EF4-FFF2-40B4-BE49-F238E27FC236}">
                  <a16:creationId xmlns:a16="http://schemas.microsoft.com/office/drawing/2014/main" id="{85A01D81-CE6D-3441-A72C-409B74E467C7}"/>
                </a:ext>
              </a:extLst>
            </p:cNvPr>
            <p:cNvGrpSpPr/>
            <p:nvPr/>
          </p:nvGrpSpPr>
          <p:grpSpPr>
            <a:xfrm>
              <a:off x="1814290" y="5148612"/>
              <a:ext cx="1529189" cy="1315938"/>
              <a:chOff x="1814290" y="5148612"/>
              <a:chExt cx="1529189" cy="1315938"/>
            </a:xfrm>
          </p:grpSpPr>
          <p:sp>
            <p:nvSpPr>
              <p:cNvPr id="72" name="文本框 71">
                <a:extLst>
                  <a:ext uri="{FF2B5EF4-FFF2-40B4-BE49-F238E27FC236}">
                    <a16:creationId xmlns:a16="http://schemas.microsoft.com/office/drawing/2014/main" id="{54EB5A93-A4B6-724C-A703-1B3E34273251}"/>
                  </a:ext>
                </a:extLst>
              </p:cNvPr>
              <p:cNvSpPr txBox="1"/>
              <p:nvPr/>
            </p:nvSpPr>
            <p:spPr>
              <a:xfrm>
                <a:off x="2487981" y="5197688"/>
                <a:ext cx="195654" cy="261610"/>
              </a:xfrm>
              <a:prstGeom prst="rect">
                <a:avLst/>
              </a:prstGeom>
              <a:noFill/>
            </p:spPr>
            <p:txBody>
              <a:bodyPr wrap="square" rtlCol="0">
                <a:spAutoFit/>
              </a:bodyPr>
              <a:lstStyle/>
              <a:p>
                <a:r>
                  <a:rPr kumimoji="1" lang="en-US" altLang="zh-CN" sz="1100" dirty="0">
                    <a:solidFill>
                      <a:srgbClr val="425267"/>
                    </a:solidFill>
                  </a:rPr>
                  <a:t>a</a:t>
                </a:r>
                <a:endParaRPr kumimoji="1" lang="zh-CN" altLang="en-US" sz="1100" dirty="0">
                  <a:solidFill>
                    <a:srgbClr val="425267"/>
                  </a:solidFill>
                </a:endParaRPr>
              </a:p>
            </p:txBody>
          </p:sp>
          <p:sp>
            <p:nvSpPr>
              <p:cNvPr id="73" name="文本框 72">
                <a:extLst>
                  <a:ext uri="{FF2B5EF4-FFF2-40B4-BE49-F238E27FC236}">
                    <a16:creationId xmlns:a16="http://schemas.microsoft.com/office/drawing/2014/main" id="{4D73B9F0-60E2-6B44-8843-78874082A238}"/>
                  </a:ext>
                </a:extLst>
              </p:cNvPr>
              <p:cNvSpPr txBox="1"/>
              <p:nvPr/>
            </p:nvSpPr>
            <p:spPr>
              <a:xfrm>
                <a:off x="2698004" y="5400383"/>
                <a:ext cx="195654" cy="261610"/>
              </a:xfrm>
              <a:prstGeom prst="rect">
                <a:avLst/>
              </a:prstGeom>
              <a:noFill/>
            </p:spPr>
            <p:txBody>
              <a:bodyPr wrap="square" rtlCol="0">
                <a:spAutoFit/>
              </a:bodyPr>
              <a:lstStyle/>
              <a:p>
                <a:r>
                  <a:rPr kumimoji="1" lang="en-US" altLang="zh-CN" sz="1100" dirty="0">
                    <a:solidFill>
                      <a:srgbClr val="425267"/>
                    </a:solidFill>
                  </a:rPr>
                  <a:t>b</a:t>
                </a:r>
                <a:endParaRPr kumimoji="1" lang="zh-CN" altLang="en-US" sz="1100" dirty="0">
                  <a:solidFill>
                    <a:srgbClr val="425267"/>
                  </a:solidFill>
                </a:endParaRPr>
              </a:p>
            </p:txBody>
          </p:sp>
          <p:sp>
            <p:nvSpPr>
              <p:cNvPr id="74" name="文本框 73">
                <a:extLst>
                  <a:ext uri="{FF2B5EF4-FFF2-40B4-BE49-F238E27FC236}">
                    <a16:creationId xmlns:a16="http://schemas.microsoft.com/office/drawing/2014/main" id="{95AC1F88-1865-FF48-9C07-050C14E34CA6}"/>
                  </a:ext>
                </a:extLst>
              </p:cNvPr>
              <p:cNvSpPr txBox="1"/>
              <p:nvPr/>
            </p:nvSpPr>
            <p:spPr>
              <a:xfrm>
                <a:off x="2267116" y="5374319"/>
                <a:ext cx="195654" cy="261610"/>
              </a:xfrm>
              <a:prstGeom prst="rect">
                <a:avLst/>
              </a:prstGeom>
              <a:noFill/>
            </p:spPr>
            <p:txBody>
              <a:bodyPr wrap="square" rtlCol="0">
                <a:spAutoFit/>
              </a:bodyPr>
              <a:lstStyle/>
              <a:p>
                <a:r>
                  <a:rPr kumimoji="1" lang="en-US" altLang="zh-CN" sz="1100" dirty="0">
                    <a:solidFill>
                      <a:srgbClr val="425267"/>
                    </a:solidFill>
                  </a:rPr>
                  <a:t>c</a:t>
                </a:r>
                <a:endParaRPr kumimoji="1" lang="zh-CN" altLang="en-US" sz="1100" dirty="0">
                  <a:solidFill>
                    <a:srgbClr val="425267"/>
                  </a:solidFill>
                </a:endParaRPr>
              </a:p>
            </p:txBody>
          </p:sp>
          <p:sp>
            <p:nvSpPr>
              <p:cNvPr id="75" name="文本框 74">
                <a:extLst>
                  <a:ext uri="{FF2B5EF4-FFF2-40B4-BE49-F238E27FC236}">
                    <a16:creationId xmlns:a16="http://schemas.microsoft.com/office/drawing/2014/main" id="{801F4491-8129-0646-A405-5E76E999C54E}"/>
                  </a:ext>
                </a:extLst>
              </p:cNvPr>
              <p:cNvSpPr txBox="1"/>
              <p:nvPr/>
            </p:nvSpPr>
            <p:spPr>
              <a:xfrm>
                <a:off x="2366704" y="5662622"/>
                <a:ext cx="195654" cy="261610"/>
              </a:xfrm>
              <a:prstGeom prst="rect">
                <a:avLst/>
              </a:prstGeom>
              <a:noFill/>
            </p:spPr>
            <p:txBody>
              <a:bodyPr wrap="square" rtlCol="0">
                <a:spAutoFit/>
              </a:bodyPr>
              <a:lstStyle/>
              <a:p>
                <a:r>
                  <a:rPr kumimoji="1" lang="en-US" altLang="zh-CN" sz="1100" dirty="0">
                    <a:solidFill>
                      <a:srgbClr val="425267"/>
                    </a:solidFill>
                  </a:rPr>
                  <a:t>d</a:t>
                </a:r>
                <a:endParaRPr kumimoji="1" lang="zh-CN" altLang="en-US" sz="1100" dirty="0">
                  <a:solidFill>
                    <a:srgbClr val="425267"/>
                  </a:solidFill>
                </a:endParaRPr>
              </a:p>
            </p:txBody>
          </p:sp>
          <p:sp>
            <p:nvSpPr>
              <p:cNvPr id="76" name="文本框 75">
                <a:extLst>
                  <a:ext uri="{FF2B5EF4-FFF2-40B4-BE49-F238E27FC236}">
                    <a16:creationId xmlns:a16="http://schemas.microsoft.com/office/drawing/2014/main" id="{346AFD18-DFA8-AB45-A414-521825B16B93}"/>
                  </a:ext>
                </a:extLst>
              </p:cNvPr>
              <p:cNvSpPr txBox="1"/>
              <p:nvPr/>
            </p:nvSpPr>
            <p:spPr>
              <a:xfrm>
                <a:off x="2016362" y="5620146"/>
                <a:ext cx="195654" cy="261610"/>
              </a:xfrm>
              <a:prstGeom prst="rect">
                <a:avLst/>
              </a:prstGeom>
              <a:noFill/>
            </p:spPr>
            <p:txBody>
              <a:bodyPr wrap="square" rtlCol="0">
                <a:spAutoFit/>
              </a:bodyPr>
              <a:lstStyle/>
              <a:p>
                <a:r>
                  <a:rPr kumimoji="1" lang="en-US" altLang="zh-CN" sz="1100" dirty="0">
                    <a:solidFill>
                      <a:srgbClr val="425267"/>
                    </a:solidFill>
                  </a:rPr>
                  <a:t>e</a:t>
                </a:r>
                <a:endParaRPr kumimoji="1" lang="zh-CN" altLang="en-US" sz="1100" dirty="0">
                  <a:solidFill>
                    <a:srgbClr val="425267"/>
                  </a:solidFill>
                </a:endParaRPr>
              </a:p>
            </p:txBody>
          </p:sp>
          <p:grpSp>
            <p:nvGrpSpPr>
              <p:cNvPr id="77" name="组合 76">
                <a:extLst>
                  <a:ext uri="{FF2B5EF4-FFF2-40B4-BE49-F238E27FC236}">
                    <a16:creationId xmlns:a16="http://schemas.microsoft.com/office/drawing/2014/main" id="{017F9723-83FE-054A-8C98-1B2C08F7C219}"/>
                  </a:ext>
                </a:extLst>
              </p:cNvPr>
              <p:cNvGrpSpPr/>
              <p:nvPr/>
            </p:nvGrpSpPr>
            <p:grpSpPr>
              <a:xfrm>
                <a:off x="1839419" y="5148612"/>
                <a:ext cx="1504060" cy="1283215"/>
                <a:chOff x="0" y="0"/>
                <a:chExt cx="1219756" cy="1008760"/>
              </a:xfrm>
            </p:grpSpPr>
            <p:grpSp>
              <p:nvGrpSpPr>
                <p:cNvPr id="78" name="组合 77">
                  <a:extLst>
                    <a:ext uri="{FF2B5EF4-FFF2-40B4-BE49-F238E27FC236}">
                      <a16:creationId xmlns:a16="http://schemas.microsoft.com/office/drawing/2014/main" id="{27511226-C4D3-4C46-8EE6-A44D17E2D05A}"/>
                    </a:ext>
                  </a:extLst>
                </p:cNvPr>
                <p:cNvGrpSpPr/>
                <p:nvPr/>
              </p:nvGrpSpPr>
              <p:grpSpPr>
                <a:xfrm>
                  <a:off x="0" y="0"/>
                  <a:ext cx="1219756" cy="1008760"/>
                  <a:chOff x="0" y="0"/>
                  <a:chExt cx="1219756" cy="1008760"/>
                </a:xfrm>
              </p:grpSpPr>
              <p:grpSp>
                <p:nvGrpSpPr>
                  <p:cNvPr id="80" name="组合 79">
                    <a:extLst>
                      <a:ext uri="{FF2B5EF4-FFF2-40B4-BE49-F238E27FC236}">
                        <a16:creationId xmlns:a16="http://schemas.microsoft.com/office/drawing/2014/main" id="{6A7DB885-5065-4242-B08B-7FD773CEC4C1}"/>
                      </a:ext>
                    </a:extLst>
                  </p:cNvPr>
                  <p:cNvGrpSpPr/>
                  <p:nvPr/>
                </p:nvGrpSpPr>
                <p:grpSpPr>
                  <a:xfrm>
                    <a:off x="61130" y="0"/>
                    <a:ext cx="1158626" cy="1008760"/>
                    <a:chOff x="0" y="0"/>
                    <a:chExt cx="1158626" cy="1008760"/>
                  </a:xfrm>
                </p:grpSpPr>
                <p:grpSp>
                  <p:nvGrpSpPr>
                    <p:cNvPr id="83" name="组合 82">
                      <a:extLst>
                        <a:ext uri="{FF2B5EF4-FFF2-40B4-BE49-F238E27FC236}">
                          <a16:creationId xmlns:a16="http://schemas.microsoft.com/office/drawing/2014/main" id="{5FD91E9E-1301-A147-BE62-164565309A18}"/>
                        </a:ext>
                      </a:extLst>
                    </p:cNvPr>
                    <p:cNvGrpSpPr/>
                    <p:nvPr/>
                  </p:nvGrpSpPr>
                  <p:grpSpPr>
                    <a:xfrm>
                      <a:off x="93103" y="93103"/>
                      <a:ext cx="1035521" cy="762477"/>
                      <a:chOff x="0" y="0"/>
                      <a:chExt cx="1532302" cy="1070043"/>
                    </a:xfrm>
                  </p:grpSpPr>
                  <p:sp>
                    <p:nvSpPr>
                      <p:cNvPr id="95" name="椭圆 94">
                        <a:extLst>
                          <a:ext uri="{FF2B5EF4-FFF2-40B4-BE49-F238E27FC236}">
                            <a16:creationId xmlns:a16="http://schemas.microsoft.com/office/drawing/2014/main" id="{308CF21B-5C85-C64F-A290-8F9810C0AF6E}"/>
                          </a:ext>
                        </a:extLst>
                      </p:cNvPr>
                      <p:cNvSpPr/>
                      <p:nvPr/>
                    </p:nvSpPr>
                    <p:spPr>
                      <a:xfrm>
                        <a:off x="1123225" y="423978"/>
                        <a:ext cx="168612" cy="155643"/>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CN" altLang="en-US">
                          <a:solidFill>
                            <a:srgbClr val="425267"/>
                          </a:solidFill>
                        </a:endParaRPr>
                      </a:p>
                    </p:txBody>
                  </p:sp>
                  <p:sp>
                    <p:nvSpPr>
                      <p:cNvPr id="96" name="椭圆 95">
                        <a:extLst>
                          <a:ext uri="{FF2B5EF4-FFF2-40B4-BE49-F238E27FC236}">
                            <a16:creationId xmlns:a16="http://schemas.microsoft.com/office/drawing/2014/main" id="{A27EA432-47FD-9944-97F0-19A073EF63B2}"/>
                          </a:ext>
                        </a:extLst>
                      </p:cNvPr>
                      <p:cNvSpPr/>
                      <p:nvPr/>
                    </p:nvSpPr>
                    <p:spPr>
                      <a:xfrm>
                        <a:off x="351205" y="202497"/>
                        <a:ext cx="168612" cy="155643"/>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CN" altLang="en-US">
                          <a:solidFill>
                            <a:srgbClr val="425267"/>
                          </a:solidFill>
                        </a:endParaRPr>
                      </a:p>
                    </p:txBody>
                  </p:sp>
                  <p:sp>
                    <p:nvSpPr>
                      <p:cNvPr id="97" name="椭圆 96">
                        <a:extLst>
                          <a:ext uri="{FF2B5EF4-FFF2-40B4-BE49-F238E27FC236}">
                            <a16:creationId xmlns:a16="http://schemas.microsoft.com/office/drawing/2014/main" id="{B68F0012-5350-504E-9624-CFD1F1D2BFC7}"/>
                          </a:ext>
                        </a:extLst>
                      </p:cNvPr>
                      <p:cNvSpPr/>
                      <p:nvPr/>
                    </p:nvSpPr>
                    <p:spPr>
                      <a:xfrm>
                        <a:off x="616983" y="0"/>
                        <a:ext cx="168275" cy="15557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CN" altLang="en-US">
                          <a:solidFill>
                            <a:srgbClr val="425267"/>
                          </a:solidFill>
                        </a:endParaRPr>
                      </a:p>
                    </p:txBody>
                  </p:sp>
                  <p:sp>
                    <p:nvSpPr>
                      <p:cNvPr id="98" name="椭圆 97">
                        <a:extLst>
                          <a:ext uri="{FF2B5EF4-FFF2-40B4-BE49-F238E27FC236}">
                            <a16:creationId xmlns:a16="http://schemas.microsoft.com/office/drawing/2014/main" id="{4FE1085A-0C6D-4C44-BC56-90B0EE12B2A6}"/>
                          </a:ext>
                        </a:extLst>
                      </p:cNvPr>
                      <p:cNvSpPr/>
                      <p:nvPr/>
                    </p:nvSpPr>
                    <p:spPr>
                      <a:xfrm>
                        <a:off x="866940" y="205661"/>
                        <a:ext cx="168612" cy="155643"/>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CN" altLang="en-US">
                          <a:solidFill>
                            <a:srgbClr val="425267"/>
                          </a:solidFill>
                        </a:endParaRPr>
                      </a:p>
                    </p:txBody>
                  </p:sp>
                  <p:sp>
                    <p:nvSpPr>
                      <p:cNvPr id="99" name="椭圆 98">
                        <a:extLst>
                          <a:ext uri="{FF2B5EF4-FFF2-40B4-BE49-F238E27FC236}">
                            <a16:creationId xmlns:a16="http://schemas.microsoft.com/office/drawing/2014/main" id="{EDE9AED2-24F7-BA45-B503-6731D6594759}"/>
                          </a:ext>
                        </a:extLst>
                      </p:cNvPr>
                      <p:cNvSpPr/>
                      <p:nvPr/>
                    </p:nvSpPr>
                    <p:spPr>
                      <a:xfrm>
                        <a:off x="908072" y="658115"/>
                        <a:ext cx="168612" cy="155643"/>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CN" altLang="en-US">
                          <a:solidFill>
                            <a:srgbClr val="425267"/>
                          </a:solidFill>
                        </a:endParaRPr>
                      </a:p>
                    </p:txBody>
                  </p:sp>
                  <p:sp>
                    <p:nvSpPr>
                      <p:cNvPr id="100" name="椭圆 99">
                        <a:extLst>
                          <a:ext uri="{FF2B5EF4-FFF2-40B4-BE49-F238E27FC236}">
                            <a16:creationId xmlns:a16="http://schemas.microsoft.com/office/drawing/2014/main" id="{6F88328E-838A-AB4B-BC29-C3E9033AC7AA}"/>
                          </a:ext>
                        </a:extLst>
                      </p:cNvPr>
                      <p:cNvSpPr/>
                      <p:nvPr/>
                    </p:nvSpPr>
                    <p:spPr>
                      <a:xfrm>
                        <a:off x="474602" y="503079"/>
                        <a:ext cx="168612" cy="155643"/>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CN" altLang="en-US">
                          <a:solidFill>
                            <a:srgbClr val="425267"/>
                          </a:solidFill>
                        </a:endParaRPr>
                      </a:p>
                    </p:txBody>
                  </p:sp>
                  <p:sp>
                    <p:nvSpPr>
                      <p:cNvPr id="101" name="椭圆 100">
                        <a:extLst>
                          <a:ext uri="{FF2B5EF4-FFF2-40B4-BE49-F238E27FC236}">
                            <a16:creationId xmlns:a16="http://schemas.microsoft.com/office/drawing/2014/main" id="{C5DD7143-9894-CF4E-B658-1011D16DB10E}"/>
                          </a:ext>
                        </a:extLst>
                      </p:cNvPr>
                      <p:cNvSpPr/>
                      <p:nvPr/>
                    </p:nvSpPr>
                    <p:spPr>
                      <a:xfrm>
                        <a:off x="306909" y="762528"/>
                        <a:ext cx="168612" cy="155643"/>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CN" altLang="en-US">
                          <a:solidFill>
                            <a:srgbClr val="425267"/>
                          </a:solidFill>
                        </a:endParaRPr>
                      </a:p>
                    </p:txBody>
                  </p:sp>
                  <p:sp>
                    <p:nvSpPr>
                      <p:cNvPr id="102" name="椭圆 101">
                        <a:extLst>
                          <a:ext uri="{FF2B5EF4-FFF2-40B4-BE49-F238E27FC236}">
                            <a16:creationId xmlns:a16="http://schemas.microsoft.com/office/drawing/2014/main" id="{060268F3-5CE6-FC48-BB51-099F613D53A8}"/>
                          </a:ext>
                        </a:extLst>
                      </p:cNvPr>
                      <p:cNvSpPr/>
                      <p:nvPr/>
                    </p:nvSpPr>
                    <p:spPr>
                      <a:xfrm>
                        <a:off x="1056781" y="914400"/>
                        <a:ext cx="168612" cy="155643"/>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CN" altLang="en-US">
                          <a:solidFill>
                            <a:srgbClr val="425267"/>
                          </a:solidFill>
                        </a:endParaRPr>
                      </a:p>
                    </p:txBody>
                  </p:sp>
                  <p:cxnSp>
                    <p:nvCxnSpPr>
                      <p:cNvPr id="103" name="直线连接符 102">
                        <a:extLst>
                          <a:ext uri="{FF2B5EF4-FFF2-40B4-BE49-F238E27FC236}">
                            <a16:creationId xmlns:a16="http://schemas.microsoft.com/office/drawing/2014/main" id="{DB1E504E-0EF8-CC42-B84D-E58BE01FE007}"/>
                          </a:ext>
                        </a:extLst>
                      </p:cNvPr>
                      <p:cNvCxnSpPr/>
                      <p:nvPr/>
                    </p:nvCxnSpPr>
                    <p:spPr>
                      <a:xfrm>
                        <a:off x="645459" y="610655"/>
                        <a:ext cx="265471" cy="98323"/>
                      </a:xfrm>
                      <a:prstGeom prst="line">
                        <a:avLst/>
                      </a:prstGeom>
                      <a:ln/>
                    </p:spPr>
                    <p:style>
                      <a:lnRef idx="1">
                        <a:schemeClr val="dk1"/>
                      </a:lnRef>
                      <a:fillRef idx="0">
                        <a:schemeClr val="dk1"/>
                      </a:fillRef>
                      <a:effectRef idx="0">
                        <a:schemeClr val="dk1"/>
                      </a:effectRef>
                      <a:fontRef idx="minor">
                        <a:schemeClr val="tx1"/>
                      </a:fontRef>
                    </p:style>
                  </p:cxnSp>
                  <p:cxnSp>
                    <p:nvCxnSpPr>
                      <p:cNvPr id="104" name="直线连接符 103">
                        <a:extLst>
                          <a:ext uri="{FF2B5EF4-FFF2-40B4-BE49-F238E27FC236}">
                            <a16:creationId xmlns:a16="http://schemas.microsoft.com/office/drawing/2014/main" id="{497A384C-D6E6-9547-9C9E-40B9C4E96A52}"/>
                          </a:ext>
                        </a:extLst>
                      </p:cNvPr>
                      <p:cNvCxnSpPr/>
                      <p:nvPr/>
                    </p:nvCxnSpPr>
                    <p:spPr>
                      <a:xfrm flipV="1">
                        <a:off x="496750" y="132889"/>
                        <a:ext cx="142568" cy="103238"/>
                      </a:xfrm>
                      <a:prstGeom prst="line">
                        <a:avLst/>
                      </a:prstGeom>
                      <a:ln w="9525"/>
                    </p:spPr>
                    <p:style>
                      <a:lnRef idx="1">
                        <a:schemeClr val="dk1"/>
                      </a:lnRef>
                      <a:fillRef idx="0">
                        <a:schemeClr val="dk1"/>
                      </a:fillRef>
                      <a:effectRef idx="0">
                        <a:schemeClr val="dk1"/>
                      </a:effectRef>
                      <a:fontRef idx="minor">
                        <a:schemeClr val="tx1"/>
                      </a:fontRef>
                    </p:style>
                  </p:cxnSp>
                  <p:cxnSp>
                    <p:nvCxnSpPr>
                      <p:cNvPr id="105" name="直线连接符 104">
                        <a:extLst>
                          <a:ext uri="{FF2B5EF4-FFF2-40B4-BE49-F238E27FC236}">
                            <a16:creationId xmlns:a16="http://schemas.microsoft.com/office/drawing/2014/main" id="{74B90F98-9C9C-B34F-928E-6A1782BFEF1C}"/>
                          </a:ext>
                        </a:extLst>
                      </p:cNvPr>
                      <p:cNvCxnSpPr/>
                      <p:nvPr/>
                    </p:nvCxnSpPr>
                    <p:spPr>
                      <a:xfrm flipH="1" flipV="1">
                        <a:off x="474602" y="354370"/>
                        <a:ext cx="74930" cy="148390"/>
                      </a:xfrm>
                      <a:prstGeom prst="line">
                        <a:avLst/>
                      </a:prstGeom>
                      <a:ln w="9525"/>
                    </p:spPr>
                    <p:style>
                      <a:lnRef idx="1">
                        <a:schemeClr val="dk1"/>
                      </a:lnRef>
                      <a:fillRef idx="0">
                        <a:schemeClr val="dk1"/>
                      </a:fillRef>
                      <a:effectRef idx="0">
                        <a:schemeClr val="dk1"/>
                      </a:effectRef>
                      <a:fontRef idx="minor">
                        <a:schemeClr val="tx1"/>
                      </a:fontRef>
                    </p:style>
                  </p:cxnSp>
                  <p:cxnSp>
                    <p:nvCxnSpPr>
                      <p:cNvPr id="106" name="直线连接符 105">
                        <a:extLst>
                          <a:ext uri="{FF2B5EF4-FFF2-40B4-BE49-F238E27FC236}">
                            <a16:creationId xmlns:a16="http://schemas.microsoft.com/office/drawing/2014/main" id="{901A5CC9-5433-E445-B51C-13C0AF07349C}"/>
                          </a:ext>
                        </a:extLst>
                      </p:cNvPr>
                      <p:cNvCxnSpPr/>
                      <p:nvPr/>
                    </p:nvCxnSpPr>
                    <p:spPr>
                      <a:xfrm flipV="1">
                        <a:off x="423978" y="648623"/>
                        <a:ext cx="86934" cy="121305"/>
                      </a:xfrm>
                      <a:prstGeom prst="line">
                        <a:avLst/>
                      </a:prstGeom>
                      <a:ln w="9525"/>
                    </p:spPr>
                    <p:style>
                      <a:lnRef idx="1">
                        <a:schemeClr val="dk1"/>
                      </a:lnRef>
                      <a:fillRef idx="0">
                        <a:schemeClr val="dk1"/>
                      </a:fillRef>
                      <a:effectRef idx="0">
                        <a:schemeClr val="dk1"/>
                      </a:effectRef>
                      <a:fontRef idx="minor">
                        <a:schemeClr val="tx1"/>
                      </a:fontRef>
                    </p:style>
                  </p:cxnSp>
                  <p:cxnSp>
                    <p:nvCxnSpPr>
                      <p:cNvPr id="107" name="直线连接符 106">
                        <a:extLst>
                          <a:ext uri="{FF2B5EF4-FFF2-40B4-BE49-F238E27FC236}">
                            <a16:creationId xmlns:a16="http://schemas.microsoft.com/office/drawing/2014/main" id="{899EF3C0-4BE4-9B44-9452-227255DE1BCF}"/>
                          </a:ext>
                        </a:extLst>
                      </p:cNvPr>
                      <p:cNvCxnSpPr/>
                      <p:nvPr/>
                    </p:nvCxnSpPr>
                    <p:spPr>
                      <a:xfrm flipV="1">
                        <a:off x="1053616" y="575851"/>
                        <a:ext cx="113071" cy="99695"/>
                      </a:xfrm>
                      <a:prstGeom prst="line">
                        <a:avLst/>
                      </a:prstGeom>
                      <a:ln w="9525"/>
                    </p:spPr>
                    <p:style>
                      <a:lnRef idx="1">
                        <a:schemeClr val="dk1"/>
                      </a:lnRef>
                      <a:fillRef idx="0">
                        <a:schemeClr val="dk1"/>
                      </a:fillRef>
                      <a:effectRef idx="0">
                        <a:schemeClr val="dk1"/>
                      </a:effectRef>
                      <a:fontRef idx="minor">
                        <a:schemeClr val="tx1"/>
                      </a:fontRef>
                    </p:style>
                  </p:cxnSp>
                  <p:cxnSp>
                    <p:nvCxnSpPr>
                      <p:cNvPr id="108" name="直线连接符 107">
                        <a:extLst>
                          <a:ext uri="{FF2B5EF4-FFF2-40B4-BE49-F238E27FC236}">
                            <a16:creationId xmlns:a16="http://schemas.microsoft.com/office/drawing/2014/main" id="{43F0417B-9D8B-1E40-A5D7-FBBD92DFFAC0}"/>
                          </a:ext>
                        </a:extLst>
                      </p:cNvPr>
                      <p:cNvCxnSpPr/>
                      <p:nvPr/>
                    </p:nvCxnSpPr>
                    <p:spPr>
                      <a:xfrm flipH="1" flipV="1">
                        <a:off x="1050452" y="797332"/>
                        <a:ext cx="73742" cy="117987"/>
                      </a:xfrm>
                      <a:prstGeom prst="line">
                        <a:avLst/>
                      </a:prstGeom>
                      <a:ln w="9525"/>
                    </p:spPr>
                    <p:style>
                      <a:lnRef idx="1">
                        <a:schemeClr val="dk1"/>
                      </a:lnRef>
                      <a:fillRef idx="0">
                        <a:schemeClr val="dk1"/>
                      </a:fillRef>
                      <a:effectRef idx="0">
                        <a:schemeClr val="dk1"/>
                      </a:effectRef>
                      <a:fontRef idx="minor">
                        <a:schemeClr val="tx1"/>
                      </a:fontRef>
                    </p:style>
                  </p:cxnSp>
                  <p:cxnSp>
                    <p:nvCxnSpPr>
                      <p:cNvPr id="109" name="直线连接符 108">
                        <a:extLst>
                          <a:ext uri="{FF2B5EF4-FFF2-40B4-BE49-F238E27FC236}">
                            <a16:creationId xmlns:a16="http://schemas.microsoft.com/office/drawing/2014/main" id="{4AD0EDFB-FB9E-EC46-81C3-9AB7A11103D0}"/>
                          </a:ext>
                        </a:extLst>
                      </p:cNvPr>
                      <p:cNvCxnSpPr/>
                      <p:nvPr/>
                    </p:nvCxnSpPr>
                    <p:spPr>
                      <a:xfrm flipV="1">
                        <a:off x="620147" y="329058"/>
                        <a:ext cx="266155" cy="194949"/>
                      </a:xfrm>
                      <a:prstGeom prst="line">
                        <a:avLst/>
                      </a:prstGeom>
                      <a:ln w="9525"/>
                    </p:spPr>
                    <p:style>
                      <a:lnRef idx="1">
                        <a:schemeClr val="dk1"/>
                      </a:lnRef>
                      <a:fillRef idx="0">
                        <a:schemeClr val="dk1"/>
                      </a:fillRef>
                      <a:effectRef idx="0">
                        <a:schemeClr val="dk1"/>
                      </a:effectRef>
                      <a:fontRef idx="minor">
                        <a:schemeClr val="tx1"/>
                      </a:fontRef>
                    </p:style>
                  </p:cxnSp>
                  <p:sp>
                    <p:nvSpPr>
                      <p:cNvPr id="110" name="椭圆 109">
                        <a:extLst>
                          <a:ext uri="{FF2B5EF4-FFF2-40B4-BE49-F238E27FC236}">
                            <a16:creationId xmlns:a16="http://schemas.microsoft.com/office/drawing/2014/main" id="{E87FEBFE-E76F-6945-B913-4E3DA29FD7E5}"/>
                          </a:ext>
                        </a:extLst>
                      </p:cNvPr>
                      <p:cNvSpPr/>
                      <p:nvPr/>
                    </p:nvSpPr>
                    <p:spPr>
                      <a:xfrm>
                        <a:off x="60116" y="471439"/>
                        <a:ext cx="168612" cy="155643"/>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CN" altLang="en-US">
                          <a:solidFill>
                            <a:srgbClr val="425267"/>
                          </a:solidFill>
                        </a:endParaRPr>
                      </a:p>
                    </p:txBody>
                  </p:sp>
                  <p:cxnSp>
                    <p:nvCxnSpPr>
                      <p:cNvPr id="111" name="直线连接符 110">
                        <a:extLst>
                          <a:ext uri="{FF2B5EF4-FFF2-40B4-BE49-F238E27FC236}">
                            <a16:creationId xmlns:a16="http://schemas.microsoft.com/office/drawing/2014/main" id="{6313AD99-EF28-E445-9D98-641539A61F17}"/>
                          </a:ext>
                        </a:extLst>
                      </p:cNvPr>
                      <p:cNvCxnSpPr/>
                      <p:nvPr/>
                    </p:nvCxnSpPr>
                    <p:spPr>
                      <a:xfrm flipH="1" flipV="1">
                        <a:off x="205661" y="604327"/>
                        <a:ext cx="144379" cy="165400"/>
                      </a:xfrm>
                      <a:prstGeom prst="line">
                        <a:avLst/>
                      </a:prstGeom>
                      <a:ln w="9525"/>
                    </p:spPr>
                    <p:style>
                      <a:lnRef idx="1">
                        <a:schemeClr val="dk1"/>
                      </a:lnRef>
                      <a:fillRef idx="0">
                        <a:schemeClr val="dk1"/>
                      </a:fillRef>
                      <a:effectRef idx="0">
                        <a:schemeClr val="dk1"/>
                      </a:effectRef>
                      <a:fontRef idx="minor">
                        <a:schemeClr val="tx1"/>
                      </a:fontRef>
                    </p:style>
                  </p:cxnSp>
                  <p:sp>
                    <p:nvSpPr>
                      <p:cNvPr id="112" name="椭圆 111">
                        <a:extLst>
                          <a:ext uri="{FF2B5EF4-FFF2-40B4-BE49-F238E27FC236}">
                            <a16:creationId xmlns:a16="http://schemas.microsoft.com/office/drawing/2014/main" id="{3A1D2291-EF7E-3545-838E-FDD586B85427}"/>
                          </a:ext>
                        </a:extLst>
                      </p:cNvPr>
                      <p:cNvSpPr/>
                      <p:nvPr/>
                    </p:nvSpPr>
                    <p:spPr>
                      <a:xfrm>
                        <a:off x="607491" y="911236"/>
                        <a:ext cx="168612" cy="155643"/>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CN" altLang="en-US">
                          <a:solidFill>
                            <a:srgbClr val="425267"/>
                          </a:solidFill>
                        </a:endParaRPr>
                      </a:p>
                    </p:txBody>
                  </p:sp>
                  <p:sp>
                    <p:nvSpPr>
                      <p:cNvPr id="113" name="椭圆 112">
                        <a:extLst>
                          <a:ext uri="{FF2B5EF4-FFF2-40B4-BE49-F238E27FC236}">
                            <a16:creationId xmlns:a16="http://schemas.microsoft.com/office/drawing/2014/main" id="{0E11D0FE-428B-564A-80DD-AB70AF06CEB1}"/>
                          </a:ext>
                        </a:extLst>
                      </p:cNvPr>
                      <p:cNvSpPr/>
                      <p:nvPr/>
                    </p:nvSpPr>
                    <p:spPr>
                      <a:xfrm>
                        <a:off x="0" y="911236"/>
                        <a:ext cx="168612" cy="155643"/>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CN" altLang="en-US">
                          <a:solidFill>
                            <a:srgbClr val="425267"/>
                          </a:solidFill>
                        </a:endParaRPr>
                      </a:p>
                    </p:txBody>
                  </p:sp>
                  <p:sp>
                    <p:nvSpPr>
                      <p:cNvPr id="114" name="椭圆 113">
                        <a:extLst>
                          <a:ext uri="{FF2B5EF4-FFF2-40B4-BE49-F238E27FC236}">
                            <a16:creationId xmlns:a16="http://schemas.microsoft.com/office/drawing/2014/main" id="{4B717398-D78C-0342-B95F-28C297031742}"/>
                          </a:ext>
                        </a:extLst>
                      </p:cNvPr>
                      <p:cNvSpPr/>
                      <p:nvPr/>
                    </p:nvSpPr>
                    <p:spPr>
                      <a:xfrm>
                        <a:off x="1363690" y="689756"/>
                        <a:ext cx="168612" cy="155643"/>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CN" altLang="en-US">
                          <a:solidFill>
                            <a:srgbClr val="425267"/>
                          </a:solidFill>
                        </a:endParaRPr>
                      </a:p>
                    </p:txBody>
                  </p:sp>
                  <p:cxnSp>
                    <p:nvCxnSpPr>
                      <p:cNvPr id="115" name="直线连接符 114">
                        <a:extLst>
                          <a:ext uri="{FF2B5EF4-FFF2-40B4-BE49-F238E27FC236}">
                            <a16:creationId xmlns:a16="http://schemas.microsoft.com/office/drawing/2014/main" id="{C7D2C860-0EE7-1848-AF0E-89E8E4A68942}"/>
                          </a:ext>
                        </a:extLst>
                      </p:cNvPr>
                      <p:cNvCxnSpPr/>
                      <p:nvPr/>
                    </p:nvCxnSpPr>
                    <p:spPr>
                      <a:xfrm flipV="1">
                        <a:off x="88592" y="623311"/>
                        <a:ext cx="28936" cy="283580"/>
                      </a:xfrm>
                      <a:prstGeom prst="line">
                        <a:avLst/>
                      </a:prstGeom>
                      <a:ln w="9525"/>
                    </p:spPr>
                    <p:style>
                      <a:lnRef idx="1">
                        <a:schemeClr val="dk1"/>
                      </a:lnRef>
                      <a:fillRef idx="0">
                        <a:schemeClr val="dk1"/>
                      </a:fillRef>
                      <a:effectRef idx="0">
                        <a:schemeClr val="dk1"/>
                      </a:effectRef>
                      <a:fontRef idx="minor">
                        <a:schemeClr val="tx1"/>
                      </a:fontRef>
                    </p:style>
                  </p:cxnSp>
                  <p:cxnSp>
                    <p:nvCxnSpPr>
                      <p:cNvPr id="116" name="直线连接符 115">
                        <a:extLst>
                          <a:ext uri="{FF2B5EF4-FFF2-40B4-BE49-F238E27FC236}">
                            <a16:creationId xmlns:a16="http://schemas.microsoft.com/office/drawing/2014/main" id="{A2425093-33A8-E64A-9D29-BDAE025DABC4}"/>
                          </a:ext>
                        </a:extLst>
                      </p:cNvPr>
                      <p:cNvCxnSpPr/>
                      <p:nvPr/>
                    </p:nvCxnSpPr>
                    <p:spPr>
                      <a:xfrm flipH="1" flipV="1">
                        <a:off x="474602" y="866940"/>
                        <a:ext cx="144683" cy="79222"/>
                      </a:xfrm>
                      <a:prstGeom prst="line">
                        <a:avLst/>
                      </a:prstGeom>
                      <a:ln w="9525"/>
                    </p:spPr>
                    <p:style>
                      <a:lnRef idx="1">
                        <a:schemeClr val="dk1"/>
                      </a:lnRef>
                      <a:fillRef idx="0">
                        <a:schemeClr val="dk1"/>
                      </a:fillRef>
                      <a:effectRef idx="0">
                        <a:schemeClr val="dk1"/>
                      </a:effectRef>
                      <a:fontRef idx="minor">
                        <a:schemeClr val="tx1"/>
                      </a:fontRef>
                    </p:style>
                  </p:cxnSp>
                  <p:cxnSp>
                    <p:nvCxnSpPr>
                      <p:cNvPr id="117" name="直线连接符 116">
                        <a:extLst>
                          <a:ext uri="{FF2B5EF4-FFF2-40B4-BE49-F238E27FC236}">
                            <a16:creationId xmlns:a16="http://schemas.microsoft.com/office/drawing/2014/main" id="{D7374C41-199D-C24A-BE6B-50536A992E22}"/>
                          </a:ext>
                        </a:extLst>
                      </p:cNvPr>
                      <p:cNvCxnSpPr/>
                      <p:nvPr/>
                    </p:nvCxnSpPr>
                    <p:spPr>
                      <a:xfrm flipH="1" flipV="1">
                        <a:off x="1268769" y="553703"/>
                        <a:ext cx="133109" cy="155664"/>
                      </a:xfrm>
                      <a:prstGeom prst="line">
                        <a:avLst/>
                      </a:prstGeom>
                      <a:ln w="9525"/>
                    </p:spPr>
                    <p:style>
                      <a:lnRef idx="1">
                        <a:schemeClr val="dk1"/>
                      </a:lnRef>
                      <a:fillRef idx="0">
                        <a:schemeClr val="dk1"/>
                      </a:fillRef>
                      <a:effectRef idx="0">
                        <a:schemeClr val="dk1"/>
                      </a:effectRef>
                      <a:fontRef idx="minor">
                        <a:schemeClr val="tx1"/>
                      </a:fontRef>
                    </p:style>
                  </p:cxnSp>
                </p:grpSp>
                <p:grpSp>
                  <p:nvGrpSpPr>
                    <p:cNvPr id="84" name="组合 83">
                      <a:extLst>
                        <a:ext uri="{FF2B5EF4-FFF2-40B4-BE49-F238E27FC236}">
                          <a16:creationId xmlns:a16="http://schemas.microsoft.com/office/drawing/2014/main" id="{45C53320-3B30-CC4B-87A8-49F498E2ECDD}"/>
                        </a:ext>
                      </a:extLst>
                    </p:cNvPr>
                    <p:cNvGrpSpPr/>
                    <p:nvPr/>
                  </p:nvGrpSpPr>
                  <p:grpSpPr>
                    <a:xfrm>
                      <a:off x="0" y="0"/>
                      <a:ext cx="1158626" cy="1008760"/>
                      <a:chOff x="0" y="0"/>
                      <a:chExt cx="1158626" cy="1008760"/>
                    </a:xfrm>
                  </p:grpSpPr>
                  <p:cxnSp>
                    <p:nvCxnSpPr>
                      <p:cNvPr id="85" name="直线连接符 84">
                        <a:extLst>
                          <a:ext uri="{FF2B5EF4-FFF2-40B4-BE49-F238E27FC236}">
                            <a16:creationId xmlns:a16="http://schemas.microsoft.com/office/drawing/2014/main" id="{8D97B719-4415-2245-8B92-5300FE7183AB}"/>
                          </a:ext>
                        </a:extLst>
                      </p:cNvPr>
                      <p:cNvCxnSpPr/>
                      <p:nvPr/>
                    </p:nvCxnSpPr>
                    <p:spPr>
                      <a:xfrm flipV="1">
                        <a:off x="788046" y="166255"/>
                        <a:ext cx="0" cy="95892"/>
                      </a:xfrm>
                      <a:prstGeom prst="line">
                        <a:avLst/>
                      </a:prstGeom>
                      <a:ln>
                        <a:prstDash val="sysDot"/>
                      </a:ln>
                    </p:spPr>
                    <p:style>
                      <a:lnRef idx="1">
                        <a:schemeClr val="dk1"/>
                      </a:lnRef>
                      <a:fillRef idx="0">
                        <a:schemeClr val="dk1"/>
                      </a:fillRef>
                      <a:effectRef idx="0">
                        <a:schemeClr val="dk1"/>
                      </a:effectRef>
                      <a:fontRef idx="minor">
                        <a:schemeClr val="tx1"/>
                      </a:fontRef>
                    </p:style>
                  </p:cxnSp>
                  <p:cxnSp>
                    <p:nvCxnSpPr>
                      <p:cNvPr id="86" name="直线连接符 85">
                        <a:extLst>
                          <a:ext uri="{FF2B5EF4-FFF2-40B4-BE49-F238E27FC236}">
                            <a16:creationId xmlns:a16="http://schemas.microsoft.com/office/drawing/2014/main" id="{E5D05AA8-6035-D548-9708-A54D6B5A3771}"/>
                          </a:ext>
                        </a:extLst>
                      </p:cNvPr>
                      <p:cNvCxnSpPr/>
                      <p:nvPr/>
                    </p:nvCxnSpPr>
                    <p:spPr>
                      <a:xfrm>
                        <a:off x="139653" y="851223"/>
                        <a:ext cx="140413" cy="157480"/>
                      </a:xfrm>
                      <a:prstGeom prst="line">
                        <a:avLst/>
                      </a:prstGeom>
                      <a:ln>
                        <a:prstDash val="sysDot"/>
                      </a:ln>
                    </p:spPr>
                    <p:style>
                      <a:lnRef idx="1">
                        <a:schemeClr val="dk1"/>
                      </a:lnRef>
                      <a:fillRef idx="0">
                        <a:schemeClr val="dk1"/>
                      </a:fillRef>
                      <a:effectRef idx="0">
                        <a:schemeClr val="dk1"/>
                      </a:effectRef>
                      <a:fontRef idx="minor">
                        <a:schemeClr val="tx1"/>
                      </a:fontRef>
                    </p:style>
                  </p:cxnSp>
                  <p:cxnSp>
                    <p:nvCxnSpPr>
                      <p:cNvPr id="87" name="直线连接符 86">
                        <a:extLst>
                          <a:ext uri="{FF2B5EF4-FFF2-40B4-BE49-F238E27FC236}">
                            <a16:creationId xmlns:a16="http://schemas.microsoft.com/office/drawing/2014/main" id="{35C9C333-7D35-F54D-B87A-6ABDE6517101}"/>
                          </a:ext>
                        </a:extLst>
                      </p:cNvPr>
                      <p:cNvCxnSpPr/>
                      <p:nvPr/>
                    </p:nvCxnSpPr>
                    <p:spPr>
                      <a:xfrm>
                        <a:off x="408986" y="0"/>
                        <a:ext cx="113629" cy="113444"/>
                      </a:xfrm>
                      <a:prstGeom prst="line">
                        <a:avLst/>
                      </a:prstGeom>
                      <a:ln>
                        <a:prstDash val="sysDot"/>
                      </a:ln>
                    </p:spPr>
                    <p:style>
                      <a:lnRef idx="1">
                        <a:schemeClr val="dk1"/>
                      </a:lnRef>
                      <a:fillRef idx="0">
                        <a:schemeClr val="dk1"/>
                      </a:fillRef>
                      <a:effectRef idx="0">
                        <a:schemeClr val="dk1"/>
                      </a:effectRef>
                      <a:fontRef idx="minor">
                        <a:schemeClr val="tx1"/>
                      </a:fontRef>
                    </p:style>
                  </p:cxnSp>
                  <p:cxnSp>
                    <p:nvCxnSpPr>
                      <p:cNvPr id="88" name="直线连接符 87">
                        <a:extLst>
                          <a:ext uri="{FF2B5EF4-FFF2-40B4-BE49-F238E27FC236}">
                            <a16:creationId xmlns:a16="http://schemas.microsoft.com/office/drawing/2014/main" id="{27C9EA8F-4BBC-9C4A-B719-C7CE0A9DC6B6}"/>
                          </a:ext>
                        </a:extLst>
                      </p:cNvPr>
                      <p:cNvCxnSpPr/>
                      <p:nvPr/>
                    </p:nvCxnSpPr>
                    <p:spPr>
                      <a:xfrm flipH="1">
                        <a:off x="425611" y="851223"/>
                        <a:ext cx="114366" cy="157537"/>
                      </a:xfrm>
                      <a:prstGeom prst="line">
                        <a:avLst/>
                      </a:prstGeom>
                      <a:ln>
                        <a:prstDash val="sysDot"/>
                      </a:ln>
                    </p:spPr>
                    <p:style>
                      <a:lnRef idx="1">
                        <a:schemeClr val="dk1"/>
                      </a:lnRef>
                      <a:fillRef idx="0">
                        <a:schemeClr val="dk1"/>
                      </a:fillRef>
                      <a:effectRef idx="0">
                        <a:schemeClr val="dk1"/>
                      </a:effectRef>
                      <a:fontRef idx="minor">
                        <a:schemeClr val="tx1"/>
                      </a:fontRef>
                    </p:style>
                  </p:cxnSp>
                  <p:cxnSp>
                    <p:nvCxnSpPr>
                      <p:cNvPr id="89" name="直线连接符 88">
                        <a:extLst>
                          <a:ext uri="{FF2B5EF4-FFF2-40B4-BE49-F238E27FC236}">
                            <a16:creationId xmlns:a16="http://schemas.microsoft.com/office/drawing/2014/main" id="{573EEF65-203B-5347-9EA3-03B558E4724F}"/>
                          </a:ext>
                        </a:extLst>
                      </p:cNvPr>
                      <p:cNvCxnSpPr/>
                      <p:nvPr/>
                    </p:nvCxnSpPr>
                    <p:spPr>
                      <a:xfrm>
                        <a:off x="894449" y="841405"/>
                        <a:ext cx="57785" cy="85090"/>
                      </a:xfrm>
                      <a:prstGeom prst="line">
                        <a:avLst/>
                      </a:prstGeom>
                      <a:ln>
                        <a:prstDash val="sysDot"/>
                      </a:ln>
                    </p:spPr>
                    <p:style>
                      <a:lnRef idx="1">
                        <a:schemeClr val="dk1"/>
                      </a:lnRef>
                      <a:fillRef idx="0">
                        <a:schemeClr val="dk1"/>
                      </a:fillRef>
                      <a:effectRef idx="0">
                        <a:schemeClr val="dk1"/>
                      </a:effectRef>
                      <a:fontRef idx="minor">
                        <a:schemeClr val="tx1"/>
                      </a:fontRef>
                    </p:style>
                  </p:cxnSp>
                  <p:cxnSp>
                    <p:nvCxnSpPr>
                      <p:cNvPr id="90" name="直线连接符 89">
                        <a:extLst>
                          <a:ext uri="{FF2B5EF4-FFF2-40B4-BE49-F238E27FC236}">
                            <a16:creationId xmlns:a16="http://schemas.microsoft.com/office/drawing/2014/main" id="{3D6C249A-9345-E740-8A97-43AC6DD34358}"/>
                          </a:ext>
                        </a:extLst>
                      </p:cNvPr>
                      <p:cNvCxnSpPr/>
                      <p:nvPr/>
                    </p:nvCxnSpPr>
                    <p:spPr>
                      <a:xfrm flipV="1">
                        <a:off x="202830" y="282633"/>
                        <a:ext cx="126121" cy="64467"/>
                      </a:xfrm>
                      <a:prstGeom prst="line">
                        <a:avLst/>
                      </a:prstGeom>
                      <a:ln>
                        <a:prstDash val="sysDot"/>
                      </a:ln>
                    </p:spPr>
                    <p:style>
                      <a:lnRef idx="1">
                        <a:schemeClr val="dk1"/>
                      </a:lnRef>
                      <a:fillRef idx="0">
                        <a:schemeClr val="dk1"/>
                      </a:fillRef>
                      <a:effectRef idx="0">
                        <a:schemeClr val="dk1"/>
                      </a:effectRef>
                      <a:fontRef idx="minor">
                        <a:schemeClr val="tx1"/>
                      </a:fontRef>
                    </p:style>
                  </p:cxnSp>
                  <p:cxnSp>
                    <p:nvCxnSpPr>
                      <p:cNvPr id="91" name="直线连接符 90">
                        <a:extLst>
                          <a:ext uri="{FF2B5EF4-FFF2-40B4-BE49-F238E27FC236}">
                            <a16:creationId xmlns:a16="http://schemas.microsoft.com/office/drawing/2014/main" id="{5A25A2E1-6883-2E42-BE9A-B00E776276FD}"/>
                          </a:ext>
                        </a:extLst>
                      </p:cNvPr>
                      <p:cNvCxnSpPr/>
                      <p:nvPr/>
                    </p:nvCxnSpPr>
                    <p:spPr>
                      <a:xfrm flipH="1">
                        <a:off x="688293" y="841248"/>
                        <a:ext cx="127320" cy="109591"/>
                      </a:xfrm>
                      <a:prstGeom prst="line">
                        <a:avLst/>
                      </a:prstGeom>
                      <a:ln>
                        <a:prstDash val="sysDot"/>
                      </a:ln>
                    </p:spPr>
                    <p:style>
                      <a:lnRef idx="1">
                        <a:schemeClr val="dk1"/>
                      </a:lnRef>
                      <a:fillRef idx="0">
                        <a:schemeClr val="dk1"/>
                      </a:fillRef>
                      <a:effectRef idx="0">
                        <a:schemeClr val="dk1"/>
                      </a:effectRef>
                      <a:fontRef idx="minor">
                        <a:schemeClr val="tx1"/>
                      </a:fontRef>
                    </p:style>
                  </p:cxnSp>
                  <p:cxnSp>
                    <p:nvCxnSpPr>
                      <p:cNvPr id="92" name="直线连接符 91">
                        <a:extLst>
                          <a:ext uri="{FF2B5EF4-FFF2-40B4-BE49-F238E27FC236}">
                            <a16:creationId xmlns:a16="http://schemas.microsoft.com/office/drawing/2014/main" id="{846A963D-B1A7-CD4E-8F06-0587CE28DA04}"/>
                          </a:ext>
                        </a:extLst>
                      </p:cNvPr>
                      <p:cNvCxnSpPr/>
                      <p:nvPr/>
                    </p:nvCxnSpPr>
                    <p:spPr>
                      <a:xfrm>
                        <a:off x="0" y="442237"/>
                        <a:ext cx="127519" cy="21590"/>
                      </a:xfrm>
                      <a:prstGeom prst="line">
                        <a:avLst/>
                      </a:prstGeom>
                      <a:ln>
                        <a:prstDash val="sysDot"/>
                      </a:ln>
                    </p:spPr>
                    <p:style>
                      <a:lnRef idx="1">
                        <a:schemeClr val="dk1"/>
                      </a:lnRef>
                      <a:fillRef idx="0">
                        <a:schemeClr val="dk1"/>
                      </a:fillRef>
                      <a:effectRef idx="0">
                        <a:schemeClr val="dk1"/>
                      </a:effectRef>
                      <a:fontRef idx="minor">
                        <a:schemeClr val="tx1"/>
                      </a:fontRef>
                    </p:style>
                  </p:cxnSp>
                  <p:cxnSp>
                    <p:nvCxnSpPr>
                      <p:cNvPr id="93" name="直线连接符 92">
                        <a:extLst>
                          <a:ext uri="{FF2B5EF4-FFF2-40B4-BE49-F238E27FC236}">
                            <a16:creationId xmlns:a16="http://schemas.microsoft.com/office/drawing/2014/main" id="{B97210A2-FF43-9F43-B04B-FD5A0ED0FD46}"/>
                          </a:ext>
                        </a:extLst>
                      </p:cNvPr>
                      <p:cNvCxnSpPr/>
                      <p:nvPr/>
                    </p:nvCxnSpPr>
                    <p:spPr>
                      <a:xfrm>
                        <a:off x="1107255" y="688294"/>
                        <a:ext cx="51371" cy="95004"/>
                      </a:xfrm>
                      <a:prstGeom prst="line">
                        <a:avLst/>
                      </a:prstGeom>
                      <a:ln>
                        <a:prstDash val="sysDot"/>
                      </a:ln>
                    </p:spPr>
                    <p:style>
                      <a:lnRef idx="1">
                        <a:schemeClr val="dk1"/>
                      </a:lnRef>
                      <a:fillRef idx="0">
                        <a:schemeClr val="dk1"/>
                      </a:fillRef>
                      <a:effectRef idx="0">
                        <a:schemeClr val="dk1"/>
                      </a:effectRef>
                      <a:fontRef idx="minor">
                        <a:schemeClr val="tx1"/>
                      </a:fontRef>
                    </p:style>
                  </p:cxnSp>
                  <p:cxnSp>
                    <p:nvCxnSpPr>
                      <p:cNvPr id="94" name="直线连接符 93">
                        <a:extLst>
                          <a:ext uri="{FF2B5EF4-FFF2-40B4-BE49-F238E27FC236}">
                            <a16:creationId xmlns:a16="http://schemas.microsoft.com/office/drawing/2014/main" id="{0DA2FC67-EF65-9B43-85C9-BD5CE1B73E80}"/>
                          </a:ext>
                        </a:extLst>
                      </p:cNvPr>
                      <p:cNvCxnSpPr/>
                      <p:nvPr/>
                    </p:nvCxnSpPr>
                    <p:spPr>
                      <a:xfrm>
                        <a:off x="967354" y="428885"/>
                        <a:ext cx="72864" cy="58711"/>
                      </a:xfrm>
                      <a:prstGeom prst="line">
                        <a:avLst/>
                      </a:prstGeom>
                      <a:ln>
                        <a:prstDash val="sysDot"/>
                      </a:ln>
                    </p:spPr>
                    <p:style>
                      <a:lnRef idx="1">
                        <a:schemeClr val="dk1"/>
                      </a:lnRef>
                      <a:fillRef idx="0">
                        <a:schemeClr val="dk1"/>
                      </a:fillRef>
                      <a:effectRef idx="0">
                        <a:schemeClr val="dk1"/>
                      </a:effectRef>
                      <a:fontRef idx="minor">
                        <a:schemeClr val="tx1"/>
                      </a:fontRef>
                    </p:style>
                  </p:cxnSp>
                </p:grpSp>
              </p:grpSp>
              <p:sp>
                <p:nvSpPr>
                  <p:cNvPr id="81" name="椭圆 80">
                    <a:extLst>
                      <a:ext uri="{FF2B5EF4-FFF2-40B4-BE49-F238E27FC236}">
                        <a16:creationId xmlns:a16="http://schemas.microsoft.com/office/drawing/2014/main" id="{0661C5D5-7246-7547-B4C4-957EFE61292C}"/>
                      </a:ext>
                    </a:extLst>
                  </p:cNvPr>
                  <p:cNvSpPr/>
                  <p:nvPr/>
                </p:nvSpPr>
                <p:spPr>
                  <a:xfrm>
                    <a:off x="0" y="883835"/>
                    <a:ext cx="113665" cy="11049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CN" altLang="en-US">
                      <a:solidFill>
                        <a:srgbClr val="425267"/>
                      </a:solidFill>
                    </a:endParaRPr>
                  </a:p>
                </p:txBody>
              </p:sp>
              <p:cxnSp>
                <p:nvCxnSpPr>
                  <p:cNvPr id="82" name="直线连接符 81">
                    <a:extLst>
                      <a:ext uri="{FF2B5EF4-FFF2-40B4-BE49-F238E27FC236}">
                        <a16:creationId xmlns:a16="http://schemas.microsoft.com/office/drawing/2014/main" id="{6F26E817-0AEC-574E-8DCA-E33C6376DE78}"/>
                      </a:ext>
                    </a:extLst>
                  </p:cNvPr>
                  <p:cNvCxnSpPr/>
                  <p:nvPr/>
                </p:nvCxnSpPr>
                <p:spPr>
                  <a:xfrm flipV="1">
                    <a:off x="101883" y="835441"/>
                    <a:ext cx="76938" cy="62204"/>
                  </a:xfrm>
                  <a:prstGeom prst="line">
                    <a:avLst/>
                  </a:prstGeom>
                  <a:ln w="9525"/>
                </p:spPr>
                <p:style>
                  <a:lnRef idx="1">
                    <a:schemeClr val="dk1"/>
                  </a:lnRef>
                  <a:fillRef idx="0">
                    <a:schemeClr val="dk1"/>
                  </a:fillRef>
                  <a:effectRef idx="0">
                    <a:schemeClr val="dk1"/>
                  </a:effectRef>
                  <a:fontRef idx="minor">
                    <a:schemeClr val="tx1"/>
                  </a:fontRef>
                </p:style>
              </p:cxnSp>
            </p:grpSp>
            <p:cxnSp>
              <p:nvCxnSpPr>
                <p:cNvPr id="79" name="直线连接符 78">
                  <a:extLst>
                    <a:ext uri="{FF2B5EF4-FFF2-40B4-BE49-F238E27FC236}">
                      <a16:creationId xmlns:a16="http://schemas.microsoft.com/office/drawing/2014/main" id="{FA3AD7EF-EFCF-1744-948D-D26AF0A756DB}"/>
                    </a:ext>
                  </a:extLst>
                </p:cNvPr>
                <p:cNvCxnSpPr/>
                <p:nvPr/>
              </p:nvCxnSpPr>
              <p:spPr>
                <a:xfrm flipH="1" flipV="1">
                  <a:off x="785707" y="352214"/>
                  <a:ext cx="25824" cy="216746"/>
                </a:xfrm>
                <a:prstGeom prst="line">
                  <a:avLst/>
                </a:prstGeom>
                <a:ln w="9525"/>
              </p:spPr>
              <p:style>
                <a:lnRef idx="1">
                  <a:schemeClr val="dk1"/>
                </a:lnRef>
                <a:fillRef idx="0">
                  <a:schemeClr val="dk1"/>
                </a:fillRef>
                <a:effectRef idx="0">
                  <a:schemeClr val="dk1"/>
                </a:effectRef>
                <a:fontRef idx="minor">
                  <a:schemeClr val="tx1"/>
                </a:fontRef>
              </p:style>
            </p:cxnSp>
          </p:grpSp>
          <p:sp>
            <p:nvSpPr>
              <p:cNvPr id="118" name="文本框 117">
                <a:extLst>
                  <a:ext uri="{FF2B5EF4-FFF2-40B4-BE49-F238E27FC236}">
                    <a16:creationId xmlns:a16="http://schemas.microsoft.com/office/drawing/2014/main" id="{3D13AEDA-B85C-3B4E-9C52-D1A9016D13B5}"/>
                  </a:ext>
                </a:extLst>
              </p:cNvPr>
              <p:cNvSpPr txBox="1"/>
              <p:nvPr/>
            </p:nvSpPr>
            <p:spPr>
              <a:xfrm>
                <a:off x="2912613" y="5591090"/>
                <a:ext cx="195654" cy="261610"/>
              </a:xfrm>
              <a:prstGeom prst="rect">
                <a:avLst/>
              </a:prstGeom>
              <a:noFill/>
            </p:spPr>
            <p:txBody>
              <a:bodyPr wrap="square" rtlCol="0">
                <a:spAutoFit/>
              </a:bodyPr>
              <a:lstStyle/>
              <a:p>
                <a:r>
                  <a:rPr kumimoji="1" lang="en-US" altLang="zh-CN" sz="1100" dirty="0">
                    <a:solidFill>
                      <a:srgbClr val="425267"/>
                    </a:solidFill>
                  </a:rPr>
                  <a:t>f</a:t>
                </a:r>
                <a:endParaRPr kumimoji="1" lang="zh-CN" altLang="en-US" sz="1100" dirty="0">
                  <a:solidFill>
                    <a:srgbClr val="425267"/>
                  </a:solidFill>
                </a:endParaRPr>
              </a:p>
            </p:txBody>
          </p:sp>
          <p:sp>
            <p:nvSpPr>
              <p:cNvPr id="119" name="文本框 118">
                <a:extLst>
                  <a:ext uri="{FF2B5EF4-FFF2-40B4-BE49-F238E27FC236}">
                    <a16:creationId xmlns:a16="http://schemas.microsoft.com/office/drawing/2014/main" id="{0F35A9D0-DA5C-1645-8231-8BCD1820BC3B}"/>
                  </a:ext>
                </a:extLst>
              </p:cNvPr>
              <p:cNvSpPr txBox="1"/>
              <p:nvPr/>
            </p:nvSpPr>
            <p:spPr>
              <a:xfrm>
                <a:off x="2732757" y="5783965"/>
                <a:ext cx="195654" cy="261610"/>
              </a:xfrm>
              <a:prstGeom prst="rect">
                <a:avLst/>
              </a:prstGeom>
              <a:noFill/>
            </p:spPr>
            <p:txBody>
              <a:bodyPr wrap="square" rtlCol="0">
                <a:spAutoFit/>
              </a:bodyPr>
              <a:lstStyle/>
              <a:p>
                <a:r>
                  <a:rPr kumimoji="1" lang="en-US" altLang="zh-CN" sz="1100" dirty="0">
                    <a:solidFill>
                      <a:srgbClr val="425267"/>
                    </a:solidFill>
                  </a:rPr>
                  <a:t>g</a:t>
                </a:r>
                <a:endParaRPr kumimoji="1" lang="zh-CN" altLang="en-US" sz="1100" dirty="0">
                  <a:solidFill>
                    <a:srgbClr val="425267"/>
                  </a:solidFill>
                </a:endParaRPr>
              </a:p>
            </p:txBody>
          </p:sp>
          <p:sp>
            <p:nvSpPr>
              <p:cNvPr id="120" name="文本框 119">
                <a:extLst>
                  <a:ext uri="{FF2B5EF4-FFF2-40B4-BE49-F238E27FC236}">
                    <a16:creationId xmlns:a16="http://schemas.microsoft.com/office/drawing/2014/main" id="{3BFB9E55-D3A0-7E49-B5CB-B2EFAC5C6777}"/>
                  </a:ext>
                </a:extLst>
              </p:cNvPr>
              <p:cNvSpPr txBox="1"/>
              <p:nvPr/>
            </p:nvSpPr>
            <p:spPr>
              <a:xfrm>
                <a:off x="2231692" y="5900122"/>
                <a:ext cx="195654" cy="261610"/>
              </a:xfrm>
              <a:prstGeom prst="rect">
                <a:avLst/>
              </a:prstGeom>
              <a:noFill/>
            </p:spPr>
            <p:txBody>
              <a:bodyPr wrap="square" rtlCol="0">
                <a:spAutoFit/>
              </a:bodyPr>
              <a:lstStyle/>
              <a:p>
                <a:r>
                  <a:rPr kumimoji="1" lang="en-US" altLang="zh-CN" sz="1100" dirty="0">
                    <a:solidFill>
                      <a:srgbClr val="425267"/>
                    </a:solidFill>
                  </a:rPr>
                  <a:t>h</a:t>
                </a:r>
                <a:endParaRPr kumimoji="1" lang="zh-CN" altLang="en-US" sz="1100" dirty="0">
                  <a:solidFill>
                    <a:srgbClr val="425267"/>
                  </a:solidFill>
                </a:endParaRPr>
              </a:p>
            </p:txBody>
          </p:sp>
          <p:sp>
            <p:nvSpPr>
              <p:cNvPr id="121" name="文本框 120">
                <a:extLst>
                  <a:ext uri="{FF2B5EF4-FFF2-40B4-BE49-F238E27FC236}">
                    <a16:creationId xmlns:a16="http://schemas.microsoft.com/office/drawing/2014/main" id="{9D84E9B6-CCFF-0C43-96B5-04AC8EF077FC}"/>
                  </a:ext>
                </a:extLst>
              </p:cNvPr>
              <p:cNvSpPr txBox="1"/>
              <p:nvPr/>
            </p:nvSpPr>
            <p:spPr>
              <a:xfrm>
                <a:off x="1999817" y="6034917"/>
                <a:ext cx="195654" cy="261610"/>
              </a:xfrm>
              <a:prstGeom prst="rect">
                <a:avLst/>
              </a:prstGeom>
              <a:noFill/>
            </p:spPr>
            <p:txBody>
              <a:bodyPr wrap="square" rtlCol="0">
                <a:spAutoFit/>
              </a:bodyPr>
              <a:lstStyle/>
              <a:p>
                <a:r>
                  <a:rPr kumimoji="1" lang="en-US" altLang="zh-CN" sz="1100" dirty="0">
                    <a:solidFill>
                      <a:srgbClr val="425267"/>
                    </a:solidFill>
                  </a:rPr>
                  <a:t>i</a:t>
                </a:r>
                <a:endParaRPr kumimoji="1" lang="zh-CN" altLang="en-US" sz="1100" dirty="0">
                  <a:solidFill>
                    <a:srgbClr val="425267"/>
                  </a:solidFill>
                </a:endParaRPr>
              </a:p>
            </p:txBody>
          </p:sp>
          <p:sp>
            <p:nvSpPr>
              <p:cNvPr id="122" name="文本框 121">
                <a:extLst>
                  <a:ext uri="{FF2B5EF4-FFF2-40B4-BE49-F238E27FC236}">
                    <a16:creationId xmlns:a16="http://schemas.microsoft.com/office/drawing/2014/main" id="{91DB86E4-B827-2443-91B8-3A0A2BF72BCB}"/>
                  </a:ext>
                </a:extLst>
              </p:cNvPr>
              <p:cNvSpPr txBox="1"/>
              <p:nvPr/>
            </p:nvSpPr>
            <p:spPr>
              <a:xfrm>
                <a:off x="1814290" y="6202940"/>
                <a:ext cx="195654" cy="261610"/>
              </a:xfrm>
              <a:prstGeom prst="rect">
                <a:avLst/>
              </a:prstGeom>
              <a:noFill/>
            </p:spPr>
            <p:txBody>
              <a:bodyPr wrap="square" rtlCol="0">
                <a:spAutoFit/>
              </a:bodyPr>
              <a:lstStyle/>
              <a:p>
                <a:r>
                  <a:rPr kumimoji="1" lang="en-US" altLang="zh-CN" sz="1100" dirty="0">
                    <a:solidFill>
                      <a:srgbClr val="425267"/>
                    </a:solidFill>
                  </a:rPr>
                  <a:t>j</a:t>
                </a:r>
                <a:endParaRPr kumimoji="1" lang="zh-CN" altLang="en-US" sz="1100" dirty="0">
                  <a:solidFill>
                    <a:srgbClr val="425267"/>
                  </a:solidFill>
                </a:endParaRPr>
              </a:p>
            </p:txBody>
          </p:sp>
          <p:sp>
            <p:nvSpPr>
              <p:cNvPr id="123" name="文本框 122">
                <a:extLst>
                  <a:ext uri="{FF2B5EF4-FFF2-40B4-BE49-F238E27FC236}">
                    <a16:creationId xmlns:a16="http://schemas.microsoft.com/office/drawing/2014/main" id="{873B829A-E9D4-9547-97CA-52C86DDAA4D6}"/>
                  </a:ext>
                </a:extLst>
              </p:cNvPr>
              <p:cNvSpPr txBox="1"/>
              <p:nvPr/>
            </p:nvSpPr>
            <p:spPr>
              <a:xfrm>
                <a:off x="2494034" y="6030986"/>
                <a:ext cx="195654" cy="261610"/>
              </a:xfrm>
              <a:prstGeom prst="rect">
                <a:avLst/>
              </a:prstGeom>
              <a:noFill/>
            </p:spPr>
            <p:txBody>
              <a:bodyPr wrap="square" rtlCol="0">
                <a:spAutoFit/>
              </a:bodyPr>
              <a:lstStyle/>
              <a:p>
                <a:r>
                  <a:rPr kumimoji="1" lang="en-US" altLang="zh-CN" sz="1100" dirty="0">
                    <a:solidFill>
                      <a:srgbClr val="425267"/>
                    </a:solidFill>
                  </a:rPr>
                  <a:t>k</a:t>
                </a:r>
                <a:endParaRPr kumimoji="1" lang="zh-CN" altLang="en-US" sz="1100" dirty="0">
                  <a:solidFill>
                    <a:srgbClr val="425267"/>
                  </a:solidFill>
                </a:endParaRPr>
              </a:p>
            </p:txBody>
          </p:sp>
          <p:sp>
            <p:nvSpPr>
              <p:cNvPr id="124" name="文本框 123">
                <a:extLst>
                  <a:ext uri="{FF2B5EF4-FFF2-40B4-BE49-F238E27FC236}">
                    <a16:creationId xmlns:a16="http://schemas.microsoft.com/office/drawing/2014/main" id="{FAD4BA81-1283-BC4B-B9D5-19FA725DB461}"/>
                  </a:ext>
                </a:extLst>
              </p:cNvPr>
              <p:cNvSpPr txBox="1"/>
              <p:nvPr/>
            </p:nvSpPr>
            <p:spPr>
              <a:xfrm>
                <a:off x="2871953" y="6046729"/>
                <a:ext cx="195654" cy="261610"/>
              </a:xfrm>
              <a:prstGeom prst="rect">
                <a:avLst/>
              </a:prstGeom>
              <a:noFill/>
            </p:spPr>
            <p:txBody>
              <a:bodyPr wrap="square" rtlCol="0">
                <a:spAutoFit/>
              </a:bodyPr>
              <a:lstStyle/>
              <a:p>
                <a:r>
                  <a:rPr kumimoji="1" lang="en-US" altLang="zh-CN" sz="1100" dirty="0">
                    <a:solidFill>
                      <a:srgbClr val="425267"/>
                    </a:solidFill>
                  </a:rPr>
                  <a:t>l</a:t>
                </a:r>
                <a:endParaRPr kumimoji="1" lang="zh-CN" altLang="en-US" sz="1100" dirty="0">
                  <a:solidFill>
                    <a:srgbClr val="425267"/>
                  </a:solidFill>
                </a:endParaRPr>
              </a:p>
            </p:txBody>
          </p:sp>
          <p:sp>
            <p:nvSpPr>
              <p:cNvPr id="125" name="文本框 124">
                <a:extLst>
                  <a:ext uri="{FF2B5EF4-FFF2-40B4-BE49-F238E27FC236}">
                    <a16:creationId xmlns:a16="http://schemas.microsoft.com/office/drawing/2014/main" id="{DA49F82F-1071-DF4E-94E9-572735294BA0}"/>
                  </a:ext>
                </a:extLst>
              </p:cNvPr>
              <p:cNvSpPr txBox="1"/>
              <p:nvPr/>
            </p:nvSpPr>
            <p:spPr>
              <a:xfrm>
                <a:off x="3094002" y="5822987"/>
                <a:ext cx="195654" cy="261610"/>
              </a:xfrm>
              <a:prstGeom prst="rect">
                <a:avLst/>
              </a:prstGeom>
              <a:noFill/>
            </p:spPr>
            <p:txBody>
              <a:bodyPr wrap="square" rtlCol="0">
                <a:spAutoFit/>
              </a:bodyPr>
              <a:lstStyle/>
              <a:p>
                <a:r>
                  <a:rPr kumimoji="1" lang="en-US" altLang="zh-CN" sz="1100" dirty="0">
                    <a:solidFill>
                      <a:srgbClr val="425267"/>
                    </a:solidFill>
                  </a:rPr>
                  <a:t>m</a:t>
                </a:r>
                <a:endParaRPr kumimoji="1" lang="zh-CN" altLang="en-US" sz="1100" dirty="0">
                  <a:solidFill>
                    <a:srgbClr val="425267"/>
                  </a:solidFill>
                </a:endParaRPr>
              </a:p>
            </p:txBody>
          </p:sp>
        </p:grpSp>
        <p:sp>
          <p:nvSpPr>
            <p:cNvPr id="126" name="文本框 125">
              <a:extLst>
                <a:ext uri="{FF2B5EF4-FFF2-40B4-BE49-F238E27FC236}">
                  <a16:creationId xmlns:a16="http://schemas.microsoft.com/office/drawing/2014/main" id="{07C5E3BB-87F2-794F-B73B-33CC6890DB08}"/>
                </a:ext>
              </a:extLst>
            </p:cNvPr>
            <p:cNvSpPr txBox="1"/>
            <p:nvPr/>
          </p:nvSpPr>
          <p:spPr>
            <a:xfrm>
              <a:off x="4029892" y="5403723"/>
              <a:ext cx="1462113" cy="1015663"/>
            </a:xfrm>
            <a:prstGeom prst="rect">
              <a:avLst/>
            </a:prstGeom>
            <a:noFill/>
          </p:spPr>
          <p:txBody>
            <a:bodyPr wrap="square" rtlCol="0">
              <a:spAutoFit/>
            </a:bodyPr>
            <a:lstStyle/>
            <a:p>
              <a:r>
                <a:rPr kumimoji="1" lang="en-US" altLang="zh-CN" sz="1200" dirty="0">
                  <a:solidFill>
                    <a:srgbClr val="425267"/>
                  </a:solidFill>
                </a:rPr>
                <a:t>a</a:t>
              </a:r>
              <a:r>
                <a:rPr kumimoji="1" lang="zh-CN" altLang="en-US" sz="1200" dirty="0">
                  <a:solidFill>
                    <a:srgbClr val="425267"/>
                  </a:solidFill>
                </a:rPr>
                <a:t> </a:t>
              </a:r>
              <a:r>
                <a:rPr kumimoji="1" lang="en-US" altLang="zh-CN" sz="1200" dirty="0">
                  <a:solidFill>
                    <a:srgbClr val="425267"/>
                  </a:solidFill>
                </a:rPr>
                <a:t>c</a:t>
              </a:r>
              <a:r>
                <a:rPr kumimoji="1" lang="zh-CN" altLang="en-US" sz="1200" dirty="0">
                  <a:solidFill>
                    <a:srgbClr val="425267"/>
                  </a:solidFill>
                </a:rPr>
                <a:t> </a:t>
              </a:r>
              <a:r>
                <a:rPr kumimoji="1" lang="en-US" altLang="zh-CN" sz="1200" dirty="0">
                  <a:solidFill>
                    <a:srgbClr val="425267"/>
                  </a:solidFill>
                </a:rPr>
                <a:t>d</a:t>
              </a:r>
              <a:r>
                <a:rPr kumimoji="1" lang="zh-CN" altLang="en-US" sz="1200" dirty="0">
                  <a:solidFill>
                    <a:srgbClr val="425267"/>
                  </a:solidFill>
                </a:rPr>
                <a:t> </a:t>
              </a:r>
              <a:r>
                <a:rPr kumimoji="1" lang="en-US" altLang="zh-CN" sz="1200" dirty="0">
                  <a:solidFill>
                    <a:srgbClr val="425267"/>
                  </a:solidFill>
                </a:rPr>
                <a:t>g</a:t>
              </a:r>
              <a:r>
                <a:rPr kumimoji="1" lang="zh-CN" altLang="en-US" sz="1200" dirty="0">
                  <a:solidFill>
                    <a:srgbClr val="425267"/>
                  </a:solidFill>
                </a:rPr>
                <a:t> </a:t>
              </a:r>
              <a:r>
                <a:rPr kumimoji="1" lang="en-US" altLang="zh-CN" sz="1200" dirty="0">
                  <a:solidFill>
                    <a:srgbClr val="425267"/>
                  </a:solidFill>
                </a:rPr>
                <a:t>l</a:t>
              </a:r>
              <a:r>
                <a:rPr kumimoji="1" lang="zh-CN" altLang="en-US" sz="1200" dirty="0">
                  <a:solidFill>
                    <a:srgbClr val="425267"/>
                  </a:solidFill>
                </a:rPr>
                <a:t> </a:t>
              </a:r>
              <a:r>
                <a:rPr kumimoji="1" lang="en-US" altLang="zh-CN" sz="1200" dirty="0">
                  <a:solidFill>
                    <a:srgbClr val="425267"/>
                  </a:solidFill>
                </a:rPr>
                <a:t>m</a:t>
              </a:r>
            </a:p>
            <a:p>
              <a:r>
                <a:rPr kumimoji="1" lang="en-US" altLang="zh-CN" sz="1200" dirty="0">
                  <a:solidFill>
                    <a:srgbClr val="425267"/>
                  </a:solidFill>
                </a:rPr>
                <a:t>d</a:t>
              </a:r>
              <a:r>
                <a:rPr kumimoji="1" lang="zh-CN" altLang="en-US" sz="1200" dirty="0">
                  <a:solidFill>
                    <a:srgbClr val="425267"/>
                  </a:solidFill>
                </a:rPr>
                <a:t> </a:t>
              </a:r>
              <a:r>
                <a:rPr kumimoji="1" lang="en-US" altLang="zh-CN" sz="1200" dirty="0">
                  <a:solidFill>
                    <a:srgbClr val="425267"/>
                  </a:solidFill>
                </a:rPr>
                <a:t>h</a:t>
              </a:r>
              <a:r>
                <a:rPr kumimoji="1" lang="zh-CN" altLang="en-US" sz="1200" dirty="0">
                  <a:solidFill>
                    <a:srgbClr val="425267"/>
                  </a:solidFill>
                </a:rPr>
                <a:t> </a:t>
              </a:r>
              <a:r>
                <a:rPr kumimoji="1" lang="en-US" altLang="zh-CN" sz="1200" dirty="0">
                  <a:solidFill>
                    <a:srgbClr val="425267"/>
                  </a:solidFill>
                </a:rPr>
                <a:t>e</a:t>
              </a:r>
              <a:r>
                <a:rPr kumimoji="1" lang="zh-CN" altLang="en-US" sz="1200" dirty="0">
                  <a:solidFill>
                    <a:srgbClr val="425267"/>
                  </a:solidFill>
                </a:rPr>
                <a:t> </a:t>
              </a:r>
              <a:r>
                <a:rPr kumimoji="1" lang="en-US" altLang="zh-CN" sz="1200" dirty="0">
                  <a:solidFill>
                    <a:srgbClr val="425267"/>
                  </a:solidFill>
                </a:rPr>
                <a:t>I</a:t>
              </a:r>
              <a:r>
                <a:rPr kumimoji="1" lang="zh-CN" altLang="en-US" sz="1200" dirty="0">
                  <a:solidFill>
                    <a:srgbClr val="425267"/>
                  </a:solidFill>
                </a:rPr>
                <a:t> </a:t>
              </a:r>
              <a:r>
                <a:rPr kumimoji="1" lang="en-US" altLang="zh-CN" sz="1200" dirty="0">
                  <a:solidFill>
                    <a:srgbClr val="425267"/>
                  </a:solidFill>
                </a:rPr>
                <a:t>j</a:t>
              </a:r>
            </a:p>
            <a:p>
              <a:r>
                <a:rPr kumimoji="1" lang="en-US" altLang="zh-CN" sz="1200" dirty="0">
                  <a:solidFill>
                    <a:srgbClr val="425267"/>
                  </a:solidFill>
                </a:rPr>
                <a:t>b</a:t>
              </a:r>
              <a:r>
                <a:rPr kumimoji="1" lang="zh-CN" altLang="en-US" sz="1200" dirty="0">
                  <a:solidFill>
                    <a:srgbClr val="425267"/>
                  </a:solidFill>
                </a:rPr>
                <a:t> </a:t>
              </a:r>
              <a:r>
                <a:rPr kumimoji="1" lang="en-US" altLang="zh-CN" sz="1200" dirty="0">
                  <a:solidFill>
                    <a:srgbClr val="425267"/>
                  </a:solidFill>
                </a:rPr>
                <a:t>d</a:t>
              </a:r>
              <a:r>
                <a:rPr kumimoji="1" lang="zh-CN" altLang="en-US" sz="1200" dirty="0">
                  <a:solidFill>
                    <a:srgbClr val="425267"/>
                  </a:solidFill>
                </a:rPr>
                <a:t> </a:t>
              </a:r>
              <a:r>
                <a:rPr kumimoji="1" lang="en-US" altLang="zh-CN" sz="1200" dirty="0">
                  <a:solidFill>
                    <a:srgbClr val="425267"/>
                  </a:solidFill>
                </a:rPr>
                <a:t>g</a:t>
              </a:r>
              <a:r>
                <a:rPr kumimoji="1" lang="zh-CN" altLang="en-US" sz="1200" dirty="0">
                  <a:solidFill>
                    <a:srgbClr val="425267"/>
                  </a:solidFill>
                </a:rPr>
                <a:t> </a:t>
              </a:r>
              <a:r>
                <a:rPr kumimoji="1" lang="en-US" altLang="zh-CN" sz="1200" dirty="0">
                  <a:solidFill>
                    <a:srgbClr val="425267"/>
                  </a:solidFill>
                </a:rPr>
                <a:t>f</a:t>
              </a:r>
              <a:r>
                <a:rPr kumimoji="1" lang="zh-CN" altLang="en-US" sz="1200" dirty="0">
                  <a:solidFill>
                    <a:srgbClr val="425267"/>
                  </a:solidFill>
                </a:rPr>
                <a:t> </a:t>
              </a:r>
              <a:r>
                <a:rPr kumimoji="1" lang="en-US" altLang="zh-CN" sz="1200" dirty="0">
                  <a:solidFill>
                    <a:srgbClr val="425267"/>
                  </a:solidFill>
                </a:rPr>
                <a:t>m</a:t>
              </a:r>
            </a:p>
            <a:p>
              <a:r>
                <a:rPr kumimoji="1" lang="en-US" altLang="zh-CN" sz="1200" dirty="0">
                  <a:solidFill>
                    <a:srgbClr val="425267"/>
                  </a:solidFill>
                </a:rPr>
                <a:t>j</a:t>
              </a:r>
              <a:r>
                <a:rPr kumimoji="1" lang="zh-CN" altLang="en-US" sz="1200" dirty="0">
                  <a:solidFill>
                    <a:srgbClr val="425267"/>
                  </a:solidFill>
                </a:rPr>
                <a:t> </a:t>
              </a:r>
              <a:r>
                <a:rPr kumimoji="1" lang="en-US" altLang="zh-CN" sz="1200" dirty="0">
                  <a:solidFill>
                    <a:srgbClr val="425267"/>
                  </a:solidFill>
                </a:rPr>
                <a:t>I</a:t>
              </a:r>
              <a:r>
                <a:rPr kumimoji="1" lang="zh-CN" altLang="en-US" sz="1200" dirty="0">
                  <a:solidFill>
                    <a:srgbClr val="425267"/>
                  </a:solidFill>
                </a:rPr>
                <a:t> </a:t>
              </a:r>
              <a:r>
                <a:rPr kumimoji="1" lang="en-US" altLang="zh-CN" sz="1200" dirty="0">
                  <a:solidFill>
                    <a:srgbClr val="425267"/>
                  </a:solidFill>
                </a:rPr>
                <a:t>e</a:t>
              </a:r>
              <a:r>
                <a:rPr kumimoji="1" lang="zh-CN" altLang="en-US" sz="1200" dirty="0">
                  <a:solidFill>
                    <a:srgbClr val="425267"/>
                  </a:solidFill>
                </a:rPr>
                <a:t> </a:t>
              </a:r>
              <a:r>
                <a:rPr kumimoji="1" lang="en-US" altLang="zh-CN" sz="1200" dirty="0">
                  <a:solidFill>
                    <a:srgbClr val="425267"/>
                  </a:solidFill>
                </a:rPr>
                <a:t>h</a:t>
              </a:r>
              <a:r>
                <a:rPr kumimoji="1" lang="zh-CN" altLang="en-US" sz="1200" dirty="0">
                  <a:solidFill>
                    <a:srgbClr val="425267"/>
                  </a:solidFill>
                </a:rPr>
                <a:t> </a:t>
              </a:r>
              <a:r>
                <a:rPr kumimoji="1" lang="en-US" altLang="zh-CN" sz="1200" dirty="0">
                  <a:solidFill>
                    <a:srgbClr val="425267"/>
                  </a:solidFill>
                </a:rPr>
                <a:t>d</a:t>
              </a:r>
              <a:r>
                <a:rPr kumimoji="1" lang="zh-CN" altLang="en-US" sz="1200" dirty="0">
                  <a:solidFill>
                    <a:srgbClr val="425267"/>
                  </a:solidFill>
                </a:rPr>
                <a:t> </a:t>
              </a:r>
              <a:r>
                <a:rPr kumimoji="1" lang="en-US" altLang="zh-CN" sz="1200" dirty="0">
                  <a:solidFill>
                    <a:srgbClr val="425267"/>
                  </a:solidFill>
                </a:rPr>
                <a:t>c</a:t>
              </a:r>
              <a:r>
                <a:rPr kumimoji="1" lang="zh-CN" altLang="en-US" sz="1200" dirty="0">
                  <a:solidFill>
                    <a:srgbClr val="425267"/>
                  </a:solidFill>
                </a:rPr>
                <a:t> </a:t>
              </a:r>
              <a:r>
                <a:rPr kumimoji="1" lang="en-US" altLang="zh-CN" sz="1200" dirty="0">
                  <a:solidFill>
                    <a:srgbClr val="425267"/>
                  </a:solidFill>
                </a:rPr>
                <a:t>a</a:t>
              </a:r>
            </a:p>
            <a:p>
              <a:r>
                <a:rPr kumimoji="1" lang="en-US" altLang="zh-CN" sz="1200" dirty="0">
                  <a:solidFill>
                    <a:srgbClr val="425267"/>
                  </a:solidFill>
                </a:rPr>
                <a:t>m</a:t>
              </a:r>
              <a:r>
                <a:rPr kumimoji="1" lang="zh-CN" altLang="en-US" sz="1200" dirty="0">
                  <a:solidFill>
                    <a:srgbClr val="425267"/>
                  </a:solidFill>
                </a:rPr>
                <a:t> </a:t>
              </a:r>
              <a:r>
                <a:rPr kumimoji="1" lang="en-US" altLang="zh-CN" sz="1200" dirty="0">
                  <a:solidFill>
                    <a:srgbClr val="425267"/>
                  </a:solidFill>
                </a:rPr>
                <a:t>f</a:t>
              </a:r>
              <a:r>
                <a:rPr kumimoji="1" lang="zh-CN" altLang="en-US" sz="1200" dirty="0">
                  <a:solidFill>
                    <a:srgbClr val="425267"/>
                  </a:solidFill>
                </a:rPr>
                <a:t> </a:t>
              </a:r>
              <a:r>
                <a:rPr kumimoji="1" lang="en-US" altLang="zh-CN" sz="1200" dirty="0">
                  <a:solidFill>
                    <a:srgbClr val="425267"/>
                  </a:solidFill>
                </a:rPr>
                <a:t>g</a:t>
              </a:r>
              <a:r>
                <a:rPr kumimoji="1" lang="zh-CN" altLang="en-US" sz="1200" dirty="0">
                  <a:solidFill>
                    <a:srgbClr val="425267"/>
                  </a:solidFill>
                </a:rPr>
                <a:t> </a:t>
              </a:r>
              <a:r>
                <a:rPr kumimoji="1" lang="en-US" altLang="zh-CN" sz="1200" dirty="0">
                  <a:solidFill>
                    <a:srgbClr val="425267"/>
                  </a:solidFill>
                </a:rPr>
                <a:t>d</a:t>
              </a:r>
              <a:r>
                <a:rPr kumimoji="1" lang="zh-CN" altLang="en-US" sz="1200" dirty="0">
                  <a:solidFill>
                    <a:srgbClr val="425267"/>
                  </a:solidFill>
                </a:rPr>
                <a:t> </a:t>
              </a:r>
              <a:r>
                <a:rPr kumimoji="1" lang="en-US" altLang="zh-CN" sz="1200" dirty="0">
                  <a:solidFill>
                    <a:srgbClr val="425267"/>
                  </a:solidFill>
                </a:rPr>
                <a:t>h</a:t>
              </a:r>
              <a:r>
                <a:rPr kumimoji="1" lang="zh-CN" altLang="en-US" sz="1200" dirty="0">
                  <a:solidFill>
                    <a:srgbClr val="425267"/>
                  </a:solidFill>
                </a:rPr>
                <a:t> </a:t>
              </a:r>
              <a:r>
                <a:rPr kumimoji="1" lang="en-US" altLang="zh-CN" sz="1200" dirty="0">
                  <a:solidFill>
                    <a:srgbClr val="425267"/>
                  </a:solidFill>
                </a:rPr>
                <a:t>k</a:t>
              </a:r>
              <a:endParaRPr kumimoji="1" lang="zh-CN" altLang="en-US" sz="1200" dirty="0">
                <a:solidFill>
                  <a:srgbClr val="425267"/>
                </a:solidFill>
              </a:endParaRPr>
            </a:p>
          </p:txBody>
        </p:sp>
        <p:sp>
          <p:nvSpPr>
            <p:cNvPr id="11" name="文本框 10">
              <a:extLst>
                <a:ext uri="{FF2B5EF4-FFF2-40B4-BE49-F238E27FC236}">
                  <a16:creationId xmlns:a16="http://schemas.microsoft.com/office/drawing/2014/main" id="{86680B65-D2EA-1146-B99D-3A17A32F9DAC}"/>
                </a:ext>
              </a:extLst>
            </p:cNvPr>
            <p:cNvSpPr txBox="1"/>
            <p:nvPr/>
          </p:nvSpPr>
          <p:spPr>
            <a:xfrm>
              <a:off x="3843054" y="5020716"/>
              <a:ext cx="1579338" cy="307777"/>
            </a:xfrm>
            <a:prstGeom prst="rect">
              <a:avLst/>
            </a:prstGeom>
            <a:noFill/>
          </p:spPr>
          <p:txBody>
            <a:bodyPr wrap="square" rtlCol="0">
              <a:spAutoFit/>
            </a:bodyPr>
            <a:lstStyle/>
            <a:p>
              <a:r>
                <a:rPr kumimoji="1" lang="zh-CN" altLang="en-US" sz="1400" dirty="0">
                  <a:solidFill>
                    <a:srgbClr val="425267"/>
                  </a:solidFill>
                </a:rPr>
                <a:t>“节点句子”</a:t>
              </a:r>
            </a:p>
          </p:txBody>
        </p:sp>
      </p:grpSp>
    </p:spTree>
    <p:extLst>
      <p:ext uri="{BB962C8B-B14F-4D97-AF65-F5344CB8AC3E}">
        <p14:creationId xmlns:p14="http://schemas.microsoft.com/office/powerpoint/2010/main" val="3262717644"/>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54977" y="114300"/>
            <a:ext cx="1221398" cy="8667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74" name="Rectangle 2"/>
          <p:cNvSpPr>
            <a:spLocks noGrp="1" noChangeArrowheads="1"/>
          </p:cNvSpPr>
          <p:nvPr>
            <p:ph type="title"/>
          </p:nvPr>
        </p:nvSpPr>
        <p:spPr>
          <a:xfrm>
            <a:off x="1646848" y="386986"/>
            <a:ext cx="7343775" cy="576262"/>
          </a:xfrm>
        </p:spPr>
        <p:txBody>
          <a:bodyPr/>
          <a:lstStyle/>
          <a:p>
            <a:pPr eaLnBrk="1" hangingPunct="1"/>
            <a:r>
              <a:rPr lang="en-US" altLang="zh-CN" sz="2800" b="1" dirty="0">
                <a:solidFill>
                  <a:srgbClr val="44546A"/>
                </a:solidFill>
                <a:latin typeface="微软雅黑" panose="020B0503020204020204" pitchFamily="34" charset="-122"/>
                <a:ea typeface="微软雅黑" panose="020B0503020204020204" pitchFamily="34" charset="-122"/>
              </a:rPr>
              <a:t>2.</a:t>
            </a:r>
            <a:r>
              <a:rPr lang="zh-CN" altLang="en-US" sz="2800" b="1" dirty="0">
                <a:solidFill>
                  <a:srgbClr val="44546A"/>
                </a:solidFill>
                <a:latin typeface="微软雅黑" panose="020B0503020204020204" pitchFamily="34" charset="-122"/>
                <a:ea typeface="微软雅黑" panose="020B0503020204020204" pitchFamily="34" charset="-122"/>
              </a:rPr>
              <a:t> 国内外研究现状</a:t>
            </a:r>
          </a:p>
        </p:txBody>
      </p:sp>
      <p:pic>
        <p:nvPicPr>
          <p:cNvPr id="12" name="图片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01319" y="325819"/>
            <a:ext cx="1328713" cy="655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6248766" y="6435969"/>
            <a:ext cx="2787162" cy="4220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Title 1"/>
          <p:cNvSpPr txBox="1">
            <a:spLocks/>
          </p:cNvSpPr>
          <p:nvPr/>
        </p:nvSpPr>
        <p:spPr>
          <a:xfrm>
            <a:off x="4888523" y="6435969"/>
            <a:ext cx="4102100" cy="281354"/>
          </a:xfrm>
          <a:prstGeom prst="rect">
            <a:avLst/>
          </a:prstGeom>
        </p:spPr>
        <p:txBody>
          <a:bodyPr/>
          <a:lstStyle>
            <a:lvl1pPr algn="l" defTabSz="685487" rtl="0" eaLnBrk="1" latinLnBrk="0" hangingPunct="1">
              <a:lnSpc>
                <a:spcPct val="90000"/>
              </a:lnSpc>
              <a:spcBef>
                <a:spcPct val="0"/>
              </a:spcBef>
              <a:buNone/>
              <a:defRPr lang="en-US" sz="3300" b="0" kern="1200" cap="none" spc="-75" baseline="0" dirty="0" smtClean="0">
                <a:ln w="3175">
                  <a:noFill/>
                </a:ln>
                <a:gradFill flip="none" rotWithShape="1">
                  <a:gsLst>
                    <a:gs pos="0">
                      <a:schemeClr val="tx1"/>
                    </a:gs>
                    <a:gs pos="86000">
                      <a:schemeClr val="tx1"/>
                    </a:gs>
                  </a:gsLst>
                  <a:lin ang="5400000" scaled="0"/>
                  <a:tileRect/>
                </a:gradFill>
                <a:effectLst/>
                <a:latin typeface="+mj-lt"/>
                <a:ea typeface="+mn-ea"/>
                <a:cs typeface="Arial" charset="0"/>
              </a:defRPr>
            </a:lvl1pPr>
          </a:lstStyle>
          <a:p>
            <a:pPr fontAlgn="auto">
              <a:spcAft>
                <a:spcPts val="0"/>
              </a:spcAft>
              <a:defRPr/>
            </a:pPr>
            <a:r>
              <a:rPr lang="zh-CN" altLang="en-US" sz="1400" dirty="0">
                <a:solidFill>
                  <a:srgbClr val="44546A"/>
                </a:solidFill>
                <a:latin typeface="微软雅黑" panose="020B0503020204020204" pitchFamily="34" charset="-122"/>
                <a:ea typeface="微软雅黑" panose="020B0503020204020204" pitchFamily="34" charset="-122"/>
              </a:rPr>
              <a:t>中国科学院空间信息处理与应用系统技术重点实验室</a:t>
            </a:r>
            <a:endParaRPr altLang="zh-CN" sz="1400" dirty="0">
              <a:solidFill>
                <a:srgbClr val="44546A"/>
              </a:solidFill>
              <a:latin typeface="微软雅黑" panose="020B0503020204020204" pitchFamily="34" charset="-122"/>
              <a:ea typeface="微软雅黑" panose="020B0503020204020204" pitchFamily="34" charset="-122"/>
            </a:endParaRPr>
          </a:p>
          <a:p>
            <a:pPr fontAlgn="auto">
              <a:spcAft>
                <a:spcPts val="0"/>
              </a:spcAft>
              <a:defRPr/>
            </a:pPr>
            <a:br>
              <a:rPr lang="zh-CN" altLang="en-US" sz="1400" dirty="0">
                <a:solidFill>
                  <a:schemeClr val="tx1"/>
                </a:solidFill>
                <a:latin typeface="微软雅黑" pitchFamily="34" charset="-122"/>
                <a:ea typeface="微软雅黑" pitchFamily="34" charset="-122"/>
              </a:rPr>
            </a:br>
            <a:endParaRPr lang="zh-CN" altLang="en-US" sz="3200" b="1" dirty="0">
              <a:solidFill>
                <a:schemeClr val="tx1"/>
              </a:solidFill>
              <a:latin typeface="微软雅黑" pitchFamily="34" charset="-122"/>
              <a:ea typeface="微软雅黑" pitchFamily="34" charset="-122"/>
            </a:endParaRPr>
          </a:p>
        </p:txBody>
      </p:sp>
      <p:sp>
        <p:nvSpPr>
          <p:cNvPr id="10" name="文本框 9">
            <a:extLst>
              <a:ext uri="{FF2B5EF4-FFF2-40B4-BE49-F238E27FC236}">
                <a16:creationId xmlns:a16="http://schemas.microsoft.com/office/drawing/2014/main" id="{8B5E0FCD-5172-1348-AE30-2ECBEC201BC4}"/>
              </a:ext>
            </a:extLst>
          </p:cNvPr>
          <p:cNvSpPr txBox="1"/>
          <p:nvPr/>
        </p:nvSpPr>
        <p:spPr>
          <a:xfrm>
            <a:off x="426171" y="1163452"/>
            <a:ext cx="6535567" cy="400110"/>
          </a:xfrm>
          <a:prstGeom prst="rect">
            <a:avLst/>
          </a:prstGeom>
          <a:noFill/>
        </p:spPr>
        <p:txBody>
          <a:bodyPr wrap="square" rtlCol="0">
            <a:spAutoFit/>
          </a:bodyPr>
          <a:lstStyle/>
          <a:p>
            <a:pPr marL="342900" indent="-342900" algn="just">
              <a:buFont typeface="Wingdings" pitchFamily="2" charset="2"/>
              <a:buChar char="p"/>
            </a:pPr>
            <a:r>
              <a:rPr kumimoji="1" lang="zh-CN" altLang="en-US" sz="2000" dirty="0">
                <a:solidFill>
                  <a:schemeClr val="accent2"/>
                </a:solidFill>
              </a:rPr>
              <a:t>网络表示</a:t>
            </a:r>
          </a:p>
        </p:txBody>
      </p:sp>
      <p:graphicFrame>
        <p:nvGraphicFramePr>
          <p:cNvPr id="26" name="表格 25">
            <a:extLst>
              <a:ext uri="{FF2B5EF4-FFF2-40B4-BE49-F238E27FC236}">
                <a16:creationId xmlns:a16="http://schemas.microsoft.com/office/drawing/2014/main" id="{5A9235AF-4B39-B246-9DC6-A76FD06AE688}"/>
              </a:ext>
            </a:extLst>
          </p:cNvPr>
          <p:cNvGraphicFramePr>
            <a:graphicFrameLocks noGrp="1"/>
          </p:cNvGraphicFramePr>
          <p:nvPr>
            <p:extLst>
              <p:ext uri="{D42A27DB-BD31-4B8C-83A1-F6EECF244321}">
                <p14:modId xmlns:p14="http://schemas.microsoft.com/office/powerpoint/2010/main" val="1216395380"/>
              </p:ext>
            </p:extLst>
          </p:nvPr>
        </p:nvGraphicFramePr>
        <p:xfrm>
          <a:off x="865675" y="1671745"/>
          <a:ext cx="7442303" cy="4126812"/>
        </p:xfrm>
        <a:graphic>
          <a:graphicData uri="http://schemas.openxmlformats.org/drawingml/2006/table">
            <a:tbl>
              <a:tblPr firstRow="1" bandRow="1">
                <a:tableStyleId>{5C22544A-7EE6-4342-B048-85BDC9FD1C3A}</a:tableStyleId>
              </a:tblPr>
              <a:tblGrid>
                <a:gridCol w="1279154">
                  <a:extLst>
                    <a:ext uri="{9D8B030D-6E8A-4147-A177-3AD203B41FA5}">
                      <a16:colId xmlns:a16="http://schemas.microsoft.com/office/drawing/2014/main" val="2536286788"/>
                    </a:ext>
                  </a:extLst>
                </a:gridCol>
                <a:gridCol w="1279154">
                  <a:extLst>
                    <a:ext uri="{9D8B030D-6E8A-4147-A177-3AD203B41FA5}">
                      <a16:colId xmlns:a16="http://schemas.microsoft.com/office/drawing/2014/main" val="903951354"/>
                    </a:ext>
                  </a:extLst>
                </a:gridCol>
                <a:gridCol w="1806774">
                  <a:extLst>
                    <a:ext uri="{9D8B030D-6E8A-4147-A177-3AD203B41FA5}">
                      <a16:colId xmlns:a16="http://schemas.microsoft.com/office/drawing/2014/main" val="3459063269"/>
                    </a:ext>
                  </a:extLst>
                </a:gridCol>
                <a:gridCol w="3077221">
                  <a:extLst>
                    <a:ext uri="{9D8B030D-6E8A-4147-A177-3AD203B41FA5}">
                      <a16:colId xmlns:a16="http://schemas.microsoft.com/office/drawing/2014/main" val="2522155852"/>
                    </a:ext>
                  </a:extLst>
                </a:gridCol>
              </a:tblGrid>
              <a:tr h="60298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b="1" dirty="0">
                          <a:solidFill>
                            <a:schemeClr val="accent2"/>
                          </a:solidFill>
                        </a:rPr>
                        <a:t>传统方法</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3">
                  <a:txBody>
                    <a:bodyPr/>
                    <a:lstStyle/>
                    <a:p>
                      <a:r>
                        <a:rPr lang="zh-CN" altLang="en-US" sz="1800" b="0" i="0" kern="1200" dirty="0">
                          <a:solidFill>
                            <a:srgbClr val="425267"/>
                          </a:solidFill>
                          <a:effectLst/>
                          <a:latin typeface="+mn-lt"/>
                          <a:ea typeface="+mn-ea"/>
                          <a:cs typeface="+mn-cs"/>
                        </a:rPr>
                        <a:t>用每一行邻接矩阵来表示节点，存在为</a:t>
                      </a:r>
                      <a:r>
                        <a:rPr lang="en-US" altLang="zh-CN" sz="1800" b="0" i="0" kern="1200" dirty="0">
                          <a:solidFill>
                            <a:srgbClr val="425267"/>
                          </a:solidFill>
                          <a:effectLst/>
                          <a:latin typeface="+mn-lt"/>
                          <a:ea typeface="+mn-ea"/>
                          <a:cs typeface="+mn-cs"/>
                        </a:rPr>
                        <a:t>1</a:t>
                      </a:r>
                      <a:r>
                        <a:rPr lang="zh-CN" altLang="en-US" sz="1800" b="0" i="0" kern="1200" dirty="0">
                          <a:solidFill>
                            <a:srgbClr val="425267"/>
                          </a:solidFill>
                          <a:effectLst/>
                          <a:latin typeface="+mn-lt"/>
                          <a:ea typeface="+mn-ea"/>
                          <a:cs typeface="+mn-cs"/>
                        </a:rPr>
                        <a:t>，否则为</a:t>
                      </a:r>
                      <a:r>
                        <a:rPr lang="en-US" altLang="zh-CN" sz="1800" b="0" i="0" kern="1200" dirty="0">
                          <a:solidFill>
                            <a:srgbClr val="425267"/>
                          </a:solidFill>
                          <a:effectLst/>
                          <a:latin typeface="+mn-lt"/>
                          <a:ea typeface="+mn-ea"/>
                          <a:cs typeface="+mn-cs"/>
                        </a:rPr>
                        <a:t>0</a:t>
                      </a:r>
                      <a:r>
                        <a:rPr lang="zh-CN" altLang="en-US" sz="1800" b="0" i="0" kern="1200" dirty="0">
                          <a:solidFill>
                            <a:srgbClr val="425267"/>
                          </a:solidFill>
                          <a:effectLst/>
                          <a:latin typeface="+mn-lt"/>
                          <a:ea typeface="+mn-ea"/>
                          <a:cs typeface="+mn-cs"/>
                        </a:rPr>
                        <a:t>。邻接矩阵稀疏，不利于存储计算。</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algn="ct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16024999"/>
                  </a:ext>
                </a:extLst>
              </a:tr>
              <a:tr h="559262">
                <a:tc rowSpan="6">
                  <a:txBody>
                    <a:bodyPr/>
                    <a:lstStyle/>
                    <a:p>
                      <a:pPr algn="ctr"/>
                      <a:r>
                        <a:rPr lang="zh-CN" altLang="en-US" b="1" dirty="0">
                          <a:solidFill>
                            <a:schemeClr val="accent2"/>
                          </a:solidFill>
                        </a:rPr>
                        <a:t>网络表示学习</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3">
                  <a:txBody>
                    <a:bodyPr/>
                    <a:lstStyle/>
                    <a:p>
                      <a:pPr algn="ctr"/>
                      <a:r>
                        <a:rPr lang="zh-CN" altLang="en-US" b="0" dirty="0">
                          <a:solidFill>
                            <a:srgbClr val="425267"/>
                          </a:solidFill>
                        </a:rPr>
                        <a:t>同质网络</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b="0" dirty="0">
                          <a:solidFill>
                            <a:srgbClr val="425267"/>
                          </a:solidFill>
                        </a:rPr>
                        <a:t>DeepWalk</a:t>
                      </a:r>
                      <a:endParaRPr kumimoji="1" lang="zh-CN" altLang="en-US" b="0" dirty="0">
                        <a:solidFill>
                          <a:srgbClr val="425267"/>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800" b="0" i="0" kern="1200" dirty="0">
                          <a:solidFill>
                            <a:srgbClr val="425267"/>
                          </a:solidFill>
                          <a:effectLst/>
                          <a:latin typeface="+mn-lt"/>
                          <a:ea typeface="+mn-ea"/>
                          <a:cs typeface="+mn-cs"/>
                        </a:rPr>
                        <a:t>随机游走</a:t>
                      </a:r>
                      <a:r>
                        <a:rPr lang="en-US" altLang="zh-CN" sz="1800" b="0" i="0" kern="1200" dirty="0">
                          <a:solidFill>
                            <a:srgbClr val="425267"/>
                          </a:solidFill>
                          <a:effectLst/>
                          <a:latin typeface="+mn-lt"/>
                          <a:ea typeface="+mn-ea"/>
                          <a:cs typeface="+mn-cs"/>
                        </a:rPr>
                        <a:t>+skip-gram</a:t>
                      </a:r>
                      <a:endParaRPr lang="zh-CN" altLang="en-US" dirty="0">
                        <a:solidFill>
                          <a:srgbClr val="425267"/>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48936341"/>
                  </a:ext>
                </a:extLst>
              </a:tr>
              <a:tr h="559262">
                <a:tc vMerge="1">
                  <a:txBody>
                    <a:bodyPr/>
                    <a:lstStyle/>
                    <a:p>
                      <a:endParaRPr lang="zh-CN" altLang="en-US"/>
                    </a:p>
                  </a:txBody>
                  <a:tcPr/>
                </a:tc>
                <a:tc vMerge="1">
                  <a:txBody>
                    <a:bodyPr/>
                    <a:lstStyle/>
                    <a:p>
                      <a:endParaRPr lang="zh-CN" altLang="en-US" dirty="0"/>
                    </a:p>
                  </a:txBody>
                  <a:tcPr/>
                </a:tc>
                <a:tc>
                  <a:txBody>
                    <a:bodyPr/>
                    <a:lstStyle/>
                    <a:p>
                      <a:pPr algn="ctr"/>
                      <a:r>
                        <a:rPr kumimoji="1" lang="en-US" altLang="zh-CN" b="0" dirty="0">
                          <a:solidFill>
                            <a:srgbClr val="425267"/>
                          </a:solidFill>
                        </a:rPr>
                        <a:t>Node2vec</a:t>
                      </a:r>
                      <a:endParaRPr lang="zh-CN" altLang="en-US" b="0" dirty="0">
                        <a:solidFill>
                          <a:srgbClr val="425267"/>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800" b="0" i="0" kern="1200" dirty="0">
                          <a:solidFill>
                            <a:srgbClr val="425267"/>
                          </a:solidFill>
                          <a:effectLst/>
                          <a:latin typeface="+mn-lt"/>
                          <a:ea typeface="+mn-ea"/>
                          <a:cs typeface="+mn-cs"/>
                        </a:rPr>
                        <a:t>限制随机游走</a:t>
                      </a:r>
                      <a:r>
                        <a:rPr lang="en-US" altLang="zh-CN" sz="1800" b="0" i="0" kern="1200" dirty="0">
                          <a:solidFill>
                            <a:srgbClr val="425267"/>
                          </a:solidFill>
                          <a:effectLst/>
                          <a:latin typeface="+mn-lt"/>
                          <a:ea typeface="+mn-ea"/>
                          <a:cs typeface="+mn-cs"/>
                        </a:rPr>
                        <a:t>+skip-gram</a:t>
                      </a:r>
                      <a:endParaRPr lang="zh-CN" altLang="en-US" dirty="0">
                        <a:solidFill>
                          <a:srgbClr val="425267"/>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97491023"/>
                  </a:ext>
                </a:extLst>
              </a:tr>
              <a:tr h="559262">
                <a:tc vMerge="1">
                  <a:txBody>
                    <a:bodyPr/>
                    <a:lstStyle/>
                    <a:p>
                      <a:endParaRPr lang="zh-CN" altLang="en-US"/>
                    </a:p>
                  </a:txBody>
                  <a:tcPr/>
                </a:tc>
                <a:tc vMerge="1">
                  <a:txBody>
                    <a:bodyPr/>
                    <a:lstStyle/>
                    <a:p>
                      <a:endParaRPr lang="zh-CN" altLang="en-US" dirty="0"/>
                    </a:p>
                  </a:txBody>
                  <a:tcPr/>
                </a:tc>
                <a:tc>
                  <a:txBody>
                    <a:bodyPr/>
                    <a:lstStyle/>
                    <a:p>
                      <a:pPr algn="ctr"/>
                      <a:r>
                        <a:rPr kumimoji="1" lang="en-US" altLang="zh-CN" b="0" dirty="0">
                          <a:solidFill>
                            <a:srgbClr val="425267"/>
                          </a:solidFill>
                        </a:rPr>
                        <a:t>LINE</a:t>
                      </a:r>
                      <a:endParaRPr lang="zh-CN" altLang="en-US" b="0" dirty="0">
                        <a:solidFill>
                          <a:srgbClr val="425267"/>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dirty="0">
                          <a:solidFill>
                            <a:srgbClr val="425267"/>
                          </a:solidFill>
                        </a:rPr>
                        <a:t>节点相似度</a:t>
                      </a:r>
                      <a:r>
                        <a:rPr lang="en-US" altLang="zh-CN" dirty="0">
                          <a:solidFill>
                            <a:srgbClr val="425267"/>
                          </a:solidFill>
                        </a:rPr>
                        <a:t>+KL</a:t>
                      </a:r>
                      <a:r>
                        <a:rPr lang="zh-CN" altLang="en-US" dirty="0">
                          <a:solidFill>
                            <a:srgbClr val="425267"/>
                          </a:solidFill>
                        </a:rPr>
                        <a:t>散度</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42997640"/>
                  </a:ext>
                </a:extLst>
              </a:tr>
              <a:tr h="602982">
                <a:tc vMerge="1">
                  <a:txBody>
                    <a:bodyPr/>
                    <a:lstStyle/>
                    <a:p>
                      <a:pPr algn="ct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3">
                  <a:txBody>
                    <a:bodyPr/>
                    <a:lstStyle/>
                    <a:p>
                      <a:pPr algn="ctr"/>
                      <a:r>
                        <a:rPr lang="zh-CN" altLang="en-US" b="0" dirty="0">
                          <a:solidFill>
                            <a:srgbClr val="425267"/>
                          </a:solidFill>
                        </a:rPr>
                        <a:t>异质网络</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b="0" dirty="0">
                          <a:solidFill>
                            <a:srgbClr val="425267"/>
                          </a:solidFill>
                        </a:rPr>
                        <a:t>BINE</a:t>
                      </a:r>
                      <a:endParaRPr kumimoji="1" lang="zh-CN" altLang="en-US" b="0" dirty="0">
                        <a:solidFill>
                          <a:srgbClr val="425267"/>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b="0" dirty="0">
                          <a:solidFill>
                            <a:srgbClr val="425267"/>
                          </a:solidFill>
                        </a:rPr>
                        <a:t>网络显式信息</a:t>
                      </a:r>
                      <a:r>
                        <a:rPr lang="en-US" altLang="zh-CN" b="0" dirty="0">
                          <a:solidFill>
                            <a:srgbClr val="425267"/>
                          </a:solidFill>
                        </a:rPr>
                        <a:t>+</a:t>
                      </a:r>
                      <a:r>
                        <a:rPr lang="zh-CN" altLang="en-US" b="0" dirty="0">
                          <a:solidFill>
                            <a:srgbClr val="425267"/>
                          </a:solidFill>
                        </a:rPr>
                        <a:t>隐式信息</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94863644"/>
                  </a:ext>
                </a:extLst>
              </a:tr>
              <a:tr h="602982">
                <a:tc vMerge="1">
                  <a:txBody>
                    <a:bodyPr/>
                    <a:lstStyle/>
                    <a:p>
                      <a:endParaRPr lang="zh-CN" altLang="en-US"/>
                    </a:p>
                  </a:txBody>
                  <a:tcPr/>
                </a:tc>
                <a:tc vMerge="1">
                  <a:txBody>
                    <a:bodyPr/>
                    <a:lstStyle/>
                    <a:p>
                      <a:endParaRPr lang="zh-CN" alt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b="0" dirty="0">
                          <a:solidFill>
                            <a:srgbClr val="425267"/>
                          </a:solidFill>
                        </a:rPr>
                        <a:t>metagraph2vec</a:t>
                      </a:r>
                      <a:endParaRPr kumimoji="1" lang="zh-CN" altLang="en-US" b="0" dirty="0">
                        <a:solidFill>
                          <a:srgbClr val="425267"/>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800" b="0" i="0" kern="1200" dirty="0">
                          <a:solidFill>
                            <a:srgbClr val="425267"/>
                          </a:solidFill>
                          <a:effectLst/>
                          <a:latin typeface="+mn-lt"/>
                          <a:ea typeface="+mn-ea"/>
                          <a:cs typeface="+mn-cs"/>
                        </a:rPr>
                        <a:t>使用元图来指导随机游走</a:t>
                      </a:r>
                      <a:endParaRPr lang="zh-CN" altLang="en-US" dirty="0">
                        <a:solidFill>
                          <a:srgbClr val="425267"/>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12396697"/>
                  </a:ext>
                </a:extLst>
              </a:tr>
              <a:tr h="602982">
                <a:tc vMerge="1">
                  <a:txBody>
                    <a:bodyPr/>
                    <a:lstStyle/>
                    <a:p>
                      <a:endParaRPr lang="zh-CN" altLang="en-US"/>
                    </a:p>
                  </a:txBody>
                  <a:tcPr/>
                </a:tc>
                <a:tc vMerge="1">
                  <a:txBody>
                    <a:bodyPr/>
                    <a:lstStyle/>
                    <a:p>
                      <a:endParaRPr lang="zh-CN" altLang="en-US" dirty="0"/>
                    </a:p>
                  </a:txBody>
                  <a:tcPr/>
                </a:tc>
                <a:tc>
                  <a:txBody>
                    <a:bodyPr/>
                    <a:lstStyle/>
                    <a:p>
                      <a:pPr algn="ctr"/>
                      <a:r>
                        <a:rPr lang="en-US" altLang="zh-CN" b="0" dirty="0">
                          <a:solidFill>
                            <a:srgbClr val="425267"/>
                          </a:solidFill>
                        </a:rPr>
                        <a:t>HIN2VEC</a:t>
                      </a:r>
                      <a:endParaRPr lang="zh-CN" altLang="en-US" b="0" dirty="0">
                        <a:solidFill>
                          <a:srgbClr val="425267"/>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800" b="0" i="0" kern="1200" dirty="0">
                          <a:solidFill>
                            <a:srgbClr val="425267"/>
                          </a:solidFill>
                          <a:effectLst/>
                          <a:latin typeface="+mn-lt"/>
                          <a:ea typeface="+mn-ea"/>
                          <a:cs typeface="+mn-cs"/>
                        </a:rPr>
                        <a:t>随机游走和负采样</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51370034"/>
                  </a:ext>
                </a:extLst>
              </a:tr>
            </a:tbl>
          </a:graphicData>
        </a:graphic>
      </p:graphicFrame>
    </p:spTree>
    <p:extLst>
      <p:ext uri="{BB962C8B-B14F-4D97-AF65-F5344CB8AC3E}">
        <p14:creationId xmlns:p14="http://schemas.microsoft.com/office/powerpoint/2010/main" val="480734330"/>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54977" y="114300"/>
            <a:ext cx="1221398" cy="8667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74" name="Rectangle 2"/>
          <p:cNvSpPr>
            <a:spLocks noGrp="1" noChangeArrowheads="1"/>
          </p:cNvSpPr>
          <p:nvPr>
            <p:ph type="title"/>
          </p:nvPr>
        </p:nvSpPr>
        <p:spPr>
          <a:xfrm>
            <a:off x="1646848" y="386986"/>
            <a:ext cx="7343775" cy="576262"/>
          </a:xfrm>
        </p:spPr>
        <p:txBody>
          <a:bodyPr/>
          <a:lstStyle/>
          <a:p>
            <a:pPr eaLnBrk="1" hangingPunct="1"/>
            <a:r>
              <a:rPr lang="en-US" altLang="zh-CN" sz="2800" b="1" dirty="0">
                <a:solidFill>
                  <a:srgbClr val="44546A"/>
                </a:solidFill>
                <a:latin typeface="微软雅黑" panose="020B0503020204020204" pitchFamily="34" charset="-122"/>
                <a:ea typeface="微软雅黑" panose="020B0503020204020204" pitchFamily="34" charset="-122"/>
              </a:rPr>
              <a:t>2.</a:t>
            </a:r>
            <a:r>
              <a:rPr lang="zh-CN" altLang="en-US" sz="2800" b="1" dirty="0">
                <a:solidFill>
                  <a:srgbClr val="44546A"/>
                </a:solidFill>
                <a:latin typeface="微软雅黑" panose="020B0503020204020204" pitchFamily="34" charset="-122"/>
                <a:ea typeface="微软雅黑" panose="020B0503020204020204" pitchFamily="34" charset="-122"/>
              </a:rPr>
              <a:t> 国内外研究现状</a:t>
            </a:r>
          </a:p>
        </p:txBody>
      </p:sp>
      <p:pic>
        <p:nvPicPr>
          <p:cNvPr id="12" name="图片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01319" y="325819"/>
            <a:ext cx="1328713" cy="655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6248766" y="6435969"/>
            <a:ext cx="2787162" cy="4220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Title 1"/>
          <p:cNvSpPr txBox="1">
            <a:spLocks/>
          </p:cNvSpPr>
          <p:nvPr/>
        </p:nvSpPr>
        <p:spPr>
          <a:xfrm>
            <a:off x="4888523" y="6435969"/>
            <a:ext cx="4102100" cy="281354"/>
          </a:xfrm>
          <a:prstGeom prst="rect">
            <a:avLst/>
          </a:prstGeom>
        </p:spPr>
        <p:txBody>
          <a:bodyPr/>
          <a:lstStyle>
            <a:lvl1pPr algn="l" defTabSz="685487" rtl="0" eaLnBrk="1" latinLnBrk="0" hangingPunct="1">
              <a:lnSpc>
                <a:spcPct val="90000"/>
              </a:lnSpc>
              <a:spcBef>
                <a:spcPct val="0"/>
              </a:spcBef>
              <a:buNone/>
              <a:defRPr lang="en-US" sz="3300" b="0" kern="1200" cap="none" spc="-75" baseline="0" dirty="0" smtClean="0">
                <a:ln w="3175">
                  <a:noFill/>
                </a:ln>
                <a:gradFill flip="none" rotWithShape="1">
                  <a:gsLst>
                    <a:gs pos="0">
                      <a:schemeClr val="tx1"/>
                    </a:gs>
                    <a:gs pos="86000">
                      <a:schemeClr val="tx1"/>
                    </a:gs>
                  </a:gsLst>
                  <a:lin ang="5400000" scaled="0"/>
                  <a:tileRect/>
                </a:gradFill>
                <a:effectLst/>
                <a:latin typeface="+mj-lt"/>
                <a:ea typeface="+mn-ea"/>
                <a:cs typeface="Arial" charset="0"/>
              </a:defRPr>
            </a:lvl1pPr>
          </a:lstStyle>
          <a:p>
            <a:pPr fontAlgn="auto">
              <a:spcAft>
                <a:spcPts val="0"/>
              </a:spcAft>
              <a:defRPr/>
            </a:pPr>
            <a:r>
              <a:rPr lang="zh-CN" altLang="en-US" sz="1400" dirty="0">
                <a:solidFill>
                  <a:srgbClr val="44546A"/>
                </a:solidFill>
                <a:latin typeface="微软雅黑" panose="020B0503020204020204" pitchFamily="34" charset="-122"/>
                <a:ea typeface="微软雅黑" panose="020B0503020204020204" pitchFamily="34" charset="-122"/>
              </a:rPr>
              <a:t>中国科学院空间信息处理与应用系统技术重点实验室</a:t>
            </a:r>
            <a:endParaRPr altLang="zh-CN" sz="1400" dirty="0">
              <a:solidFill>
                <a:srgbClr val="44546A"/>
              </a:solidFill>
              <a:latin typeface="微软雅黑" panose="020B0503020204020204" pitchFamily="34" charset="-122"/>
              <a:ea typeface="微软雅黑" panose="020B0503020204020204" pitchFamily="34" charset="-122"/>
            </a:endParaRPr>
          </a:p>
          <a:p>
            <a:pPr fontAlgn="auto">
              <a:spcAft>
                <a:spcPts val="0"/>
              </a:spcAft>
              <a:defRPr/>
            </a:pPr>
            <a:br>
              <a:rPr lang="zh-CN" altLang="en-US" sz="1400" dirty="0">
                <a:solidFill>
                  <a:schemeClr val="tx1"/>
                </a:solidFill>
                <a:latin typeface="微软雅黑" pitchFamily="34" charset="-122"/>
                <a:ea typeface="微软雅黑" pitchFamily="34" charset="-122"/>
              </a:rPr>
            </a:br>
            <a:endParaRPr lang="zh-CN" altLang="en-US" sz="3200" b="1" dirty="0">
              <a:solidFill>
                <a:schemeClr val="tx1"/>
              </a:solidFill>
              <a:latin typeface="微软雅黑" pitchFamily="34" charset="-122"/>
              <a:ea typeface="微软雅黑" pitchFamily="34" charset="-122"/>
            </a:endParaRPr>
          </a:p>
        </p:txBody>
      </p:sp>
      <p:sp>
        <p:nvSpPr>
          <p:cNvPr id="10" name="文本框 9">
            <a:extLst>
              <a:ext uri="{FF2B5EF4-FFF2-40B4-BE49-F238E27FC236}">
                <a16:creationId xmlns:a16="http://schemas.microsoft.com/office/drawing/2014/main" id="{8B5E0FCD-5172-1348-AE30-2ECBEC201BC4}"/>
              </a:ext>
            </a:extLst>
          </p:cNvPr>
          <p:cNvSpPr txBox="1"/>
          <p:nvPr/>
        </p:nvSpPr>
        <p:spPr>
          <a:xfrm>
            <a:off x="426171" y="1163452"/>
            <a:ext cx="3897635" cy="400110"/>
          </a:xfrm>
          <a:prstGeom prst="rect">
            <a:avLst/>
          </a:prstGeom>
          <a:noFill/>
        </p:spPr>
        <p:txBody>
          <a:bodyPr wrap="square" rtlCol="0">
            <a:spAutoFit/>
          </a:bodyPr>
          <a:lstStyle/>
          <a:p>
            <a:pPr marL="342900" indent="-342900" algn="just">
              <a:buFont typeface="Wingdings" pitchFamily="2" charset="2"/>
              <a:buChar char="p"/>
            </a:pPr>
            <a:r>
              <a:rPr kumimoji="1" lang="zh-CN" altLang="en-US" sz="2000" dirty="0">
                <a:solidFill>
                  <a:schemeClr val="accent2"/>
                </a:solidFill>
              </a:rPr>
              <a:t>基于网络表示学习的链接预测</a:t>
            </a:r>
          </a:p>
        </p:txBody>
      </p:sp>
      <p:sp>
        <p:nvSpPr>
          <p:cNvPr id="2" name="文本框 1">
            <a:extLst>
              <a:ext uri="{FF2B5EF4-FFF2-40B4-BE49-F238E27FC236}">
                <a16:creationId xmlns:a16="http://schemas.microsoft.com/office/drawing/2014/main" id="{5374CE56-98CB-4748-ADEE-914D7E487458}"/>
              </a:ext>
            </a:extLst>
          </p:cNvPr>
          <p:cNvSpPr txBox="1"/>
          <p:nvPr/>
        </p:nvSpPr>
        <p:spPr>
          <a:xfrm>
            <a:off x="743239" y="1743876"/>
            <a:ext cx="7904816" cy="3778022"/>
          </a:xfrm>
          <a:prstGeom prst="rect">
            <a:avLst/>
          </a:prstGeom>
          <a:noFill/>
        </p:spPr>
        <p:txBody>
          <a:bodyPr wrap="square" rtlCol="0">
            <a:spAutoFit/>
          </a:bodyPr>
          <a:lstStyle/>
          <a:p>
            <a:pPr marL="285750" indent="-285750">
              <a:lnSpc>
                <a:spcPct val="150000"/>
              </a:lnSpc>
              <a:buFont typeface="Wingdings" pitchFamily="2" charset="2"/>
              <a:buChar char="n"/>
            </a:pPr>
            <a:r>
              <a:rPr kumimoji="1" lang="zh-CN" altLang="en-US" dirty="0">
                <a:solidFill>
                  <a:srgbClr val="425267"/>
                </a:solidFill>
              </a:rPr>
              <a:t>对于同质网络，现有方法缺点：</a:t>
            </a:r>
            <a:endParaRPr kumimoji="1" lang="en-US" altLang="zh-CN" dirty="0">
              <a:solidFill>
                <a:srgbClr val="425267"/>
              </a:solidFill>
            </a:endParaRPr>
          </a:p>
          <a:p>
            <a:pPr>
              <a:lnSpc>
                <a:spcPct val="150000"/>
              </a:lnSpc>
            </a:pPr>
            <a:r>
              <a:rPr kumimoji="1" lang="zh-CN" altLang="en-US" dirty="0">
                <a:solidFill>
                  <a:srgbClr val="425267"/>
                </a:solidFill>
              </a:rPr>
              <a:t>     学习到的大都是节点的向量表示，而我们需要对链接而不是节点进行预测。</a:t>
            </a:r>
            <a:endParaRPr kumimoji="1" lang="en-US" altLang="zh-CN" dirty="0">
              <a:solidFill>
                <a:srgbClr val="425267"/>
              </a:solidFill>
            </a:endParaRPr>
          </a:p>
          <a:p>
            <a:pPr>
              <a:lnSpc>
                <a:spcPct val="150000"/>
              </a:lnSpc>
            </a:pPr>
            <a:r>
              <a:rPr kumimoji="1" lang="zh-CN" altLang="en-US" dirty="0">
                <a:solidFill>
                  <a:srgbClr val="FF0000"/>
                </a:solidFill>
              </a:rPr>
              <a:t>     如何将节点表示更好的转换为链接表示？</a:t>
            </a:r>
            <a:endParaRPr kumimoji="1" lang="en-US" altLang="zh-CN" dirty="0">
              <a:solidFill>
                <a:srgbClr val="FF0000"/>
              </a:solidFill>
            </a:endParaRPr>
          </a:p>
          <a:p>
            <a:pPr>
              <a:lnSpc>
                <a:spcPct val="150000"/>
              </a:lnSpc>
            </a:pPr>
            <a:endParaRPr kumimoji="1" lang="en-US" altLang="zh-CN" dirty="0">
              <a:solidFill>
                <a:srgbClr val="FF0000"/>
              </a:solidFill>
            </a:endParaRPr>
          </a:p>
          <a:p>
            <a:pPr marL="285750" indent="-285750">
              <a:lnSpc>
                <a:spcPct val="150000"/>
              </a:lnSpc>
              <a:buFont typeface="Wingdings" pitchFamily="2" charset="2"/>
              <a:buChar char="n"/>
            </a:pPr>
            <a:r>
              <a:rPr kumimoji="1" lang="zh-CN" altLang="en-US" dirty="0">
                <a:solidFill>
                  <a:srgbClr val="425267"/>
                </a:solidFill>
              </a:rPr>
              <a:t>对于异质网络，现有方法缺点：</a:t>
            </a:r>
            <a:endParaRPr kumimoji="1" lang="en-US" altLang="zh-CN" dirty="0">
              <a:solidFill>
                <a:srgbClr val="425267"/>
              </a:solidFill>
            </a:endParaRPr>
          </a:p>
          <a:p>
            <a:pPr>
              <a:lnSpc>
                <a:spcPct val="150000"/>
              </a:lnSpc>
            </a:pPr>
            <a:r>
              <a:rPr kumimoji="1" lang="zh-CN" altLang="en-US" dirty="0">
                <a:solidFill>
                  <a:srgbClr val="425267"/>
                </a:solidFill>
              </a:rPr>
              <a:t>     网络表示学习模型中重要的在于如何随机游走，产生“节点句子”序列，现有随机游走方法大都产生固定长度“节点句子”，游走概率随机。忽略了节点的固有特征，如节点重要性。</a:t>
            </a:r>
            <a:endParaRPr kumimoji="1" lang="en-US" altLang="zh-CN" dirty="0">
              <a:solidFill>
                <a:srgbClr val="425267"/>
              </a:solidFill>
            </a:endParaRPr>
          </a:p>
          <a:p>
            <a:pPr>
              <a:lnSpc>
                <a:spcPct val="150000"/>
              </a:lnSpc>
            </a:pPr>
            <a:r>
              <a:rPr kumimoji="1" lang="zh-CN" altLang="en-US" dirty="0">
                <a:solidFill>
                  <a:srgbClr val="FF0000"/>
                </a:solidFill>
              </a:rPr>
              <a:t>     如何更好的进行随机游走获得更好的网络表示学习？</a:t>
            </a:r>
            <a:endParaRPr kumimoji="1" lang="en-US" altLang="zh-CN" dirty="0">
              <a:solidFill>
                <a:srgbClr val="FF0000"/>
              </a:solidFill>
            </a:endParaRPr>
          </a:p>
        </p:txBody>
      </p:sp>
    </p:spTree>
    <p:extLst>
      <p:ext uri="{BB962C8B-B14F-4D97-AF65-F5344CB8AC3E}">
        <p14:creationId xmlns:p14="http://schemas.microsoft.com/office/powerpoint/2010/main" val="3335537360"/>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2" name="Text Box 3"/>
          <p:cNvSpPr txBox="1">
            <a:spLocks noChangeArrowheads="1"/>
          </p:cNvSpPr>
          <p:nvPr/>
        </p:nvSpPr>
        <p:spPr bwMode="auto">
          <a:xfrm>
            <a:off x="977900" y="1312863"/>
            <a:ext cx="7291388" cy="642937"/>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a:lstStyle>
            <a:lvl1pPr>
              <a:spcBef>
                <a:spcPct val="20000"/>
              </a:spcBef>
              <a:buClr>
                <a:srgbClr val="FF6600"/>
              </a:buClr>
              <a:buFont typeface="Wingdings" panose="05000000000000000000" pitchFamily="2" charset="2"/>
              <a:buChar char="p"/>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6600"/>
              </a:buClr>
              <a:buFont typeface="Wingdings" panose="05000000000000000000" pitchFamily="2" charset="2"/>
              <a:buChar char="n"/>
              <a:defRPr sz="2400">
                <a:solidFill>
                  <a:schemeClr val="tx1"/>
                </a:solidFill>
                <a:latin typeface="Arial" panose="020B0604020202020204" pitchFamily="34" charset="0"/>
                <a:ea typeface="楷体_GB2312" pitchFamily="49" charset="-122"/>
              </a:defRPr>
            </a:lvl2pPr>
            <a:lvl3pPr marL="1143000" indent="-228600">
              <a:spcBef>
                <a:spcPct val="20000"/>
              </a:spcBef>
              <a:buClr>
                <a:srgbClr val="FF6600"/>
              </a:buClr>
              <a:buFont typeface="Wingdings" panose="05000000000000000000" pitchFamily="2" charset="2"/>
              <a:buChar char="p"/>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lr>
                <a:srgbClr val="FF6600"/>
              </a:buClr>
              <a:buFont typeface="Wingdings" panose="05000000000000000000" pitchFamily="2" charset="2"/>
              <a:buChar char="n"/>
              <a:defRPr sz="2000">
                <a:solidFill>
                  <a:schemeClr val="tx1"/>
                </a:solidFill>
                <a:latin typeface="Arial" panose="020B0604020202020204" pitchFamily="34" charset="0"/>
                <a:ea typeface="楷体_GB2312" pitchFamily="49" charset="-122"/>
              </a:defRPr>
            </a:lvl4pPr>
            <a:lvl5pPr marL="2057400" indent="-228600">
              <a:spcBef>
                <a:spcPct val="20000"/>
              </a:spcBef>
              <a:buClr>
                <a:srgbClr val="FF6600"/>
              </a:buClr>
              <a:buFont typeface="Wingdings" panose="05000000000000000000" pitchFamily="2" charset="2"/>
              <a:buChar char="n"/>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rgbClr val="FF6600"/>
              </a:buClr>
              <a:buFont typeface="Wingdings" panose="05000000000000000000" pitchFamily="2" charset="2"/>
              <a:buChar char="n"/>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rgbClr val="FF6600"/>
              </a:buClr>
              <a:buFont typeface="Wingdings" panose="05000000000000000000" pitchFamily="2" charset="2"/>
              <a:buChar char="n"/>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rgbClr val="FF6600"/>
              </a:buClr>
              <a:buFont typeface="Wingdings" panose="05000000000000000000" pitchFamily="2" charset="2"/>
              <a:buChar char="n"/>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rgbClr val="FF6600"/>
              </a:buClr>
              <a:buFont typeface="Wingdings" panose="05000000000000000000" pitchFamily="2" charset="2"/>
              <a:buChar char="n"/>
              <a:defRPr sz="2000">
                <a:solidFill>
                  <a:schemeClr val="tx1"/>
                </a:solidFill>
                <a:latin typeface="Arial" panose="020B0604020202020204" pitchFamily="34" charset="0"/>
                <a:ea typeface="楷体_GB2312" pitchFamily="49" charset="-122"/>
              </a:defRPr>
            </a:lvl9pPr>
          </a:lstStyle>
          <a:p>
            <a:pPr marL="0" marR="0" lvl="0" indent="0" algn="l" defTabSz="914400" rtl="0" eaLnBrk="1" fontAlgn="base" latinLnBrk="0" hangingPunct="1">
              <a:lnSpc>
                <a:spcPct val="110000"/>
              </a:lnSpc>
              <a:spcBef>
                <a:spcPct val="0"/>
              </a:spcBef>
              <a:spcAft>
                <a:spcPct val="0"/>
              </a:spcAft>
              <a:buClrTx/>
              <a:buSzTx/>
              <a:buFontTx/>
              <a:buNone/>
              <a:tabLst/>
              <a:defRPr/>
            </a:pPr>
            <a:r>
              <a:rPr kumimoji="0" lang="en-US" altLang="zh-CN" sz="2400" b="1" i="0" u="none" strike="noStrike" kern="1200" cap="none" spc="0" normalizeH="0" baseline="0" noProof="0" dirty="0">
                <a:ln>
                  <a:noFill/>
                </a:ln>
                <a:solidFill>
                  <a:srgbClr val="44546A"/>
                </a:solidFill>
                <a:effectLst/>
                <a:uLnTx/>
                <a:uFillTx/>
                <a:latin typeface="微软雅黑" panose="020B0503020204020204" pitchFamily="34" charset="-122"/>
                <a:ea typeface="微软雅黑" panose="020B0503020204020204" pitchFamily="34" charset="-122"/>
                <a:cs typeface="+mn-cs"/>
              </a:rPr>
              <a:t>1. </a:t>
            </a:r>
            <a:r>
              <a:rPr kumimoji="0" lang="zh-CN" altLang="en-US" sz="2400" b="1" i="0" u="none" strike="noStrike" kern="1200" cap="none" spc="0" normalizeH="0" baseline="0" noProof="0" dirty="0">
                <a:ln>
                  <a:noFill/>
                </a:ln>
                <a:solidFill>
                  <a:srgbClr val="44546A"/>
                </a:solidFill>
                <a:effectLst/>
                <a:uLnTx/>
                <a:uFillTx/>
                <a:latin typeface="微软雅黑" panose="020B0503020204020204" pitchFamily="34" charset="-122"/>
                <a:ea typeface="微软雅黑" panose="020B0503020204020204" pitchFamily="34" charset="-122"/>
                <a:cs typeface="+mn-cs"/>
              </a:rPr>
              <a:t>选题背景及意义</a:t>
            </a:r>
            <a:r>
              <a:rPr kumimoji="0" lang="zh-CN" altLang="en-US" sz="3200" b="1" i="0" u="none" strike="noStrike" kern="1200" cap="none" spc="0" normalizeH="0" baseline="0" noProof="0" dirty="0">
                <a:ln>
                  <a:noFill/>
                </a:ln>
                <a:solidFill>
                  <a:srgbClr val="44546A"/>
                </a:solidFill>
                <a:effectLst/>
                <a:uLnTx/>
                <a:uFillTx/>
                <a:latin typeface="微软雅黑" panose="020B0503020204020204" pitchFamily="34" charset="-122"/>
                <a:ea typeface="微软雅黑" panose="020B0503020204020204" pitchFamily="34" charset="-122"/>
                <a:cs typeface="+mn-cs"/>
              </a:rPr>
              <a:t> </a:t>
            </a:r>
          </a:p>
        </p:txBody>
      </p:sp>
      <p:sp>
        <p:nvSpPr>
          <p:cNvPr id="11" name="Text Box 16"/>
          <p:cNvSpPr txBox="1">
            <a:spLocks noChangeArrowheads="1"/>
          </p:cNvSpPr>
          <p:nvPr/>
        </p:nvSpPr>
        <p:spPr bwMode="auto">
          <a:xfrm>
            <a:off x="974725" y="3009900"/>
            <a:ext cx="7291388" cy="647700"/>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a:lstStyle>
            <a:lvl1pPr>
              <a:spcBef>
                <a:spcPct val="20000"/>
              </a:spcBef>
              <a:buClr>
                <a:srgbClr val="FF6600"/>
              </a:buClr>
              <a:buFont typeface="Wingdings" panose="05000000000000000000" pitchFamily="2" charset="2"/>
              <a:buChar char="p"/>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6600"/>
              </a:buClr>
              <a:buFont typeface="Wingdings" panose="05000000000000000000" pitchFamily="2" charset="2"/>
              <a:buChar char="n"/>
              <a:defRPr sz="2400">
                <a:solidFill>
                  <a:schemeClr val="tx1"/>
                </a:solidFill>
                <a:latin typeface="Arial" panose="020B0604020202020204" pitchFamily="34" charset="0"/>
                <a:ea typeface="楷体_GB2312" pitchFamily="49" charset="-122"/>
              </a:defRPr>
            </a:lvl2pPr>
            <a:lvl3pPr marL="1143000" indent="-228600">
              <a:spcBef>
                <a:spcPct val="20000"/>
              </a:spcBef>
              <a:buClr>
                <a:srgbClr val="FF6600"/>
              </a:buClr>
              <a:buFont typeface="Wingdings" panose="05000000000000000000" pitchFamily="2" charset="2"/>
              <a:buChar char="p"/>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lr>
                <a:srgbClr val="FF6600"/>
              </a:buClr>
              <a:buFont typeface="Wingdings" panose="05000000000000000000" pitchFamily="2" charset="2"/>
              <a:buChar char="n"/>
              <a:defRPr sz="2000">
                <a:solidFill>
                  <a:schemeClr val="tx1"/>
                </a:solidFill>
                <a:latin typeface="Arial" panose="020B0604020202020204" pitchFamily="34" charset="0"/>
                <a:ea typeface="楷体_GB2312" pitchFamily="49" charset="-122"/>
              </a:defRPr>
            </a:lvl4pPr>
            <a:lvl5pPr marL="2057400" indent="-228600">
              <a:spcBef>
                <a:spcPct val="20000"/>
              </a:spcBef>
              <a:buClr>
                <a:srgbClr val="FF6600"/>
              </a:buClr>
              <a:buFont typeface="Wingdings" panose="05000000000000000000" pitchFamily="2" charset="2"/>
              <a:buChar char="n"/>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rgbClr val="FF6600"/>
              </a:buClr>
              <a:buFont typeface="Wingdings" panose="05000000000000000000" pitchFamily="2" charset="2"/>
              <a:buChar char="n"/>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rgbClr val="FF6600"/>
              </a:buClr>
              <a:buFont typeface="Wingdings" panose="05000000000000000000" pitchFamily="2" charset="2"/>
              <a:buChar char="n"/>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rgbClr val="FF6600"/>
              </a:buClr>
              <a:buFont typeface="Wingdings" panose="05000000000000000000" pitchFamily="2" charset="2"/>
              <a:buChar char="n"/>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rgbClr val="FF6600"/>
              </a:buClr>
              <a:buFont typeface="Wingdings" panose="05000000000000000000" pitchFamily="2" charset="2"/>
              <a:buChar char="n"/>
              <a:defRPr sz="2000">
                <a:solidFill>
                  <a:schemeClr val="tx1"/>
                </a:solidFill>
                <a:latin typeface="Arial" panose="020B0604020202020204" pitchFamily="34" charset="0"/>
                <a:ea typeface="楷体_GB2312" pitchFamily="49" charset="-122"/>
              </a:defRPr>
            </a:lvl9pPr>
          </a:lstStyle>
          <a:p>
            <a:pPr marL="0" marR="0" lvl="0" indent="0" algn="l" defTabSz="914400" rtl="0" eaLnBrk="1" fontAlgn="base" latinLnBrk="0" hangingPunct="1">
              <a:lnSpc>
                <a:spcPct val="140000"/>
              </a:lnSpc>
              <a:spcBef>
                <a:spcPct val="0"/>
              </a:spcBef>
              <a:spcAft>
                <a:spcPct val="0"/>
              </a:spcAft>
              <a:buClrTx/>
              <a:buSzTx/>
              <a:buFontTx/>
              <a:buNone/>
              <a:tabLst/>
              <a:defRPr/>
            </a:pPr>
            <a:r>
              <a:rPr kumimoji="0" lang="en-US" altLang="zh-CN" sz="2400" b="1" i="0" u="none" strike="noStrike" kern="1200" cap="none" spc="0" normalizeH="0" baseline="0" noProof="0" dirty="0">
                <a:ln>
                  <a:noFill/>
                </a:ln>
                <a:solidFill>
                  <a:schemeClr val="accent2"/>
                </a:solidFill>
                <a:effectLst/>
                <a:uLnTx/>
                <a:uFillTx/>
                <a:latin typeface="微软雅黑" panose="020B0503020204020204" pitchFamily="34" charset="-122"/>
                <a:ea typeface="微软雅黑" panose="020B0503020204020204" pitchFamily="34" charset="-122"/>
                <a:cs typeface="+mn-cs"/>
              </a:rPr>
              <a:t>3.</a:t>
            </a:r>
            <a:r>
              <a:rPr kumimoji="0" lang="zh-CN" altLang="en-US" sz="2400" b="1" i="0" u="none" strike="noStrike" kern="1200" cap="none" spc="0" normalizeH="0" baseline="0" noProof="0" dirty="0">
                <a:ln>
                  <a:noFill/>
                </a:ln>
                <a:solidFill>
                  <a:schemeClr val="accent2"/>
                </a:solidFill>
                <a:effectLst/>
                <a:uLnTx/>
                <a:uFillTx/>
                <a:latin typeface="微软雅黑" panose="020B0503020204020204" pitchFamily="34" charset="-122"/>
                <a:ea typeface="微软雅黑" panose="020B0503020204020204" pitchFamily="34" charset="-122"/>
                <a:cs typeface="+mn-cs"/>
              </a:rPr>
              <a:t> 研究内容及方案</a:t>
            </a:r>
          </a:p>
        </p:txBody>
      </p:sp>
      <p:sp>
        <p:nvSpPr>
          <p:cNvPr id="8" name="Text Box 12"/>
          <p:cNvSpPr txBox="1">
            <a:spLocks noChangeArrowheads="1"/>
          </p:cNvSpPr>
          <p:nvPr/>
        </p:nvSpPr>
        <p:spPr bwMode="auto">
          <a:xfrm>
            <a:off x="974725" y="2141538"/>
            <a:ext cx="7291388" cy="647700"/>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a:lstStyle>
            <a:lvl1pPr>
              <a:spcBef>
                <a:spcPct val="20000"/>
              </a:spcBef>
              <a:buClr>
                <a:srgbClr val="FF6600"/>
              </a:buClr>
              <a:buFont typeface="Wingdings" panose="05000000000000000000" pitchFamily="2" charset="2"/>
              <a:buChar char="p"/>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6600"/>
              </a:buClr>
              <a:buFont typeface="Wingdings" panose="05000000000000000000" pitchFamily="2" charset="2"/>
              <a:buChar char="n"/>
              <a:defRPr sz="2400">
                <a:solidFill>
                  <a:schemeClr val="tx1"/>
                </a:solidFill>
                <a:latin typeface="Arial" panose="020B0604020202020204" pitchFamily="34" charset="0"/>
                <a:ea typeface="楷体_GB2312" pitchFamily="49" charset="-122"/>
              </a:defRPr>
            </a:lvl2pPr>
            <a:lvl3pPr marL="1143000" indent="-228600">
              <a:spcBef>
                <a:spcPct val="20000"/>
              </a:spcBef>
              <a:buClr>
                <a:srgbClr val="FF6600"/>
              </a:buClr>
              <a:buFont typeface="Wingdings" panose="05000000000000000000" pitchFamily="2" charset="2"/>
              <a:buChar char="p"/>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lr>
                <a:srgbClr val="FF6600"/>
              </a:buClr>
              <a:buFont typeface="Wingdings" panose="05000000000000000000" pitchFamily="2" charset="2"/>
              <a:buChar char="n"/>
              <a:defRPr sz="2000">
                <a:solidFill>
                  <a:schemeClr val="tx1"/>
                </a:solidFill>
                <a:latin typeface="Arial" panose="020B0604020202020204" pitchFamily="34" charset="0"/>
                <a:ea typeface="楷体_GB2312" pitchFamily="49" charset="-122"/>
              </a:defRPr>
            </a:lvl4pPr>
            <a:lvl5pPr marL="2057400" indent="-228600">
              <a:spcBef>
                <a:spcPct val="20000"/>
              </a:spcBef>
              <a:buClr>
                <a:srgbClr val="FF6600"/>
              </a:buClr>
              <a:buFont typeface="Wingdings" panose="05000000000000000000" pitchFamily="2" charset="2"/>
              <a:buChar char="n"/>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rgbClr val="FF6600"/>
              </a:buClr>
              <a:buFont typeface="Wingdings" panose="05000000000000000000" pitchFamily="2" charset="2"/>
              <a:buChar char="n"/>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rgbClr val="FF6600"/>
              </a:buClr>
              <a:buFont typeface="Wingdings" panose="05000000000000000000" pitchFamily="2" charset="2"/>
              <a:buChar char="n"/>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rgbClr val="FF6600"/>
              </a:buClr>
              <a:buFont typeface="Wingdings" panose="05000000000000000000" pitchFamily="2" charset="2"/>
              <a:buChar char="n"/>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rgbClr val="FF6600"/>
              </a:buClr>
              <a:buFont typeface="Wingdings" panose="05000000000000000000" pitchFamily="2" charset="2"/>
              <a:buChar char="n"/>
              <a:defRPr sz="2000">
                <a:solidFill>
                  <a:schemeClr val="tx1"/>
                </a:solidFill>
                <a:latin typeface="Arial" panose="020B0604020202020204" pitchFamily="34" charset="0"/>
                <a:ea typeface="楷体_GB2312" pitchFamily="49" charset="-122"/>
              </a:defRPr>
            </a:lvl9pPr>
          </a:lstStyle>
          <a:p>
            <a:pPr marL="0" marR="0" lvl="0" indent="0" algn="l" defTabSz="914400" rtl="0" eaLnBrk="1" fontAlgn="base" latinLnBrk="0" hangingPunct="1">
              <a:lnSpc>
                <a:spcPct val="140000"/>
              </a:lnSpc>
              <a:spcBef>
                <a:spcPct val="0"/>
              </a:spcBef>
              <a:spcAft>
                <a:spcPct val="0"/>
              </a:spcAft>
              <a:buClrTx/>
              <a:buSzTx/>
              <a:buFontTx/>
              <a:buNone/>
              <a:tabLst/>
              <a:defRPr/>
            </a:pPr>
            <a:r>
              <a:rPr kumimoji="0" lang="en-US" altLang="zh-CN" sz="2400" b="1" i="0" u="none" strike="noStrike" kern="1200" cap="none" spc="0" normalizeH="0" baseline="0" noProof="0" dirty="0">
                <a:ln>
                  <a:noFill/>
                </a:ln>
                <a:solidFill>
                  <a:srgbClr val="44546A"/>
                </a:solidFill>
                <a:effectLst/>
                <a:uLnTx/>
                <a:uFillTx/>
                <a:latin typeface="微软雅黑" panose="020B0503020204020204" pitchFamily="34" charset="-122"/>
                <a:ea typeface="微软雅黑" panose="020B0503020204020204" pitchFamily="34" charset="-122"/>
                <a:cs typeface="+mn-cs"/>
              </a:rPr>
              <a:t>2.</a:t>
            </a:r>
            <a:r>
              <a:rPr kumimoji="0" lang="zh-CN" altLang="en-US" sz="2400" b="1" i="0" u="none" strike="noStrike" kern="1200" cap="none" spc="0" normalizeH="0" baseline="0" dirty="0">
                <a:ln>
                  <a:noFill/>
                </a:ln>
                <a:solidFill>
                  <a:srgbClr val="44546A"/>
                </a:solidFill>
                <a:effectLst/>
                <a:uLnTx/>
                <a:uFillTx/>
                <a:latin typeface="微软雅黑" panose="020B0503020204020204" pitchFamily="34" charset="-122"/>
                <a:ea typeface="微软雅黑" panose="020B0503020204020204" pitchFamily="34" charset="-122"/>
                <a:cs typeface="+mn-cs"/>
              </a:rPr>
              <a:t> 国内外研究现状</a:t>
            </a:r>
            <a:endParaRPr kumimoji="0" lang="zh-CN" altLang="en-US" sz="1800" b="0" i="0" u="none" strike="noStrike" kern="1200" cap="none" spc="0" normalizeH="0" baseline="0" noProof="0" dirty="0">
              <a:ln>
                <a:noFill/>
              </a:ln>
              <a:solidFill>
                <a:srgbClr val="44546A"/>
              </a:solidFill>
              <a:effectLst/>
              <a:uLnTx/>
              <a:uFillTx/>
              <a:latin typeface="微软雅黑" panose="020B0503020204020204" pitchFamily="34" charset="-122"/>
              <a:ea typeface="微软雅黑" panose="020B0503020204020204" pitchFamily="34" charset="-122"/>
              <a:cs typeface="+mn-cs"/>
            </a:endParaRPr>
          </a:p>
        </p:txBody>
      </p:sp>
      <p:sp>
        <p:nvSpPr>
          <p:cNvPr id="3" name="矩形 2"/>
          <p:cNvSpPr/>
          <p:nvPr/>
        </p:nvSpPr>
        <p:spPr>
          <a:xfrm>
            <a:off x="254977" y="114300"/>
            <a:ext cx="1221398" cy="8667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74" name="Rectangle 2"/>
          <p:cNvSpPr>
            <a:spLocks noGrp="1" noChangeArrowheads="1"/>
          </p:cNvSpPr>
          <p:nvPr>
            <p:ph type="title"/>
          </p:nvPr>
        </p:nvSpPr>
        <p:spPr>
          <a:xfrm>
            <a:off x="1646848" y="386986"/>
            <a:ext cx="7343775" cy="576262"/>
          </a:xfrm>
        </p:spPr>
        <p:txBody>
          <a:bodyPr/>
          <a:lstStyle/>
          <a:p>
            <a:pPr eaLnBrk="1" hangingPunct="1"/>
            <a:r>
              <a:rPr lang="zh-CN" altLang="en-US" sz="2800" b="1" dirty="0">
                <a:solidFill>
                  <a:srgbClr val="44546A"/>
                </a:solidFill>
                <a:latin typeface="微软雅黑" panose="020B0503020204020204" pitchFamily="34" charset="-122"/>
                <a:ea typeface="微软雅黑" panose="020B0503020204020204" pitchFamily="34" charset="-122"/>
              </a:rPr>
              <a:t>主要内容</a:t>
            </a:r>
          </a:p>
        </p:txBody>
      </p:sp>
      <p:pic>
        <p:nvPicPr>
          <p:cNvPr id="12" name="图片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01319" y="325819"/>
            <a:ext cx="1328713" cy="655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6248766" y="6435969"/>
            <a:ext cx="2787162" cy="4220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Title 1"/>
          <p:cNvSpPr txBox="1">
            <a:spLocks/>
          </p:cNvSpPr>
          <p:nvPr/>
        </p:nvSpPr>
        <p:spPr>
          <a:xfrm>
            <a:off x="4888523" y="6435969"/>
            <a:ext cx="4102100" cy="281354"/>
          </a:xfrm>
          <a:prstGeom prst="rect">
            <a:avLst/>
          </a:prstGeom>
        </p:spPr>
        <p:txBody>
          <a:bodyPr/>
          <a:lstStyle>
            <a:lvl1pPr algn="l" defTabSz="685487" rtl="0" eaLnBrk="1" latinLnBrk="0" hangingPunct="1">
              <a:lnSpc>
                <a:spcPct val="90000"/>
              </a:lnSpc>
              <a:spcBef>
                <a:spcPct val="0"/>
              </a:spcBef>
              <a:buNone/>
              <a:defRPr lang="en-US" sz="3300" b="0" kern="1200" cap="none" spc="-75" baseline="0" dirty="0" smtClean="0">
                <a:ln w="3175">
                  <a:noFill/>
                </a:ln>
                <a:gradFill flip="none" rotWithShape="1">
                  <a:gsLst>
                    <a:gs pos="0">
                      <a:schemeClr val="tx1"/>
                    </a:gs>
                    <a:gs pos="86000">
                      <a:schemeClr val="tx1"/>
                    </a:gs>
                  </a:gsLst>
                  <a:lin ang="5400000" scaled="0"/>
                  <a:tileRect/>
                </a:gradFill>
                <a:effectLst/>
                <a:latin typeface="+mj-lt"/>
                <a:ea typeface="+mn-ea"/>
                <a:cs typeface="Arial" charset="0"/>
              </a:defRPr>
            </a:lvl1pPr>
          </a:lstStyle>
          <a:p>
            <a:pPr fontAlgn="auto">
              <a:spcAft>
                <a:spcPts val="0"/>
              </a:spcAft>
              <a:defRPr/>
            </a:pPr>
            <a:r>
              <a:rPr lang="zh-CN" altLang="en-US" sz="1400" dirty="0">
                <a:solidFill>
                  <a:srgbClr val="44546A"/>
                </a:solidFill>
                <a:latin typeface="微软雅黑" panose="020B0503020204020204" pitchFamily="34" charset="-122"/>
                <a:ea typeface="微软雅黑" panose="020B0503020204020204" pitchFamily="34" charset="-122"/>
              </a:rPr>
              <a:t>中国科学院空间信息处理与应用系统技术重点实验室</a:t>
            </a:r>
            <a:endParaRPr altLang="zh-CN" sz="1400" dirty="0">
              <a:solidFill>
                <a:srgbClr val="44546A"/>
              </a:solidFill>
              <a:latin typeface="微软雅黑" panose="020B0503020204020204" pitchFamily="34" charset="-122"/>
              <a:ea typeface="微软雅黑" panose="020B0503020204020204" pitchFamily="34" charset="-122"/>
            </a:endParaRPr>
          </a:p>
          <a:p>
            <a:pPr fontAlgn="auto">
              <a:spcAft>
                <a:spcPts val="0"/>
              </a:spcAft>
              <a:defRPr/>
            </a:pPr>
            <a:br>
              <a:rPr lang="zh-CN" altLang="en-US" sz="1400" dirty="0">
                <a:solidFill>
                  <a:schemeClr val="tx1"/>
                </a:solidFill>
                <a:latin typeface="微软雅黑" pitchFamily="34" charset="-122"/>
                <a:ea typeface="微软雅黑" pitchFamily="34" charset="-122"/>
              </a:rPr>
            </a:br>
            <a:endParaRPr lang="zh-CN" altLang="en-US" sz="3200" b="1" dirty="0">
              <a:solidFill>
                <a:schemeClr val="tx1"/>
              </a:solidFill>
              <a:latin typeface="微软雅黑" pitchFamily="34" charset="-122"/>
              <a:ea typeface="微软雅黑" pitchFamily="34" charset="-122"/>
            </a:endParaRPr>
          </a:p>
        </p:txBody>
      </p:sp>
      <p:sp>
        <p:nvSpPr>
          <p:cNvPr id="10" name="Text Box 16"/>
          <p:cNvSpPr txBox="1">
            <a:spLocks noChangeArrowheads="1"/>
          </p:cNvSpPr>
          <p:nvPr/>
        </p:nvSpPr>
        <p:spPr bwMode="auto">
          <a:xfrm>
            <a:off x="977835" y="3890085"/>
            <a:ext cx="7291388" cy="647700"/>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a:lstStyle>
            <a:lvl1pPr>
              <a:spcBef>
                <a:spcPct val="20000"/>
              </a:spcBef>
              <a:buClr>
                <a:srgbClr val="FF6600"/>
              </a:buClr>
              <a:buFont typeface="Wingdings" panose="05000000000000000000" pitchFamily="2" charset="2"/>
              <a:buChar char="p"/>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6600"/>
              </a:buClr>
              <a:buFont typeface="Wingdings" panose="05000000000000000000" pitchFamily="2" charset="2"/>
              <a:buChar char="n"/>
              <a:defRPr sz="2400">
                <a:solidFill>
                  <a:schemeClr val="tx1"/>
                </a:solidFill>
                <a:latin typeface="Arial" panose="020B0604020202020204" pitchFamily="34" charset="0"/>
                <a:ea typeface="楷体_GB2312" pitchFamily="49" charset="-122"/>
              </a:defRPr>
            </a:lvl2pPr>
            <a:lvl3pPr marL="1143000" indent="-228600">
              <a:spcBef>
                <a:spcPct val="20000"/>
              </a:spcBef>
              <a:buClr>
                <a:srgbClr val="FF6600"/>
              </a:buClr>
              <a:buFont typeface="Wingdings" panose="05000000000000000000" pitchFamily="2" charset="2"/>
              <a:buChar char="p"/>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lr>
                <a:srgbClr val="FF6600"/>
              </a:buClr>
              <a:buFont typeface="Wingdings" panose="05000000000000000000" pitchFamily="2" charset="2"/>
              <a:buChar char="n"/>
              <a:defRPr sz="2000">
                <a:solidFill>
                  <a:schemeClr val="tx1"/>
                </a:solidFill>
                <a:latin typeface="Arial" panose="020B0604020202020204" pitchFamily="34" charset="0"/>
                <a:ea typeface="楷体_GB2312" pitchFamily="49" charset="-122"/>
              </a:defRPr>
            </a:lvl4pPr>
            <a:lvl5pPr marL="2057400" indent="-228600">
              <a:spcBef>
                <a:spcPct val="20000"/>
              </a:spcBef>
              <a:buClr>
                <a:srgbClr val="FF6600"/>
              </a:buClr>
              <a:buFont typeface="Wingdings" panose="05000000000000000000" pitchFamily="2" charset="2"/>
              <a:buChar char="n"/>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rgbClr val="FF6600"/>
              </a:buClr>
              <a:buFont typeface="Wingdings" panose="05000000000000000000" pitchFamily="2" charset="2"/>
              <a:buChar char="n"/>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rgbClr val="FF6600"/>
              </a:buClr>
              <a:buFont typeface="Wingdings" panose="05000000000000000000" pitchFamily="2" charset="2"/>
              <a:buChar char="n"/>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rgbClr val="FF6600"/>
              </a:buClr>
              <a:buFont typeface="Wingdings" panose="05000000000000000000" pitchFamily="2" charset="2"/>
              <a:buChar char="n"/>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rgbClr val="FF6600"/>
              </a:buClr>
              <a:buFont typeface="Wingdings" panose="05000000000000000000" pitchFamily="2" charset="2"/>
              <a:buChar char="n"/>
              <a:defRPr sz="2000">
                <a:solidFill>
                  <a:schemeClr val="tx1"/>
                </a:solidFill>
                <a:latin typeface="Arial" panose="020B0604020202020204" pitchFamily="34" charset="0"/>
                <a:ea typeface="楷体_GB2312" pitchFamily="49" charset="-122"/>
              </a:defRPr>
            </a:lvl9pPr>
          </a:lstStyle>
          <a:p>
            <a:pPr marL="0" marR="0" lvl="0" indent="0" algn="l" defTabSz="914400" rtl="0" eaLnBrk="1" fontAlgn="base" latinLnBrk="0" hangingPunct="1">
              <a:lnSpc>
                <a:spcPct val="140000"/>
              </a:lnSpc>
              <a:spcBef>
                <a:spcPct val="0"/>
              </a:spcBef>
              <a:spcAft>
                <a:spcPct val="0"/>
              </a:spcAft>
              <a:buClrTx/>
              <a:buSzTx/>
              <a:buFontTx/>
              <a:buNone/>
              <a:tabLst/>
              <a:defRPr/>
            </a:pPr>
            <a:r>
              <a:rPr lang="en-US" altLang="zh-CN" sz="2400" b="1" dirty="0">
                <a:solidFill>
                  <a:srgbClr val="44546A"/>
                </a:solidFill>
                <a:latin typeface="微软雅黑" panose="020B0503020204020204" pitchFamily="34" charset="-122"/>
                <a:ea typeface="微软雅黑" panose="020B0503020204020204" pitchFamily="34" charset="-122"/>
              </a:rPr>
              <a:t>4</a:t>
            </a:r>
            <a:r>
              <a:rPr kumimoji="0" lang="en-US" altLang="zh-CN" sz="2400" b="1" i="0" u="none" strike="noStrike" kern="1200" cap="none" spc="0" normalizeH="0" baseline="0" noProof="0" dirty="0">
                <a:ln>
                  <a:noFill/>
                </a:ln>
                <a:solidFill>
                  <a:srgbClr val="44546A"/>
                </a:solidFill>
                <a:effectLst/>
                <a:uLnTx/>
                <a:uFillTx/>
                <a:latin typeface="微软雅黑" panose="020B0503020204020204" pitchFamily="34" charset="-122"/>
                <a:ea typeface="微软雅黑" panose="020B0503020204020204" pitchFamily="34" charset="-122"/>
                <a:cs typeface="+mn-cs"/>
              </a:rPr>
              <a:t>.</a:t>
            </a:r>
            <a:r>
              <a:rPr kumimoji="0" lang="zh-CN" altLang="en-US" sz="2400" b="1" i="0" u="none" strike="noStrike" kern="1200" cap="none" spc="0" normalizeH="0" baseline="0" noProof="0" dirty="0">
                <a:ln>
                  <a:noFill/>
                </a:ln>
                <a:solidFill>
                  <a:srgbClr val="44546A"/>
                </a:solidFill>
                <a:effectLst/>
                <a:uLnTx/>
                <a:uFillTx/>
                <a:latin typeface="微软雅黑" panose="020B0503020204020204" pitchFamily="34" charset="-122"/>
                <a:ea typeface="微软雅黑" panose="020B0503020204020204" pitchFamily="34" charset="-122"/>
                <a:cs typeface="+mn-cs"/>
              </a:rPr>
              <a:t> 研究计划和进展</a:t>
            </a:r>
          </a:p>
        </p:txBody>
      </p:sp>
      <p:sp>
        <p:nvSpPr>
          <p:cNvPr id="13" name="Text Box 16">
            <a:extLst>
              <a:ext uri="{FF2B5EF4-FFF2-40B4-BE49-F238E27FC236}">
                <a16:creationId xmlns:a16="http://schemas.microsoft.com/office/drawing/2014/main" id="{E9FA783A-959A-4768-8D24-5DC53F50D58B}"/>
              </a:ext>
            </a:extLst>
          </p:cNvPr>
          <p:cNvSpPr txBox="1">
            <a:spLocks noChangeArrowheads="1"/>
          </p:cNvSpPr>
          <p:nvPr/>
        </p:nvSpPr>
        <p:spPr bwMode="auto">
          <a:xfrm>
            <a:off x="974725" y="4795717"/>
            <a:ext cx="7291388" cy="647700"/>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a:lstStyle>
            <a:lvl1pPr>
              <a:spcBef>
                <a:spcPct val="20000"/>
              </a:spcBef>
              <a:buClr>
                <a:srgbClr val="FF6600"/>
              </a:buClr>
              <a:buFont typeface="Wingdings" panose="05000000000000000000" pitchFamily="2" charset="2"/>
              <a:buChar char="p"/>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6600"/>
              </a:buClr>
              <a:buFont typeface="Wingdings" panose="05000000000000000000" pitchFamily="2" charset="2"/>
              <a:buChar char="n"/>
              <a:defRPr sz="2400">
                <a:solidFill>
                  <a:schemeClr val="tx1"/>
                </a:solidFill>
                <a:latin typeface="Arial" panose="020B0604020202020204" pitchFamily="34" charset="0"/>
                <a:ea typeface="楷体_GB2312" pitchFamily="49" charset="-122"/>
              </a:defRPr>
            </a:lvl2pPr>
            <a:lvl3pPr marL="1143000" indent="-228600">
              <a:spcBef>
                <a:spcPct val="20000"/>
              </a:spcBef>
              <a:buClr>
                <a:srgbClr val="FF6600"/>
              </a:buClr>
              <a:buFont typeface="Wingdings" panose="05000000000000000000" pitchFamily="2" charset="2"/>
              <a:buChar char="p"/>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lr>
                <a:srgbClr val="FF6600"/>
              </a:buClr>
              <a:buFont typeface="Wingdings" panose="05000000000000000000" pitchFamily="2" charset="2"/>
              <a:buChar char="n"/>
              <a:defRPr sz="2000">
                <a:solidFill>
                  <a:schemeClr val="tx1"/>
                </a:solidFill>
                <a:latin typeface="Arial" panose="020B0604020202020204" pitchFamily="34" charset="0"/>
                <a:ea typeface="楷体_GB2312" pitchFamily="49" charset="-122"/>
              </a:defRPr>
            </a:lvl4pPr>
            <a:lvl5pPr marL="2057400" indent="-228600">
              <a:spcBef>
                <a:spcPct val="20000"/>
              </a:spcBef>
              <a:buClr>
                <a:srgbClr val="FF6600"/>
              </a:buClr>
              <a:buFont typeface="Wingdings" panose="05000000000000000000" pitchFamily="2" charset="2"/>
              <a:buChar char="n"/>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rgbClr val="FF6600"/>
              </a:buClr>
              <a:buFont typeface="Wingdings" panose="05000000000000000000" pitchFamily="2" charset="2"/>
              <a:buChar char="n"/>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rgbClr val="FF6600"/>
              </a:buClr>
              <a:buFont typeface="Wingdings" panose="05000000000000000000" pitchFamily="2" charset="2"/>
              <a:buChar char="n"/>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rgbClr val="FF6600"/>
              </a:buClr>
              <a:buFont typeface="Wingdings" panose="05000000000000000000" pitchFamily="2" charset="2"/>
              <a:buChar char="n"/>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rgbClr val="FF6600"/>
              </a:buClr>
              <a:buFont typeface="Wingdings" panose="05000000000000000000" pitchFamily="2" charset="2"/>
              <a:buChar char="n"/>
              <a:defRPr sz="2000">
                <a:solidFill>
                  <a:schemeClr val="tx1"/>
                </a:solidFill>
                <a:latin typeface="Arial" panose="020B0604020202020204" pitchFamily="34" charset="0"/>
                <a:ea typeface="楷体_GB2312" pitchFamily="49" charset="-122"/>
              </a:defRPr>
            </a:lvl9pPr>
          </a:lstStyle>
          <a:p>
            <a:pPr marL="0" marR="0" lvl="0" indent="0" algn="l" defTabSz="914400" rtl="0" eaLnBrk="1" fontAlgn="base" latinLnBrk="0" hangingPunct="1">
              <a:lnSpc>
                <a:spcPct val="140000"/>
              </a:lnSpc>
              <a:spcBef>
                <a:spcPct val="0"/>
              </a:spcBef>
              <a:spcAft>
                <a:spcPct val="0"/>
              </a:spcAft>
              <a:buClrTx/>
              <a:buSzTx/>
              <a:buFontTx/>
              <a:buNone/>
              <a:tabLst/>
              <a:defRPr/>
            </a:pPr>
            <a:r>
              <a:rPr lang="en-US" altLang="zh-CN" sz="2400" b="1" dirty="0">
                <a:solidFill>
                  <a:srgbClr val="44546A"/>
                </a:solidFill>
                <a:latin typeface="微软雅黑" panose="020B0503020204020204" pitchFamily="34" charset="-122"/>
                <a:ea typeface="微软雅黑" panose="020B0503020204020204" pitchFamily="34" charset="-122"/>
              </a:rPr>
              <a:t>5</a:t>
            </a:r>
            <a:r>
              <a:rPr kumimoji="0" lang="en-US" altLang="zh-CN" sz="2400" b="1" i="0" u="none" strike="noStrike" kern="1200" cap="none" spc="0" normalizeH="0" baseline="0" noProof="0" dirty="0">
                <a:ln>
                  <a:noFill/>
                </a:ln>
                <a:solidFill>
                  <a:srgbClr val="44546A"/>
                </a:solidFill>
                <a:effectLst/>
                <a:uLnTx/>
                <a:uFillTx/>
                <a:latin typeface="微软雅黑" panose="020B0503020204020204" pitchFamily="34" charset="-122"/>
                <a:ea typeface="微软雅黑" panose="020B0503020204020204" pitchFamily="34" charset="-122"/>
                <a:cs typeface="+mn-cs"/>
              </a:rPr>
              <a:t>.</a:t>
            </a:r>
            <a:r>
              <a:rPr kumimoji="0" lang="zh-CN" altLang="en-US" sz="2400" b="1" i="0" u="none" strike="noStrike" kern="1200" cap="none" spc="0" normalizeH="0" baseline="0" noProof="0" dirty="0">
                <a:ln>
                  <a:noFill/>
                </a:ln>
                <a:solidFill>
                  <a:srgbClr val="44546A"/>
                </a:solidFill>
                <a:effectLst/>
                <a:uLnTx/>
                <a:uFillTx/>
                <a:latin typeface="微软雅黑" panose="020B0503020204020204" pitchFamily="34" charset="-122"/>
                <a:ea typeface="微软雅黑" panose="020B0503020204020204" pitchFamily="34" charset="-122"/>
                <a:cs typeface="+mn-cs"/>
              </a:rPr>
              <a:t> 参与项目情况</a:t>
            </a:r>
          </a:p>
        </p:txBody>
      </p:sp>
    </p:spTree>
    <p:extLst>
      <p:ext uri="{BB962C8B-B14F-4D97-AF65-F5344CB8AC3E}">
        <p14:creationId xmlns:p14="http://schemas.microsoft.com/office/powerpoint/2010/main" val="2492596640"/>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54977" y="114300"/>
            <a:ext cx="1221398" cy="8667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74" name="Rectangle 2"/>
          <p:cNvSpPr>
            <a:spLocks noGrp="1" noChangeArrowheads="1"/>
          </p:cNvSpPr>
          <p:nvPr>
            <p:ph type="title"/>
          </p:nvPr>
        </p:nvSpPr>
        <p:spPr>
          <a:xfrm>
            <a:off x="1646848" y="386986"/>
            <a:ext cx="7343775" cy="576262"/>
          </a:xfrm>
        </p:spPr>
        <p:txBody>
          <a:bodyPr/>
          <a:lstStyle/>
          <a:p>
            <a:pPr eaLnBrk="1" hangingPunct="1"/>
            <a:r>
              <a:rPr lang="en-US" altLang="zh-CN" sz="2800" b="1" dirty="0">
                <a:solidFill>
                  <a:srgbClr val="44546A"/>
                </a:solidFill>
                <a:latin typeface="微软雅黑" panose="020B0503020204020204" pitchFamily="34" charset="-122"/>
                <a:ea typeface="微软雅黑" panose="020B0503020204020204" pitchFamily="34" charset="-122"/>
              </a:rPr>
              <a:t>3.</a:t>
            </a:r>
            <a:r>
              <a:rPr lang="zh-CN" altLang="en-US" sz="2800" b="1" dirty="0">
                <a:solidFill>
                  <a:srgbClr val="44546A"/>
                </a:solidFill>
                <a:latin typeface="微软雅黑" panose="020B0503020204020204" pitchFamily="34" charset="-122"/>
                <a:ea typeface="微软雅黑" panose="020B0503020204020204" pitchFamily="34" charset="-122"/>
              </a:rPr>
              <a:t> 研究内容与方案</a:t>
            </a:r>
          </a:p>
        </p:txBody>
      </p:sp>
      <p:pic>
        <p:nvPicPr>
          <p:cNvPr id="12" name="图片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01319" y="325819"/>
            <a:ext cx="1328713" cy="655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6248766" y="6435969"/>
            <a:ext cx="2787162" cy="4220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Title 1"/>
          <p:cNvSpPr txBox="1">
            <a:spLocks/>
          </p:cNvSpPr>
          <p:nvPr/>
        </p:nvSpPr>
        <p:spPr>
          <a:xfrm>
            <a:off x="4888523" y="6435969"/>
            <a:ext cx="4102100" cy="281354"/>
          </a:xfrm>
          <a:prstGeom prst="rect">
            <a:avLst/>
          </a:prstGeom>
        </p:spPr>
        <p:txBody>
          <a:bodyPr/>
          <a:lstStyle>
            <a:lvl1pPr algn="l" defTabSz="685487" rtl="0" eaLnBrk="1" latinLnBrk="0" hangingPunct="1">
              <a:lnSpc>
                <a:spcPct val="90000"/>
              </a:lnSpc>
              <a:spcBef>
                <a:spcPct val="0"/>
              </a:spcBef>
              <a:buNone/>
              <a:defRPr lang="en-US" sz="3300" b="0" kern="1200" cap="none" spc="-75" baseline="0" dirty="0" smtClean="0">
                <a:ln w="3175">
                  <a:noFill/>
                </a:ln>
                <a:gradFill flip="none" rotWithShape="1">
                  <a:gsLst>
                    <a:gs pos="0">
                      <a:schemeClr val="tx1"/>
                    </a:gs>
                    <a:gs pos="86000">
                      <a:schemeClr val="tx1"/>
                    </a:gs>
                  </a:gsLst>
                  <a:lin ang="5400000" scaled="0"/>
                  <a:tileRect/>
                </a:gradFill>
                <a:effectLst/>
                <a:latin typeface="+mj-lt"/>
                <a:ea typeface="+mn-ea"/>
                <a:cs typeface="Arial" charset="0"/>
              </a:defRPr>
            </a:lvl1pPr>
          </a:lstStyle>
          <a:p>
            <a:pPr fontAlgn="auto">
              <a:spcAft>
                <a:spcPts val="0"/>
              </a:spcAft>
              <a:defRPr/>
            </a:pPr>
            <a:r>
              <a:rPr lang="zh-CN" altLang="en-US" sz="1400" dirty="0">
                <a:solidFill>
                  <a:srgbClr val="44546A"/>
                </a:solidFill>
                <a:latin typeface="微软雅黑" panose="020B0503020204020204" pitchFamily="34" charset="-122"/>
                <a:ea typeface="微软雅黑" panose="020B0503020204020204" pitchFamily="34" charset="-122"/>
              </a:rPr>
              <a:t>中国科学院空间信息处理与应用系统技术重点实验室</a:t>
            </a:r>
            <a:endParaRPr altLang="zh-CN" sz="1400" dirty="0">
              <a:solidFill>
                <a:srgbClr val="44546A"/>
              </a:solidFill>
              <a:latin typeface="微软雅黑" panose="020B0503020204020204" pitchFamily="34" charset="-122"/>
              <a:ea typeface="微软雅黑" panose="020B0503020204020204" pitchFamily="34" charset="-122"/>
            </a:endParaRPr>
          </a:p>
          <a:p>
            <a:pPr fontAlgn="auto">
              <a:spcAft>
                <a:spcPts val="0"/>
              </a:spcAft>
              <a:defRPr/>
            </a:pPr>
            <a:br>
              <a:rPr lang="zh-CN" altLang="en-US" sz="1400" dirty="0">
                <a:solidFill>
                  <a:schemeClr val="tx1"/>
                </a:solidFill>
                <a:latin typeface="微软雅黑" pitchFamily="34" charset="-122"/>
                <a:ea typeface="微软雅黑" pitchFamily="34" charset="-122"/>
              </a:rPr>
            </a:br>
            <a:endParaRPr lang="zh-CN" altLang="en-US" sz="3200" b="1" dirty="0">
              <a:solidFill>
                <a:schemeClr val="tx1"/>
              </a:solidFill>
              <a:latin typeface="微软雅黑" pitchFamily="34" charset="-122"/>
              <a:ea typeface="微软雅黑" pitchFamily="34" charset="-122"/>
            </a:endParaRPr>
          </a:p>
        </p:txBody>
      </p:sp>
      <p:sp>
        <p:nvSpPr>
          <p:cNvPr id="6" name="圆角矩形 5">
            <a:extLst>
              <a:ext uri="{FF2B5EF4-FFF2-40B4-BE49-F238E27FC236}">
                <a16:creationId xmlns:a16="http://schemas.microsoft.com/office/drawing/2014/main" id="{9CEC3DD6-9F14-154C-AA66-60BB9C1F66AB}"/>
              </a:ext>
            </a:extLst>
          </p:cNvPr>
          <p:cNvSpPr/>
          <p:nvPr/>
        </p:nvSpPr>
        <p:spPr>
          <a:xfrm>
            <a:off x="1295274" y="2518182"/>
            <a:ext cx="6779780" cy="489397"/>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zh-CN" dirty="0">
                <a:solidFill>
                  <a:schemeClr val="accent2"/>
                </a:solidFill>
              </a:rPr>
              <a:t>3.1</a:t>
            </a:r>
            <a:r>
              <a:rPr kumimoji="1" lang="zh-CN" altLang="en-US" dirty="0">
                <a:solidFill>
                  <a:schemeClr val="accent2"/>
                </a:solidFill>
              </a:rPr>
              <a:t> 同质网络链接预测方法研究</a:t>
            </a:r>
            <a:endParaRPr kumimoji="1" lang="en-US" altLang="zh-CN" dirty="0">
              <a:solidFill>
                <a:schemeClr val="accent2"/>
              </a:solidFill>
            </a:endParaRPr>
          </a:p>
        </p:txBody>
      </p:sp>
      <p:sp>
        <p:nvSpPr>
          <p:cNvPr id="15" name="文本框 14">
            <a:extLst>
              <a:ext uri="{FF2B5EF4-FFF2-40B4-BE49-F238E27FC236}">
                <a16:creationId xmlns:a16="http://schemas.microsoft.com/office/drawing/2014/main" id="{79DBCE88-DAD0-994D-99BF-6C536D27B0D7}"/>
              </a:ext>
            </a:extLst>
          </p:cNvPr>
          <p:cNvSpPr txBox="1"/>
          <p:nvPr/>
        </p:nvSpPr>
        <p:spPr>
          <a:xfrm>
            <a:off x="2328930" y="2161504"/>
            <a:ext cx="184731" cy="369332"/>
          </a:xfrm>
          <a:prstGeom prst="rect">
            <a:avLst/>
          </a:prstGeom>
          <a:noFill/>
        </p:spPr>
        <p:txBody>
          <a:bodyPr wrap="none" rtlCol="0">
            <a:spAutoFit/>
          </a:bodyPr>
          <a:lstStyle/>
          <a:p>
            <a:endParaRPr kumimoji="1" lang="zh-CN" altLang="en-US" dirty="0"/>
          </a:p>
        </p:txBody>
      </p:sp>
      <p:sp>
        <p:nvSpPr>
          <p:cNvPr id="16" name="圆角矩形 15">
            <a:extLst>
              <a:ext uri="{FF2B5EF4-FFF2-40B4-BE49-F238E27FC236}">
                <a16:creationId xmlns:a16="http://schemas.microsoft.com/office/drawing/2014/main" id="{35CE834E-D5CF-0440-90C9-31A1AF60154A}"/>
              </a:ext>
            </a:extLst>
          </p:cNvPr>
          <p:cNvSpPr/>
          <p:nvPr/>
        </p:nvSpPr>
        <p:spPr>
          <a:xfrm>
            <a:off x="1295274" y="3824111"/>
            <a:ext cx="6779780" cy="489397"/>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kumimoji="1" lang="en-US" altLang="zh-CN" dirty="0">
                <a:solidFill>
                  <a:schemeClr val="accent6">
                    <a:lumMod val="40000"/>
                    <a:lumOff val="60000"/>
                  </a:schemeClr>
                </a:solidFill>
              </a:rPr>
              <a:t>3.2</a:t>
            </a:r>
            <a:r>
              <a:rPr kumimoji="1" lang="zh-CN" altLang="en-US" dirty="0">
                <a:solidFill>
                  <a:schemeClr val="accent6">
                    <a:lumMod val="40000"/>
                    <a:lumOff val="60000"/>
                  </a:schemeClr>
                </a:solidFill>
              </a:rPr>
              <a:t> 异质网络链接预测方法研究</a:t>
            </a:r>
          </a:p>
        </p:txBody>
      </p:sp>
    </p:spTree>
    <p:extLst>
      <p:ext uri="{BB962C8B-B14F-4D97-AF65-F5344CB8AC3E}">
        <p14:creationId xmlns:p14="http://schemas.microsoft.com/office/powerpoint/2010/main" val="3010408724"/>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54977" y="114300"/>
            <a:ext cx="1221398" cy="8667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74" name="Rectangle 2"/>
          <p:cNvSpPr>
            <a:spLocks noGrp="1" noChangeArrowheads="1"/>
          </p:cNvSpPr>
          <p:nvPr>
            <p:ph type="title"/>
          </p:nvPr>
        </p:nvSpPr>
        <p:spPr>
          <a:xfrm>
            <a:off x="1646848" y="386986"/>
            <a:ext cx="7343775" cy="576262"/>
          </a:xfrm>
        </p:spPr>
        <p:txBody>
          <a:bodyPr/>
          <a:lstStyle/>
          <a:p>
            <a:pPr eaLnBrk="1" hangingPunct="1"/>
            <a:r>
              <a:rPr lang="en-US" altLang="zh-CN" sz="2800" b="1" dirty="0">
                <a:solidFill>
                  <a:srgbClr val="44546A"/>
                </a:solidFill>
                <a:latin typeface="微软雅黑" panose="020B0503020204020204" pitchFamily="34" charset="-122"/>
                <a:ea typeface="微软雅黑" panose="020B0503020204020204" pitchFamily="34" charset="-122"/>
              </a:rPr>
              <a:t>3.1</a:t>
            </a:r>
            <a:r>
              <a:rPr lang="zh-CN" altLang="en-US" sz="2800" b="1" dirty="0">
                <a:solidFill>
                  <a:srgbClr val="44546A"/>
                </a:solidFill>
                <a:latin typeface="微软雅黑" panose="020B0503020204020204" pitchFamily="34" charset="-122"/>
                <a:ea typeface="微软雅黑" panose="020B0503020204020204" pitchFamily="34" charset="-122"/>
              </a:rPr>
              <a:t> 同质网络链接预测</a:t>
            </a:r>
          </a:p>
        </p:txBody>
      </p:sp>
      <p:pic>
        <p:nvPicPr>
          <p:cNvPr id="12" name="图片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01319" y="325819"/>
            <a:ext cx="1328713" cy="655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6248766" y="6435969"/>
            <a:ext cx="2787162" cy="4220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Title 1"/>
          <p:cNvSpPr txBox="1">
            <a:spLocks/>
          </p:cNvSpPr>
          <p:nvPr/>
        </p:nvSpPr>
        <p:spPr>
          <a:xfrm>
            <a:off x="4888523" y="6435969"/>
            <a:ext cx="4102100" cy="281354"/>
          </a:xfrm>
          <a:prstGeom prst="rect">
            <a:avLst/>
          </a:prstGeom>
        </p:spPr>
        <p:txBody>
          <a:bodyPr/>
          <a:lstStyle>
            <a:lvl1pPr algn="l" defTabSz="685487" rtl="0" eaLnBrk="1" latinLnBrk="0" hangingPunct="1">
              <a:lnSpc>
                <a:spcPct val="90000"/>
              </a:lnSpc>
              <a:spcBef>
                <a:spcPct val="0"/>
              </a:spcBef>
              <a:buNone/>
              <a:defRPr lang="en-US" sz="3300" b="0" kern="1200" cap="none" spc="-75" baseline="0" dirty="0" smtClean="0">
                <a:ln w="3175">
                  <a:noFill/>
                </a:ln>
                <a:gradFill flip="none" rotWithShape="1">
                  <a:gsLst>
                    <a:gs pos="0">
                      <a:schemeClr val="tx1"/>
                    </a:gs>
                    <a:gs pos="86000">
                      <a:schemeClr val="tx1"/>
                    </a:gs>
                  </a:gsLst>
                  <a:lin ang="5400000" scaled="0"/>
                  <a:tileRect/>
                </a:gradFill>
                <a:effectLst/>
                <a:latin typeface="+mj-lt"/>
                <a:ea typeface="+mn-ea"/>
                <a:cs typeface="Arial" charset="0"/>
              </a:defRPr>
            </a:lvl1pPr>
          </a:lstStyle>
          <a:p>
            <a:pPr fontAlgn="auto">
              <a:spcAft>
                <a:spcPts val="0"/>
              </a:spcAft>
              <a:defRPr/>
            </a:pPr>
            <a:r>
              <a:rPr lang="zh-CN" altLang="en-US" sz="1400" dirty="0">
                <a:solidFill>
                  <a:srgbClr val="44546A"/>
                </a:solidFill>
                <a:latin typeface="微软雅黑" panose="020B0503020204020204" pitchFamily="34" charset="-122"/>
                <a:ea typeface="微软雅黑" panose="020B0503020204020204" pitchFamily="34" charset="-122"/>
              </a:rPr>
              <a:t>中国科学院空间信息处理与应用系统技术重点实验室</a:t>
            </a:r>
            <a:endParaRPr altLang="zh-CN" sz="1400" dirty="0">
              <a:solidFill>
                <a:srgbClr val="44546A"/>
              </a:solidFill>
              <a:latin typeface="微软雅黑" panose="020B0503020204020204" pitchFamily="34" charset="-122"/>
              <a:ea typeface="微软雅黑" panose="020B0503020204020204" pitchFamily="34" charset="-122"/>
            </a:endParaRPr>
          </a:p>
          <a:p>
            <a:pPr fontAlgn="auto">
              <a:spcAft>
                <a:spcPts val="0"/>
              </a:spcAft>
              <a:defRPr/>
            </a:pPr>
            <a:br>
              <a:rPr lang="zh-CN" altLang="en-US" sz="1400" dirty="0">
                <a:solidFill>
                  <a:schemeClr val="tx1"/>
                </a:solidFill>
                <a:latin typeface="微软雅黑" pitchFamily="34" charset="-122"/>
                <a:ea typeface="微软雅黑" pitchFamily="34" charset="-122"/>
              </a:rPr>
            </a:br>
            <a:endParaRPr lang="zh-CN" altLang="en-US" sz="3200" b="1" dirty="0">
              <a:solidFill>
                <a:schemeClr val="tx1"/>
              </a:solidFill>
              <a:latin typeface="微软雅黑" pitchFamily="34" charset="-122"/>
              <a:ea typeface="微软雅黑" pitchFamily="34" charset="-122"/>
            </a:endParaRPr>
          </a:p>
        </p:txBody>
      </p:sp>
      <p:sp>
        <p:nvSpPr>
          <p:cNvPr id="2" name="文本框 1">
            <a:extLst>
              <a:ext uri="{FF2B5EF4-FFF2-40B4-BE49-F238E27FC236}">
                <a16:creationId xmlns:a16="http://schemas.microsoft.com/office/drawing/2014/main" id="{816F25B9-1DF6-7D46-8E98-C6F155D9B56C}"/>
              </a:ext>
            </a:extLst>
          </p:cNvPr>
          <p:cNvSpPr txBox="1"/>
          <p:nvPr/>
        </p:nvSpPr>
        <p:spPr>
          <a:xfrm>
            <a:off x="254977" y="1139252"/>
            <a:ext cx="6535567" cy="400110"/>
          </a:xfrm>
          <a:prstGeom prst="rect">
            <a:avLst/>
          </a:prstGeom>
          <a:noFill/>
        </p:spPr>
        <p:txBody>
          <a:bodyPr wrap="square" rtlCol="0">
            <a:spAutoFit/>
          </a:bodyPr>
          <a:lstStyle/>
          <a:p>
            <a:pPr marL="285750" indent="-285750" algn="just">
              <a:buFont typeface="Wingdings" pitchFamily="2" charset="2"/>
              <a:buChar char="n"/>
            </a:pPr>
            <a:r>
              <a:rPr kumimoji="1" lang="zh-CN" altLang="en-US" sz="2000" dirty="0">
                <a:solidFill>
                  <a:schemeClr val="accent2"/>
                </a:solidFill>
              </a:rPr>
              <a:t>基于边和节点信息融合的同质网络链接预测方法研究</a:t>
            </a:r>
          </a:p>
        </p:txBody>
      </p:sp>
      <p:sp>
        <p:nvSpPr>
          <p:cNvPr id="13" name="文本框 12">
            <a:extLst>
              <a:ext uri="{FF2B5EF4-FFF2-40B4-BE49-F238E27FC236}">
                <a16:creationId xmlns:a16="http://schemas.microsoft.com/office/drawing/2014/main" id="{E3F71079-99B6-DF44-B9E7-B67874DCF061}"/>
              </a:ext>
            </a:extLst>
          </p:cNvPr>
          <p:cNvSpPr txBox="1"/>
          <p:nvPr/>
        </p:nvSpPr>
        <p:spPr>
          <a:xfrm>
            <a:off x="541825" y="1697539"/>
            <a:ext cx="5961869" cy="369332"/>
          </a:xfrm>
          <a:prstGeom prst="rect">
            <a:avLst/>
          </a:prstGeom>
          <a:noFill/>
        </p:spPr>
        <p:txBody>
          <a:bodyPr wrap="square" rtlCol="0">
            <a:spAutoFit/>
          </a:bodyPr>
          <a:lstStyle/>
          <a:p>
            <a:pPr marL="285750" indent="-285750">
              <a:buFont typeface="Wingdings" pitchFamily="2" charset="2"/>
              <a:buChar char="p"/>
            </a:pPr>
            <a:r>
              <a:rPr kumimoji="1" lang="zh-CN" altLang="en-US" dirty="0">
                <a:solidFill>
                  <a:schemeClr val="tx2"/>
                </a:solidFill>
                <a:latin typeface="Times New Roman" panose="02020603050405020304" pitchFamily="18" charset="0"/>
                <a:cs typeface="Times New Roman" panose="02020603050405020304" pitchFamily="18" charset="0"/>
              </a:rPr>
              <a:t>系统框架</a:t>
            </a:r>
          </a:p>
        </p:txBody>
      </p:sp>
      <p:pic>
        <p:nvPicPr>
          <p:cNvPr id="6" name="图片 5">
            <a:extLst>
              <a:ext uri="{FF2B5EF4-FFF2-40B4-BE49-F238E27FC236}">
                <a16:creationId xmlns:a16="http://schemas.microsoft.com/office/drawing/2014/main" id="{34FEF0BE-8736-AB41-AE92-070768750AE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8851" y="2066871"/>
            <a:ext cx="7861300" cy="4064000"/>
          </a:xfrm>
          <a:prstGeom prst="rect">
            <a:avLst/>
          </a:prstGeom>
        </p:spPr>
      </p:pic>
    </p:spTree>
    <p:extLst>
      <p:ext uri="{BB962C8B-B14F-4D97-AF65-F5344CB8AC3E}">
        <p14:creationId xmlns:p14="http://schemas.microsoft.com/office/powerpoint/2010/main" val="463551797"/>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54977" y="114300"/>
            <a:ext cx="1221398" cy="8667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74" name="Rectangle 2"/>
          <p:cNvSpPr>
            <a:spLocks noGrp="1" noChangeArrowheads="1"/>
          </p:cNvSpPr>
          <p:nvPr>
            <p:ph type="title"/>
          </p:nvPr>
        </p:nvSpPr>
        <p:spPr>
          <a:xfrm>
            <a:off x="1646848" y="386986"/>
            <a:ext cx="7343775" cy="576262"/>
          </a:xfrm>
        </p:spPr>
        <p:txBody>
          <a:bodyPr/>
          <a:lstStyle/>
          <a:p>
            <a:pPr eaLnBrk="1" hangingPunct="1"/>
            <a:r>
              <a:rPr lang="en-US" altLang="zh-CN" sz="2800" b="1" dirty="0">
                <a:solidFill>
                  <a:srgbClr val="44546A"/>
                </a:solidFill>
                <a:latin typeface="微软雅黑" panose="020B0503020204020204" pitchFamily="34" charset="-122"/>
                <a:ea typeface="微软雅黑" panose="020B0503020204020204" pitchFamily="34" charset="-122"/>
              </a:rPr>
              <a:t>3.1</a:t>
            </a:r>
            <a:r>
              <a:rPr lang="zh-CN" altLang="en-US" sz="2800" b="1" dirty="0">
                <a:solidFill>
                  <a:srgbClr val="44546A"/>
                </a:solidFill>
                <a:latin typeface="微软雅黑" panose="020B0503020204020204" pitchFamily="34" charset="-122"/>
                <a:ea typeface="微软雅黑" panose="020B0503020204020204" pitchFamily="34" charset="-122"/>
              </a:rPr>
              <a:t> 同质网络链接预测</a:t>
            </a:r>
          </a:p>
        </p:txBody>
      </p:sp>
      <p:pic>
        <p:nvPicPr>
          <p:cNvPr id="12" name="图片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01319" y="325819"/>
            <a:ext cx="1328713" cy="655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6248766" y="6435969"/>
            <a:ext cx="2787162" cy="4220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Title 1"/>
          <p:cNvSpPr txBox="1">
            <a:spLocks/>
          </p:cNvSpPr>
          <p:nvPr/>
        </p:nvSpPr>
        <p:spPr>
          <a:xfrm>
            <a:off x="4888523" y="6435969"/>
            <a:ext cx="4102100" cy="281354"/>
          </a:xfrm>
          <a:prstGeom prst="rect">
            <a:avLst/>
          </a:prstGeom>
        </p:spPr>
        <p:txBody>
          <a:bodyPr/>
          <a:lstStyle>
            <a:lvl1pPr algn="l" defTabSz="685487" rtl="0" eaLnBrk="1" latinLnBrk="0" hangingPunct="1">
              <a:lnSpc>
                <a:spcPct val="90000"/>
              </a:lnSpc>
              <a:spcBef>
                <a:spcPct val="0"/>
              </a:spcBef>
              <a:buNone/>
              <a:defRPr lang="en-US" sz="3300" b="0" kern="1200" cap="none" spc="-75" baseline="0" dirty="0" smtClean="0">
                <a:ln w="3175">
                  <a:noFill/>
                </a:ln>
                <a:gradFill flip="none" rotWithShape="1">
                  <a:gsLst>
                    <a:gs pos="0">
                      <a:schemeClr val="tx1"/>
                    </a:gs>
                    <a:gs pos="86000">
                      <a:schemeClr val="tx1"/>
                    </a:gs>
                  </a:gsLst>
                  <a:lin ang="5400000" scaled="0"/>
                  <a:tileRect/>
                </a:gradFill>
                <a:effectLst/>
                <a:latin typeface="+mj-lt"/>
                <a:ea typeface="+mn-ea"/>
                <a:cs typeface="Arial" charset="0"/>
              </a:defRPr>
            </a:lvl1pPr>
          </a:lstStyle>
          <a:p>
            <a:pPr fontAlgn="auto">
              <a:spcAft>
                <a:spcPts val="0"/>
              </a:spcAft>
              <a:defRPr/>
            </a:pPr>
            <a:r>
              <a:rPr lang="zh-CN" altLang="en-US" sz="1400" dirty="0">
                <a:solidFill>
                  <a:srgbClr val="44546A"/>
                </a:solidFill>
                <a:latin typeface="微软雅黑" panose="020B0503020204020204" pitchFamily="34" charset="-122"/>
                <a:ea typeface="微软雅黑" panose="020B0503020204020204" pitchFamily="34" charset="-122"/>
              </a:rPr>
              <a:t>中国科学院空间信息处理与应用系统技术重点实验室</a:t>
            </a:r>
            <a:endParaRPr altLang="zh-CN" sz="1400" dirty="0">
              <a:solidFill>
                <a:srgbClr val="44546A"/>
              </a:solidFill>
              <a:latin typeface="微软雅黑" panose="020B0503020204020204" pitchFamily="34" charset="-122"/>
              <a:ea typeface="微软雅黑" panose="020B0503020204020204" pitchFamily="34" charset="-122"/>
            </a:endParaRPr>
          </a:p>
          <a:p>
            <a:pPr fontAlgn="auto">
              <a:spcAft>
                <a:spcPts val="0"/>
              </a:spcAft>
              <a:defRPr/>
            </a:pPr>
            <a:br>
              <a:rPr lang="zh-CN" altLang="en-US" sz="1400" dirty="0">
                <a:solidFill>
                  <a:schemeClr val="tx1"/>
                </a:solidFill>
                <a:latin typeface="微软雅黑" pitchFamily="34" charset="-122"/>
                <a:ea typeface="微软雅黑" pitchFamily="34" charset="-122"/>
              </a:rPr>
            </a:br>
            <a:endParaRPr lang="zh-CN" altLang="en-US" sz="3200" b="1" dirty="0">
              <a:solidFill>
                <a:schemeClr val="tx1"/>
              </a:solidFill>
              <a:latin typeface="微软雅黑" pitchFamily="34" charset="-122"/>
              <a:ea typeface="微软雅黑" pitchFamily="34" charset="-122"/>
            </a:endParaRPr>
          </a:p>
        </p:txBody>
      </p:sp>
      <p:sp>
        <p:nvSpPr>
          <p:cNvPr id="2" name="文本框 1">
            <a:extLst>
              <a:ext uri="{FF2B5EF4-FFF2-40B4-BE49-F238E27FC236}">
                <a16:creationId xmlns:a16="http://schemas.microsoft.com/office/drawing/2014/main" id="{816F25B9-1DF6-7D46-8E98-C6F155D9B56C}"/>
              </a:ext>
            </a:extLst>
          </p:cNvPr>
          <p:cNvSpPr txBox="1"/>
          <p:nvPr/>
        </p:nvSpPr>
        <p:spPr>
          <a:xfrm>
            <a:off x="254977" y="1139252"/>
            <a:ext cx="6535567" cy="400110"/>
          </a:xfrm>
          <a:prstGeom prst="rect">
            <a:avLst/>
          </a:prstGeom>
          <a:noFill/>
        </p:spPr>
        <p:txBody>
          <a:bodyPr wrap="square" rtlCol="0">
            <a:spAutoFit/>
          </a:bodyPr>
          <a:lstStyle/>
          <a:p>
            <a:pPr marL="285750" indent="-285750" algn="just">
              <a:buFont typeface="Wingdings" pitchFamily="2" charset="2"/>
              <a:buChar char="n"/>
            </a:pPr>
            <a:r>
              <a:rPr kumimoji="1" lang="zh-CN" altLang="en-US" sz="2000" dirty="0">
                <a:solidFill>
                  <a:schemeClr val="accent2"/>
                </a:solidFill>
              </a:rPr>
              <a:t>基于边和节点信息融合的同质网络链接预测方法研究</a:t>
            </a:r>
          </a:p>
        </p:txBody>
      </p:sp>
      <p:grpSp>
        <p:nvGrpSpPr>
          <p:cNvPr id="36" name="组合 35">
            <a:extLst>
              <a:ext uri="{FF2B5EF4-FFF2-40B4-BE49-F238E27FC236}">
                <a16:creationId xmlns:a16="http://schemas.microsoft.com/office/drawing/2014/main" id="{AD73820F-BC1D-C442-9BBD-6E5EEBB317AB}"/>
              </a:ext>
            </a:extLst>
          </p:cNvPr>
          <p:cNvGrpSpPr/>
          <p:nvPr/>
        </p:nvGrpSpPr>
        <p:grpSpPr>
          <a:xfrm>
            <a:off x="691662" y="2419855"/>
            <a:ext cx="7930499" cy="1821759"/>
            <a:chOff x="743601" y="2203673"/>
            <a:chExt cx="7930499" cy="1821759"/>
          </a:xfrm>
        </p:grpSpPr>
        <p:pic>
          <p:nvPicPr>
            <p:cNvPr id="18" name="图片 17">
              <a:extLst>
                <a:ext uri="{FF2B5EF4-FFF2-40B4-BE49-F238E27FC236}">
                  <a16:creationId xmlns:a16="http://schemas.microsoft.com/office/drawing/2014/main" id="{DE8864EE-EDD0-3C4D-BD0A-1CC0E86099A4}"/>
                </a:ext>
              </a:extLst>
            </p:cNvPr>
            <p:cNvPicPr/>
            <p:nvPr/>
          </p:nvPicPr>
          <p:blipFill>
            <a:blip r:embed="rId4"/>
            <a:stretch>
              <a:fillRect/>
            </a:stretch>
          </p:blipFill>
          <p:spPr>
            <a:xfrm>
              <a:off x="743601" y="2203673"/>
              <a:ext cx="7505369" cy="1476003"/>
            </a:xfrm>
            <a:prstGeom prst="rect">
              <a:avLst/>
            </a:prstGeom>
          </p:spPr>
        </p:pic>
        <p:sp>
          <p:nvSpPr>
            <p:cNvPr id="8" name="文本框 7">
              <a:extLst>
                <a:ext uri="{FF2B5EF4-FFF2-40B4-BE49-F238E27FC236}">
                  <a16:creationId xmlns:a16="http://schemas.microsoft.com/office/drawing/2014/main" id="{7AC7934F-1BD1-2C45-8458-C3F1B4C19F99}"/>
                </a:ext>
              </a:extLst>
            </p:cNvPr>
            <p:cNvSpPr txBox="1"/>
            <p:nvPr/>
          </p:nvSpPr>
          <p:spPr>
            <a:xfrm>
              <a:off x="970474" y="3656100"/>
              <a:ext cx="7703626" cy="369332"/>
            </a:xfrm>
            <a:prstGeom prst="rect">
              <a:avLst/>
            </a:prstGeom>
            <a:noFill/>
          </p:spPr>
          <p:txBody>
            <a:bodyPr wrap="square" rtlCol="0">
              <a:spAutoFit/>
            </a:bodyPr>
            <a:lstStyle/>
            <a:p>
              <a:r>
                <a:rPr kumimoji="1" lang="zh-CN" altLang="en-US" dirty="0">
                  <a:solidFill>
                    <a:srgbClr val="425267"/>
                  </a:solidFill>
                </a:rPr>
                <a:t>同质网络</a:t>
              </a:r>
              <a:r>
                <a:rPr kumimoji="1" lang="en-US" altLang="zh-CN" dirty="0">
                  <a:solidFill>
                    <a:srgbClr val="425267"/>
                  </a:solidFill>
                </a:rPr>
                <a:t>	</a:t>
              </a:r>
              <a:r>
                <a:rPr kumimoji="1" lang="zh-CN" altLang="en-US" dirty="0">
                  <a:solidFill>
                    <a:srgbClr val="425267"/>
                  </a:solidFill>
                </a:rPr>
                <a:t>      邻接子图                  图标记    </a:t>
              </a:r>
              <a:r>
                <a:rPr kumimoji="1" lang="en-US" altLang="zh-CN" dirty="0">
                  <a:solidFill>
                    <a:srgbClr val="425267"/>
                  </a:solidFill>
                </a:rPr>
                <a:t>	</a:t>
              </a:r>
              <a:r>
                <a:rPr kumimoji="1" lang="zh-CN" altLang="en-US" dirty="0">
                  <a:solidFill>
                    <a:srgbClr val="425267"/>
                  </a:solidFill>
                </a:rPr>
                <a:t>          邻接矩阵</a:t>
              </a:r>
            </a:p>
          </p:txBody>
        </p:sp>
      </p:grpSp>
      <p:grpSp>
        <p:nvGrpSpPr>
          <p:cNvPr id="35" name="组合 34">
            <a:extLst>
              <a:ext uri="{FF2B5EF4-FFF2-40B4-BE49-F238E27FC236}">
                <a16:creationId xmlns:a16="http://schemas.microsoft.com/office/drawing/2014/main" id="{9E8030D9-8003-E548-A5C6-4FAA7A051166}"/>
              </a:ext>
            </a:extLst>
          </p:cNvPr>
          <p:cNvGrpSpPr/>
          <p:nvPr/>
        </p:nvGrpSpPr>
        <p:grpSpPr>
          <a:xfrm>
            <a:off x="1040163" y="4510759"/>
            <a:ext cx="6808366" cy="1298311"/>
            <a:chOff x="970474" y="4452166"/>
            <a:chExt cx="6808366" cy="1298311"/>
          </a:xfrm>
        </p:grpSpPr>
        <p:grpSp>
          <p:nvGrpSpPr>
            <p:cNvPr id="34" name="组合 33">
              <a:extLst>
                <a:ext uri="{FF2B5EF4-FFF2-40B4-BE49-F238E27FC236}">
                  <a16:creationId xmlns:a16="http://schemas.microsoft.com/office/drawing/2014/main" id="{9FB11470-2BE2-CE42-98F9-EC49B9313B68}"/>
                </a:ext>
              </a:extLst>
            </p:cNvPr>
            <p:cNvGrpSpPr/>
            <p:nvPr/>
          </p:nvGrpSpPr>
          <p:grpSpPr>
            <a:xfrm>
              <a:off x="970474" y="4452166"/>
              <a:ext cx="3308958" cy="1298311"/>
              <a:chOff x="970474" y="4452166"/>
              <a:chExt cx="3308958" cy="1298311"/>
            </a:xfrm>
          </p:grpSpPr>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E991973D-D57D-B44C-AB7F-EE8B928CE2CB}"/>
                      </a:ext>
                    </a:extLst>
                  </p:cNvPr>
                  <p:cNvSpPr txBox="1"/>
                  <p:nvPr/>
                </p:nvSpPr>
                <p:spPr>
                  <a:xfrm>
                    <a:off x="970474" y="4452166"/>
                    <a:ext cx="3308958" cy="646331"/>
                  </a:xfrm>
                  <a:prstGeom prst="rect">
                    <a:avLst/>
                  </a:prstGeom>
                  <a:noFill/>
                </p:spPr>
                <p:txBody>
                  <a:bodyPr wrap="square" rtlCol="0">
                    <a:spAutoFit/>
                  </a:bodyPr>
                  <a:lstStyle/>
                  <a:p>
                    <a:r>
                      <a:rPr kumimoji="1" lang="zh-CN" altLang="en-US" dirty="0">
                        <a:solidFill>
                          <a:srgbClr val="425267"/>
                        </a:solidFill>
                      </a:rPr>
                      <a:t>初始化标记</a:t>
                    </a:r>
                    <a14:m>
                      <m:oMath xmlns:m="http://schemas.openxmlformats.org/officeDocument/2006/math">
                        <m:r>
                          <a:rPr kumimoji="1" lang="en-US" altLang="zh-CN" b="0" i="1" smtClean="0">
                            <a:solidFill>
                              <a:srgbClr val="425267"/>
                            </a:solidFill>
                            <a:latin typeface="Cambria Math" panose="02040503050406030204" pitchFamily="18" charset="0"/>
                          </a:rPr>
                          <m:t>𝑐</m:t>
                        </m:r>
                        <m:r>
                          <a:rPr kumimoji="1" lang="en-US" altLang="zh-CN" b="0" i="1" smtClean="0">
                            <a:solidFill>
                              <a:srgbClr val="425267"/>
                            </a:solidFill>
                            <a:latin typeface="Cambria Math" panose="02040503050406030204" pitchFamily="18" charset="0"/>
                          </a:rPr>
                          <m:t>(</m:t>
                        </m:r>
                        <m:r>
                          <a:rPr kumimoji="1" lang="en-US" altLang="zh-CN" b="0" i="1" smtClean="0">
                            <a:solidFill>
                              <a:srgbClr val="425267"/>
                            </a:solidFill>
                            <a:latin typeface="Cambria Math" panose="02040503050406030204" pitchFamily="18" charset="0"/>
                          </a:rPr>
                          <m:t>𝑣</m:t>
                        </m:r>
                        <m:r>
                          <a:rPr kumimoji="1" lang="en-US" altLang="zh-CN" b="0" i="1" smtClean="0">
                            <a:solidFill>
                              <a:srgbClr val="425267"/>
                            </a:solidFill>
                            <a:latin typeface="Cambria Math" panose="02040503050406030204" pitchFamily="18" charset="0"/>
                          </a:rPr>
                          <m:t>)</m:t>
                        </m:r>
                      </m:oMath>
                    </a14:m>
                    <a:r>
                      <a:rPr kumimoji="1" lang="zh-CN" altLang="en-US" dirty="0">
                        <a:solidFill>
                          <a:srgbClr val="425267"/>
                        </a:solidFill>
                      </a:rPr>
                      <a:t>：</a:t>
                    </a:r>
                    <a:endParaRPr kumimoji="1" lang="en-US" altLang="zh-CN" dirty="0">
                      <a:solidFill>
                        <a:srgbClr val="425267"/>
                      </a:solidFill>
                    </a:endParaRPr>
                  </a:p>
                  <a:p>
                    <a:endParaRPr kumimoji="1" lang="zh-CN" altLang="en-US" dirty="0">
                      <a:solidFill>
                        <a:srgbClr val="425267"/>
                      </a:solidFill>
                    </a:endParaRPr>
                  </a:p>
                </p:txBody>
              </p:sp>
            </mc:Choice>
            <mc:Fallback xmlns="">
              <p:sp>
                <p:nvSpPr>
                  <p:cNvPr id="10" name="文本框 9">
                    <a:extLst>
                      <a:ext uri="{FF2B5EF4-FFF2-40B4-BE49-F238E27FC236}">
                        <a16:creationId xmlns:a16="http://schemas.microsoft.com/office/drawing/2014/main" id="{E991973D-D57D-B44C-AB7F-EE8B928CE2CB}"/>
                      </a:ext>
                    </a:extLst>
                  </p:cNvPr>
                  <p:cNvSpPr txBox="1">
                    <a:spLocks noRot="1" noChangeAspect="1" noMove="1" noResize="1" noEditPoints="1" noAdjustHandles="1" noChangeArrowheads="1" noChangeShapeType="1" noTextEdit="1"/>
                  </p:cNvSpPr>
                  <p:nvPr/>
                </p:nvSpPr>
                <p:spPr>
                  <a:xfrm>
                    <a:off x="970474" y="4452166"/>
                    <a:ext cx="3308958" cy="646331"/>
                  </a:xfrm>
                  <a:prstGeom prst="rect">
                    <a:avLst/>
                  </a:prstGeom>
                  <a:blipFill>
                    <a:blip r:embed="rId5"/>
                    <a:stretch>
                      <a:fillRect l="-1533" t="-5769"/>
                    </a:stretch>
                  </a:blipFill>
                </p:spPr>
                <p:txBody>
                  <a:bodyPr/>
                  <a:lstStyle/>
                  <a:p>
                    <a:r>
                      <a:rPr lang="zh-CN" altLang="en-US">
                        <a:noFill/>
                      </a:rPr>
                      <a:t> </a:t>
                    </a:r>
                  </a:p>
                </p:txBody>
              </p:sp>
            </mc:Fallback>
          </mc:AlternateContent>
          <p:grpSp>
            <p:nvGrpSpPr>
              <p:cNvPr id="17" name="组合 16">
                <a:extLst>
                  <a:ext uri="{FF2B5EF4-FFF2-40B4-BE49-F238E27FC236}">
                    <a16:creationId xmlns:a16="http://schemas.microsoft.com/office/drawing/2014/main" id="{6772F81E-B1D3-F54B-B787-578FD0F9D374}"/>
                  </a:ext>
                </a:extLst>
              </p:cNvPr>
              <p:cNvGrpSpPr/>
              <p:nvPr/>
            </p:nvGrpSpPr>
            <p:grpSpPr>
              <a:xfrm>
                <a:off x="1047020" y="4902197"/>
                <a:ext cx="2516595" cy="848280"/>
                <a:chOff x="1047020" y="4902197"/>
                <a:chExt cx="2516595" cy="848280"/>
              </a:xfrm>
            </p:grpSpPr>
            <p:pic>
              <p:nvPicPr>
                <p:cNvPr id="15" name="图片 14">
                  <a:extLst>
                    <a:ext uri="{FF2B5EF4-FFF2-40B4-BE49-F238E27FC236}">
                      <a16:creationId xmlns:a16="http://schemas.microsoft.com/office/drawing/2014/main" id="{B65736DE-054D-FB40-BD16-0E86679B7AD1}"/>
                    </a:ext>
                  </a:extLst>
                </p:cNvPr>
                <p:cNvPicPr>
                  <a:picLocks noChangeAspect="1"/>
                </p:cNvPicPr>
                <p:nvPr/>
              </p:nvPicPr>
              <p:blipFill>
                <a:blip r:embed="rId6"/>
                <a:stretch>
                  <a:fillRect/>
                </a:stretch>
              </p:blipFill>
              <p:spPr>
                <a:xfrm>
                  <a:off x="1047020" y="4902197"/>
                  <a:ext cx="2516595" cy="398249"/>
                </a:xfrm>
                <a:prstGeom prst="rect">
                  <a:avLst/>
                </a:prstGeom>
              </p:spPr>
            </p:pic>
            <p:pic>
              <p:nvPicPr>
                <p:cNvPr id="11" name="图片 10">
                  <a:extLst>
                    <a:ext uri="{FF2B5EF4-FFF2-40B4-BE49-F238E27FC236}">
                      <a16:creationId xmlns:a16="http://schemas.microsoft.com/office/drawing/2014/main" id="{3DDFFA9D-6F92-854B-831E-79B1D29E7F1A}"/>
                    </a:ext>
                  </a:extLst>
                </p:cNvPr>
                <p:cNvPicPr>
                  <a:picLocks noChangeAspect="1"/>
                </p:cNvPicPr>
                <p:nvPr/>
              </p:nvPicPr>
              <p:blipFill>
                <a:blip r:embed="rId7"/>
                <a:stretch>
                  <a:fillRect/>
                </a:stretch>
              </p:blipFill>
              <p:spPr>
                <a:xfrm>
                  <a:off x="1047020" y="5355053"/>
                  <a:ext cx="1609283" cy="395424"/>
                </a:xfrm>
                <a:prstGeom prst="rect">
                  <a:avLst/>
                </a:prstGeom>
              </p:spPr>
            </p:pic>
          </p:grpSp>
        </p:grpSp>
        <p:sp>
          <p:nvSpPr>
            <p:cNvPr id="13" name="文本框 12">
              <a:extLst>
                <a:ext uri="{FF2B5EF4-FFF2-40B4-BE49-F238E27FC236}">
                  <a16:creationId xmlns:a16="http://schemas.microsoft.com/office/drawing/2014/main" id="{A284B9DA-67D8-8B47-956A-A5FB86F5E174}"/>
                </a:ext>
              </a:extLst>
            </p:cNvPr>
            <p:cNvSpPr txBox="1"/>
            <p:nvPr/>
          </p:nvSpPr>
          <p:spPr>
            <a:xfrm>
              <a:off x="4430332" y="4468969"/>
              <a:ext cx="2768958" cy="369332"/>
            </a:xfrm>
            <a:prstGeom prst="rect">
              <a:avLst/>
            </a:prstGeom>
            <a:noFill/>
          </p:spPr>
          <p:txBody>
            <a:bodyPr wrap="square" rtlCol="0">
              <a:spAutoFit/>
            </a:bodyPr>
            <a:lstStyle/>
            <a:p>
              <a:r>
                <a:rPr kumimoji="1" lang="zh-CN" altLang="en-US" dirty="0">
                  <a:solidFill>
                    <a:srgbClr val="425267"/>
                  </a:solidFill>
                </a:rPr>
                <a:t>标记迭代函数：</a:t>
              </a:r>
            </a:p>
          </p:txBody>
        </p:sp>
        <p:pic>
          <p:nvPicPr>
            <p:cNvPr id="16" name="图片 15">
              <a:extLst>
                <a:ext uri="{FF2B5EF4-FFF2-40B4-BE49-F238E27FC236}">
                  <a16:creationId xmlns:a16="http://schemas.microsoft.com/office/drawing/2014/main" id="{A1FBD24B-ACC8-EC4D-B92C-1938EE37D37B}"/>
                </a:ext>
              </a:extLst>
            </p:cNvPr>
            <p:cNvPicPr>
              <a:picLocks noChangeAspect="1"/>
            </p:cNvPicPr>
            <p:nvPr/>
          </p:nvPicPr>
          <p:blipFill>
            <a:blip r:embed="rId8"/>
            <a:stretch>
              <a:fillRect/>
            </a:stretch>
          </p:blipFill>
          <p:spPr>
            <a:xfrm>
              <a:off x="4496286" y="4838302"/>
              <a:ext cx="3282554" cy="757512"/>
            </a:xfrm>
            <a:prstGeom prst="rect">
              <a:avLst/>
            </a:prstGeom>
          </p:spPr>
        </p:pic>
      </p:grpSp>
      <p:grpSp>
        <p:nvGrpSpPr>
          <p:cNvPr id="33" name="组合 32">
            <a:extLst>
              <a:ext uri="{FF2B5EF4-FFF2-40B4-BE49-F238E27FC236}">
                <a16:creationId xmlns:a16="http://schemas.microsoft.com/office/drawing/2014/main" id="{5C87BFD4-2059-F941-8324-F65F02AB9F84}"/>
              </a:ext>
            </a:extLst>
          </p:cNvPr>
          <p:cNvGrpSpPr/>
          <p:nvPr/>
        </p:nvGrpSpPr>
        <p:grpSpPr>
          <a:xfrm>
            <a:off x="1116182" y="1864129"/>
            <a:ext cx="6628300" cy="332510"/>
            <a:chOff x="648599" y="1677605"/>
            <a:chExt cx="6628300" cy="332510"/>
          </a:xfrm>
        </p:grpSpPr>
        <p:sp>
          <p:nvSpPr>
            <p:cNvPr id="7" name="矩形 6">
              <a:extLst>
                <a:ext uri="{FF2B5EF4-FFF2-40B4-BE49-F238E27FC236}">
                  <a16:creationId xmlns:a16="http://schemas.microsoft.com/office/drawing/2014/main" id="{65FE6F98-979C-5940-9576-3784377F729E}"/>
                </a:ext>
              </a:extLst>
            </p:cNvPr>
            <p:cNvSpPr/>
            <p:nvPr/>
          </p:nvSpPr>
          <p:spPr>
            <a:xfrm>
              <a:off x="648599" y="1677606"/>
              <a:ext cx="1346456" cy="33250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b="1" dirty="0">
                  <a:solidFill>
                    <a:srgbClr val="FF0000"/>
                  </a:solidFill>
                </a:rPr>
                <a:t>边特征表示</a:t>
              </a:r>
            </a:p>
          </p:txBody>
        </p:sp>
        <p:sp>
          <p:nvSpPr>
            <p:cNvPr id="20" name="矩形 19">
              <a:extLst>
                <a:ext uri="{FF2B5EF4-FFF2-40B4-BE49-F238E27FC236}">
                  <a16:creationId xmlns:a16="http://schemas.microsoft.com/office/drawing/2014/main" id="{2D461522-4AF6-EF4A-A07F-5C8C12FA2EEA}"/>
                </a:ext>
              </a:extLst>
            </p:cNvPr>
            <p:cNvSpPr/>
            <p:nvPr/>
          </p:nvSpPr>
          <p:spPr>
            <a:xfrm>
              <a:off x="2394599" y="1677605"/>
              <a:ext cx="1594958" cy="33250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rgbClr val="BCC2CA"/>
                  </a:solidFill>
                </a:rPr>
                <a:t>节点特征表示</a:t>
              </a:r>
            </a:p>
          </p:txBody>
        </p:sp>
        <p:sp>
          <p:nvSpPr>
            <p:cNvPr id="21" name="矩形 20">
              <a:extLst>
                <a:ext uri="{FF2B5EF4-FFF2-40B4-BE49-F238E27FC236}">
                  <a16:creationId xmlns:a16="http://schemas.microsoft.com/office/drawing/2014/main" id="{D9CDFD31-C018-0043-B9D9-4785FF3CE765}"/>
                </a:ext>
              </a:extLst>
            </p:cNvPr>
            <p:cNvSpPr/>
            <p:nvPr/>
          </p:nvSpPr>
          <p:spPr>
            <a:xfrm>
              <a:off x="4389101" y="1677605"/>
              <a:ext cx="1594958" cy="33250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rgbClr val="BCC2CA"/>
                  </a:solidFill>
                </a:rPr>
                <a:t>链接特征表示</a:t>
              </a:r>
            </a:p>
          </p:txBody>
        </p:sp>
        <p:sp>
          <p:nvSpPr>
            <p:cNvPr id="22" name="矩形 21">
              <a:extLst>
                <a:ext uri="{FF2B5EF4-FFF2-40B4-BE49-F238E27FC236}">
                  <a16:creationId xmlns:a16="http://schemas.microsoft.com/office/drawing/2014/main" id="{661A5F7B-C239-7C4B-81AB-F76A669ABCB0}"/>
                </a:ext>
              </a:extLst>
            </p:cNvPr>
            <p:cNvSpPr/>
            <p:nvPr/>
          </p:nvSpPr>
          <p:spPr>
            <a:xfrm>
              <a:off x="6383603" y="1677605"/>
              <a:ext cx="893296" cy="33250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rgbClr val="BCC2CA"/>
                  </a:solidFill>
                </a:rPr>
                <a:t>分类器</a:t>
              </a:r>
            </a:p>
          </p:txBody>
        </p:sp>
        <p:cxnSp>
          <p:nvCxnSpPr>
            <p:cNvPr id="23" name="直线箭头连接符 22">
              <a:extLst>
                <a:ext uri="{FF2B5EF4-FFF2-40B4-BE49-F238E27FC236}">
                  <a16:creationId xmlns:a16="http://schemas.microsoft.com/office/drawing/2014/main" id="{7F2DA298-7338-0241-835F-334CE5351201}"/>
                </a:ext>
              </a:extLst>
            </p:cNvPr>
            <p:cNvCxnSpPr>
              <a:stCxn id="7" idx="3"/>
              <a:endCxn id="20" idx="1"/>
            </p:cNvCxnSpPr>
            <p:nvPr/>
          </p:nvCxnSpPr>
          <p:spPr>
            <a:xfrm flipV="1">
              <a:off x="1995055" y="1843860"/>
              <a:ext cx="399544"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9" name="直线箭头连接符 28">
              <a:extLst>
                <a:ext uri="{FF2B5EF4-FFF2-40B4-BE49-F238E27FC236}">
                  <a16:creationId xmlns:a16="http://schemas.microsoft.com/office/drawing/2014/main" id="{9E0BD7FD-00E9-A947-AFD8-0AAF18D08D2B}"/>
                </a:ext>
              </a:extLst>
            </p:cNvPr>
            <p:cNvCxnSpPr>
              <a:stCxn id="20" idx="3"/>
              <a:endCxn id="21" idx="1"/>
            </p:cNvCxnSpPr>
            <p:nvPr/>
          </p:nvCxnSpPr>
          <p:spPr>
            <a:xfrm>
              <a:off x="3989557" y="1843860"/>
              <a:ext cx="39954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1" name="直线箭头连接符 30">
              <a:extLst>
                <a:ext uri="{FF2B5EF4-FFF2-40B4-BE49-F238E27FC236}">
                  <a16:creationId xmlns:a16="http://schemas.microsoft.com/office/drawing/2014/main" id="{611F56F7-5187-4F45-97BD-D13D4FD76B5C}"/>
                </a:ext>
              </a:extLst>
            </p:cNvPr>
            <p:cNvCxnSpPr>
              <a:stCxn id="21" idx="3"/>
              <a:endCxn id="22" idx="1"/>
            </p:cNvCxnSpPr>
            <p:nvPr/>
          </p:nvCxnSpPr>
          <p:spPr>
            <a:xfrm>
              <a:off x="5984059" y="1843860"/>
              <a:ext cx="39954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2618080283"/>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54977" y="114300"/>
            <a:ext cx="1221398" cy="8667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74" name="Rectangle 2"/>
          <p:cNvSpPr>
            <a:spLocks noGrp="1" noChangeArrowheads="1"/>
          </p:cNvSpPr>
          <p:nvPr>
            <p:ph type="title"/>
          </p:nvPr>
        </p:nvSpPr>
        <p:spPr>
          <a:xfrm>
            <a:off x="1646848" y="386986"/>
            <a:ext cx="7343775" cy="576262"/>
          </a:xfrm>
        </p:spPr>
        <p:txBody>
          <a:bodyPr/>
          <a:lstStyle/>
          <a:p>
            <a:pPr eaLnBrk="1" hangingPunct="1"/>
            <a:r>
              <a:rPr lang="en-US" altLang="zh-CN" sz="2800" b="1" dirty="0">
                <a:solidFill>
                  <a:srgbClr val="44546A"/>
                </a:solidFill>
                <a:latin typeface="微软雅黑" panose="020B0503020204020204" pitchFamily="34" charset="-122"/>
                <a:ea typeface="微软雅黑" panose="020B0503020204020204" pitchFamily="34" charset="-122"/>
              </a:rPr>
              <a:t>3.1</a:t>
            </a:r>
            <a:r>
              <a:rPr lang="zh-CN" altLang="en-US" sz="2800" b="1" dirty="0">
                <a:solidFill>
                  <a:srgbClr val="44546A"/>
                </a:solidFill>
                <a:latin typeface="微软雅黑" panose="020B0503020204020204" pitchFamily="34" charset="-122"/>
                <a:ea typeface="微软雅黑" panose="020B0503020204020204" pitchFamily="34" charset="-122"/>
              </a:rPr>
              <a:t> 同质网络链接预测</a:t>
            </a:r>
          </a:p>
        </p:txBody>
      </p:sp>
      <p:pic>
        <p:nvPicPr>
          <p:cNvPr id="12" name="图片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01319" y="325819"/>
            <a:ext cx="1328713" cy="655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6248766" y="6435969"/>
            <a:ext cx="2787162" cy="4220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Title 1"/>
          <p:cNvSpPr txBox="1">
            <a:spLocks/>
          </p:cNvSpPr>
          <p:nvPr/>
        </p:nvSpPr>
        <p:spPr>
          <a:xfrm>
            <a:off x="4888523" y="6435969"/>
            <a:ext cx="4102100" cy="281354"/>
          </a:xfrm>
          <a:prstGeom prst="rect">
            <a:avLst/>
          </a:prstGeom>
        </p:spPr>
        <p:txBody>
          <a:bodyPr/>
          <a:lstStyle>
            <a:lvl1pPr algn="l" defTabSz="685487" rtl="0" eaLnBrk="1" latinLnBrk="0" hangingPunct="1">
              <a:lnSpc>
                <a:spcPct val="90000"/>
              </a:lnSpc>
              <a:spcBef>
                <a:spcPct val="0"/>
              </a:spcBef>
              <a:buNone/>
              <a:defRPr lang="en-US" sz="3300" b="0" kern="1200" cap="none" spc="-75" baseline="0" dirty="0" smtClean="0">
                <a:ln w="3175">
                  <a:noFill/>
                </a:ln>
                <a:gradFill flip="none" rotWithShape="1">
                  <a:gsLst>
                    <a:gs pos="0">
                      <a:schemeClr val="tx1"/>
                    </a:gs>
                    <a:gs pos="86000">
                      <a:schemeClr val="tx1"/>
                    </a:gs>
                  </a:gsLst>
                  <a:lin ang="5400000" scaled="0"/>
                  <a:tileRect/>
                </a:gradFill>
                <a:effectLst/>
                <a:latin typeface="+mj-lt"/>
                <a:ea typeface="+mn-ea"/>
                <a:cs typeface="Arial" charset="0"/>
              </a:defRPr>
            </a:lvl1pPr>
          </a:lstStyle>
          <a:p>
            <a:pPr fontAlgn="auto">
              <a:spcAft>
                <a:spcPts val="0"/>
              </a:spcAft>
              <a:defRPr/>
            </a:pPr>
            <a:r>
              <a:rPr lang="zh-CN" altLang="en-US" sz="1400" dirty="0">
                <a:solidFill>
                  <a:srgbClr val="44546A"/>
                </a:solidFill>
                <a:latin typeface="微软雅黑" panose="020B0503020204020204" pitchFamily="34" charset="-122"/>
                <a:ea typeface="微软雅黑" panose="020B0503020204020204" pitchFamily="34" charset="-122"/>
              </a:rPr>
              <a:t>中国科学院空间信息处理与应用系统技术重点实验室</a:t>
            </a:r>
            <a:endParaRPr altLang="zh-CN" sz="1400" dirty="0">
              <a:solidFill>
                <a:srgbClr val="44546A"/>
              </a:solidFill>
              <a:latin typeface="微软雅黑" panose="020B0503020204020204" pitchFamily="34" charset="-122"/>
              <a:ea typeface="微软雅黑" panose="020B0503020204020204" pitchFamily="34" charset="-122"/>
            </a:endParaRPr>
          </a:p>
          <a:p>
            <a:pPr fontAlgn="auto">
              <a:spcAft>
                <a:spcPts val="0"/>
              </a:spcAft>
              <a:defRPr/>
            </a:pPr>
            <a:br>
              <a:rPr lang="zh-CN" altLang="en-US" sz="1400" dirty="0">
                <a:solidFill>
                  <a:schemeClr val="tx1"/>
                </a:solidFill>
                <a:latin typeface="微软雅黑" pitchFamily="34" charset="-122"/>
                <a:ea typeface="微软雅黑" pitchFamily="34" charset="-122"/>
              </a:rPr>
            </a:br>
            <a:endParaRPr lang="zh-CN" altLang="en-US" sz="3200" b="1" dirty="0">
              <a:solidFill>
                <a:schemeClr val="tx1"/>
              </a:solidFill>
              <a:latin typeface="微软雅黑" pitchFamily="34" charset="-122"/>
              <a:ea typeface="微软雅黑" pitchFamily="34" charset="-122"/>
            </a:endParaRPr>
          </a:p>
        </p:txBody>
      </p:sp>
      <p:sp>
        <p:nvSpPr>
          <p:cNvPr id="2" name="文本框 1">
            <a:extLst>
              <a:ext uri="{FF2B5EF4-FFF2-40B4-BE49-F238E27FC236}">
                <a16:creationId xmlns:a16="http://schemas.microsoft.com/office/drawing/2014/main" id="{816F25B9-1DF6-7D46-8E98-C6F155D9B56C}"/>
              </a:ext>
            </a:extLst>
          </p:cNvPr>
          <p:cNvSpPr txBox="1"/>
          <p:nvPr/>
        </p:nvSpPr>
        <p:spPr>
          <a:xfrm>
            <a:off x="254977" y="1139252"/>
            <a:ext cx="6535567" cy="400110"/>
          </a:xfrm>
          <a:prstGeom prst="rect">
            <a:avLst/>
          </a:prstGeom>
          <a:noFill/>
        </p:spPr>
        <p:txBody>
          <a:bodyPr wrap="square" rtlCol="0">
            <a:spAutoFit/>
          </a:bodyPr>
          <a:lstStyle/>
          <a:p>
            <a:pPr marL="285750" indent="-285750" algn="just">
              <a:buFont typeface="Wingdings" pitchFamily="2" charset="2"/>
              <a:buChar char="n"/>
            </a:pPr>
            <a:r>
              <a:rPr kumimoji="1" lang="zh-CN" altLang="en-US" sz="2000" dirty="0">
                <a:solidFill>
                  <a:schemeClr val="accent2"/>
                </a:solidFill>
              </a:rPr>
              <a:t>基于边和节点信息融合的同质网络链接预测方法研究</a:t>
            </a:r>
          </a:p>
        </p:txBody>
      </p:sp>
      <p:grpSp>
        <p:nvGrpSpPr>
          <p:cNvPr id="5" name="组合 4">
            <a:extLst>
              <a:ext uri="{FF2B5EF4-FFF2-40B4-BE49-F238E27FC236}">
                <a16:creationId xmlns:a16="http://schemas.microsoft.com/office/drawing/2014/main" id="{024C45BE-B432-E94D-864E-EDE37C49BF71}"/>
              </a:ext>
            </a:extLst>
          </p:cNvPr>
          <p:cNvGrpSpPr/>
          <p:nvPr/>
        </p:nvGrpSpPr>
        <p:grpSpPr>
          <a:xfrm>
            <a:off x="631247" y="2149245"/>
            <a:ext cx="8027476" cy="2278619"/>
            <a:chOff x="541825" y="1850456"/>
            <a:chExt cx="8027476" cy="2278619"/>
          </a:xfrm>
        </p:grpSpPr>
        <p:pic>
          <p:nvPicPr>
            <p:cNvPr id="7" name="图片 6">
              <a:extLst>
                <a:ext uri="{FF2B5EF4-FFF2-40B4-BE49-F238E27FC236}">
                  <a16:creationId xmlns:a16="http://schemas.microsoft.com/office/drawing/2014/main" id="{E7424BAF-73DF-5B45-A520-4304FCE53935}"/>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541825" y="1850456"/>
              <a:ext cx="7857197" cy="1967525"/>
            </a:xfrm>
            <a:prstGeom prst="rect">
              <a:avLst/>
            </a:prstGeom>
          </p:spPr>
        </p:pic>
        <p:sp>
          <p:nvSpPr>
            <p:cNvPr id="13" name="文本框 12">
              <a:extLst>
                <a:ext uri="{FF2B5EF4-FFF2-40B4-BE49-F238E27FC236}">
                  <a16:creationId xmlns:a16="http://schemas.microsoft.com/office/drawing/2014/main" id="{40B135ED-1454-DC42-A8A7-A2921AD6324E}"/>
                </a:ext>
              </a:extLst>
            </p:cNvPr>
            <p:cNvSpPr txBox="1"/>
            <p:nvPr/>
          </p:nvSpPr>
          <p:spPr>
            <a:xfrm>
              <a:off x="865675" y="3759743"/>
              <a:ext cx="7703626" cy="369332"/>
            </a:xfrm>
            <a:prstGeom prst="rect">
              <a:avLst/>
            </a:prstGeom>
            <a:noFill/>
          </p:spPr>
          <p:txBody>
            <a:bodyPr wrap="square" rtlCol="0">
              <a:spAutoFit/>
            </a:bodyPr>
            <a:lstStyle/>
            <a:p>
              <a:r>
                <a:rPr kumimoji="1" lang="zh-CN" altLang="en-US" dirty="0">
                  <a:solidFill>
                    <a:srgbClr val="425267"/>
                  </a:solidFill>
                </a:rPr>
                <a:t>同质网络</a:t>
              </a:r>
              <a:r>
                <a:rPr kumimoji="1" lang="en-US" altLang="zh-CN" dirty="0">
                  <a:solidFill>
                    <a:srgbClr val="425267"/>
                  </a:solidFill>
                </a:rPr>
                <a:t>	</a:t>
              </a:r>
              <a:r>
                <a:rPr kumimoji="1" lang="zh-CN" altLang="en-US" dirty="0">
                  <a:solidFill>
                    <a:srgbClr val="425267"/>
                  </a:solidFill>
                </a:rPr>
                <a:t>      随机游走                  </a:t>
              </a:r>
              <a:r>
                <a:rPr kumimoji="1" lang="en-US" altLang="zh-CN" dirty="0">
                  <a:solidFill>
                    <a:srgbClr val="425267"/>
                  </a:solidFill>
                </a:rPr>
                <a:t>skip-gram	</a:t>
              </a:r>
              <a:r>
                <a:rPr kumimoji="1" lang="zh-CN" altLang="en-US" dirty="0">
                  <a:solidFill>
                    <a:srgbClr val="425267"/>
                  </a:solidFill>
                </a:rPr>
                <a:t>         节点向量</a:t>
              </a:r>
            </a:p>
          </p:txBody>
        </p:sp>
      </p:grpSp>
      <p:pic>
        <p:nvPicPr>
          <p:cNvPr id="8" name="图片 7">
            <a:extLst>
              <a:ext uri="{FF2B5EF4-FFF2-40B4-BE49-F238E27FC236}">
                <a16:creationId xmlns:a16="http://schemas.microsoft.com/office/drawing/2014/main" id="{75D03F49-A551-1948-BCA0-B78EBB1BE191}"/>
              </a:ext>
            </a:extLst>
          </p:cNvPr>
          <p:cNvPicPr>
            <a:picLocks noChangeAspect="1"/>
          </p:cNvPicPr>
          <p:nvPr/>
        </p:nvPicPr>
        <p:blipFill>
          <a:blip r:embed="rId5"/>
          <a:stretch>
            <a:fillRect/>
          </a:stretch>
        </p:blipFill>
        <p:spPr>
          <a:xfrm>
            <a:off x="2460707" y="4910407"/>
            <a:ext cx="2888273" cy="1219493"/>
          </a:xfrm>
          <a:prstGeom prst="rect">
            <a:avLst/>
          </a:prstGeom>
        </p:spPr>
      </p:pic>
      <p:sp>
        <p:nvSpPr>
          <p:cNvPr id="9" name="文本框 8">
            <a:extLst>
              <a:ext uri="{FF2B5EF4-FFF2-40B4-BE49-F238E27FC236}">
                <a16:creationId xmlns:a16="http://schemas.microsoft.com/office/drawing/2014/main" id="{50583E96-C579-F543-88BC-43CB988531E1}"/>
              </a:ext>
            </a:extLst>
          </p:cNvPr>
          <p:cNvSpPr txBox="1"/>
          <p:nvPr/>
        </p:nvSpPr>
        <p:spPr>
          <a:xfrm>
            <a:off x="865675" y="4599313"/>
            <a:ext cx="7318205" cy="369332"/>
          </a:xfrm>
          <a:prstGeom prst="rect">
            <a:avLst/>
          </a:prstGeom>
          <a:noFill/>
        </p:spPr>
        <p:txBody>
          <a:bodyPr wrap="square" rtlCol="0">
            <a:spAutoFit/>
          </a:bodyPr>
          <a:lstStyle/>
          <a:p>
            <a:r>
              <a:rPr kumimoji="1" lang="zh-CN" altLang="en-US" dirty="0">
                <a:solidFill>
                  <a:srgbClr val="425267"/>
                </a:solidFill>
              </a:rPr>
              <a:t>随机游走方式：选择下一节点的概率与下一节点与上一节点的距离有关</a:t>
            </a:r>
          </a:p>
        </p:txBody>
      </p:sp>
      <p:grpSp>
        <p:nvGrpSpPr>
          <p:cNvPr id="15" name="组合 14">
            <a:extLst>
              <a:ext uri="{FF2B5EF4-FFF2-40B4-BE49-F238E27FC236}">
                <a16:creationId xmlns:a16="http://schemas.microsoft.com/office/drawing/2014/main" id="{B5381F9F-8FB9-5E43-87C1-42323EA04812}"/>
              </a:ext>
            </a:extLst>
          </p:cNvPr>
          <p:cNvGrpSpPr/>
          <p:nvPr/>
        </p:nvGrpSpPr>
        <p:grpSpPr>
          <a:xfrm>
            <a:off x="1210627" y="1845431"/>
            <a:ext cx="6628300" cy="332510"/>
            <a:chOff x="648599" y="1677605"/>
            <a:chExt cx="6628300" cy="332510"/>
          </a:xfrm>
        </p:grpSpPr>
        <p:sp>
          <p:nvSpPr>
            <p:cNvPr id="16" name="矩形 15">
              <a:extLst>
                <a:ext uri="{FF2B5EF4-FFF2-40B4-BE49-F238E27FC236}">
                  <a16:creationId xmlns:a16="http://schemas.microsoft.com/office/drawing/2014/main" id="{B909CBC2-7141-E04D-B68A-77B73E938E33}"/>
                </a:ext>
              </a:extLst>
            </p:cNvPr>
            <p:cNvSpPr/>
            <p:nvPr/>
          </p:nvSpPr>
          <p:spPr>
            <a:xfrm>
              <a:off x="648599" y="1677606"/>
              <a:ext cx="1346456" cy="33250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b="1" dirty="0">
                  <a:solidFill>
                    <a:srgbClr val="DAE3F3"/>
                  </a:solidFill>
                </a:rPr>
                <a:t>边特征表示</a:t>
              </a:r>
            </a:p>
          </p:txBody>
        </p:sp>
        <p:sp>
          <p:nvSpPr>
            <p:cNvPr id="18" name="矩形 17">
              <a:extLst>
                <a:ext uri="{FF2B5EF4-FFF2-40B4-BE49-F238E27FC236}">
                  <a16:creationId xmlns:a16="http://schemas.microsoft.com/office/drawing/2014/main" id="{056A8D8A-66BD-7B4A-B430-933FE25FEBEB}"/>
                </a:ext>
              </a:extLst>
            </p:cNvPr>
            <p:cNvSpPr/>
            <p:nvPr/>
          </p:nvSpPr>
          <p:spPr>
            <a:xfrm>
              <a:off x="2394599" y="1677605"/>
              <a:ext cx="1594958" cy="33250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b="1" dirty="0">
                  <a:solidFill>
                    <a:srgbClr val="FF0000"/>
                  </a:solidFill>
                </a:rPr>
                <a:t>节点特征表示</a:t>
              </a:r>
            </a:p>
          </p:txBody>
        </p:sp>
        <p:sp>
          <p:nvSpPr>
            <p:cNvPr id="19" name="矩形 18">
              <a:extLst>
                <a:ext uri="{FF2B5EF4-FFF2-40B4-BE49-F238E27FC236}">
                  <a16:creationId xmlns:a16="http://schemas.microsoft.com/office/drawing/2014/main" id="{AC926C1A-09C5-AB4E-8754-79F17100DB40}"/>
                </a:ext>
              </a:extLst>
            </p:cNvPr>
            <p:cNvSpPr/>
            <p:nvPr/>
          </p:nvSpPr>
          <p:spPr>
            <a:xfrm>
              <a:off x="4389101" y="1677605"/>
              <a:ext cx="1594958" cy="33250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rgbClr val="BCC2CA"/>
                  </a:solidFill>
                </a:rPr>
                <a:t>链接特征表示</a:t>
              </a:r>
            </a:p>
          </p:txBody>
        </p:sp>
        <p:sp>
          <p:nvSpPr>
            <p:cNvPr id="20" name="矩形 19">
              <a:extLst>
                <a:ext uri="{FF2B5EF4-FFF2-40B4-BE49-F238E27FC236}">
                  <a16:creationId xmlns:a16="http://schemas.microsoft.com/office/drawing/2014/main" id="{53B8BAE2-318C-B84C-BF9E-094694968FDA}"/>
                </a:ext>
              </a:extLst>
            </p:cNvPr>
            <p:cNvSpPr/>
            <p:nvPr/>
          </p:nvSpPr>
          <p:spPr>
            <a:xfrm>
              <a:off x="6383603" y="1677605"/>
              <a:ext cx="893296" cy="33250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rgbClr val="BCC2CA"/>
                  </a:solidFill>
                </a:rPr>
                <a:t>分类器</a:t>
              </a:r>
            </a:p>
          </p:txBody>
        </p:sp>
        <p:cxnSp>
          <p:nvCxnSpPr>
            <p:cNvPr id="21" name="直线箭头连接符 20">
              <a:extLst>
                <a:ext uri="{FF2B5EF4-FFF2-40B4-BE49-F238E27FC236}">
                  <a16:creationId xmlns:a16="http://schemas.microsoft.com/office/drawing/2014/main" id="{0B0DB96B-DEB7-F340-B9D5-6846E254B185}"/>
                </a:ext>
              </a:extLst>
            </p:cNvPr>
            <p:cNvCxnSpPr>
              <a:stCxn id="16" idx="3"/>
              <a:endCxn id="18" idx="1"/>
            </p:cNvCxnSpPr>
            <p:nvPr/>
          </p:nvCxnSpPr>
          <p:spPr>
            <a:xfrm flipV="1">
              <a:off x="1995055" y="1843860"/>
              <a:ext cx="399544"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2" name="直线箭头连接符 21">
              <a:extLst>
                <a:ext uri="{FF2B5EF4-FFF2-40B4-BE49-F238E27FC236}">
                  <a16:creationId xmlns:a16="http://schemas.microsoft.com/office/drawing/2014/main" id="{81A18066-84EB-AE4E-8E17-FA2AD5C3BA0F}"/>
                </a:ext>
              </a:extLst>
            </p:cNvPr>
            <p:cNvCxnSpPr>
              <a:stCxn id="18" idx="3"/>
              <a:endCxn id="19" idx="1"/>
            </p:cNvCxnSpPr>
            <p:nvPr/>
          </p:nvCxnSpPr>
          <p:spPr>
            <a:xfrm>
              <a:off x="3989557" y="1843860"/>
              <a:ext cx="39954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3" name="直线箭头连接符 22">
              <a:extLst>
                <a:ext uri="{FF2B5EF4-FFF2-40B4-BE49-F238E27FC236}">
                  <a16:creationId xmlns:a16="http://schemas.microsoft.com/office/drawing/2014/main" id="{9F8E4624-06BF-4543-B1D6-798E17453B70}"/>
                </a:ext>
              </a:extLst>
            </p:cNvPr>
            <p:cNvCxnSpPr>
              <a:stCxn id="19" idx="3"/>
              <a:endCxn id="20" idx="1"/>
            </p:cNvCxnSpPr>
            <p:nvPr/>
          </p:nvCxnSpPr>
          <p:spPr>
            <a:xfrm>
              <a:off x="5984059" y="1843860"/>
              <a:ext cx="39954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
        <p:nvSpPr>
          <p:cNvPr id="6" name="文本框 5">
            <a:extLst>
              <a:ext uri="{FF2B5EF4-FFF2-40B4-BE49-F238E27FC236}">
                <a16:creationId xmlns:a16="http://schemas.microsoft.com/office/drawing/2014/main" id="{B129FDF3-F5C9-AB47-87AE-A0A772F14D8E}"/>
              </a:ext>
            </a:extLst>
          </p:cNvPr>
          <p:cNvSpPr txBox="1"/>
          <p:nvPr/>
        </p:nvSpPr>
        <p:spPr>
          <a:xfrm>
            <a:off x="865675" y="5362094"/>
            <a:ext cx="1867616" cy="369332"/>
          </a:xfrm>
          <a:prstGeom prst="rect">
            <a:avLst/>
          </a:prstGeom>
          <a:noFill/>
        </p:spPr>
        <p:txBody>
          <a:bodyPr wrap="square" rtlCol="0">
            <a:spAutoFit/>
          </a:bodyPr>
          <a:lstStyle/>
          <a:p>
            <a:r>
              <a:rPr kumimoji="1" lang="zh-CN" altLang="en-US" dirty="0">
                <a:solidFill>
                  <a:srgbClr val="425267"/>
                </a:solidFill>
              </a:rPr>
              <a:t>游走转移概率：</a:t>
            </a:r>
          </a:p>
        </p:txBody>
      </p:sp>
    </p:spTree>
    <p:extLst>
      <p:ext uri="{BB962C8B-B14F-4D97-AF65-F5344CB8AC3E}">
        <p14:creationId xmlns:p14="http://schemas.microsoft.com/office/powerpoint/2010/main" val="1100397653"/>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2" name="Text Box 3"/>
          <p:cNvSpPr txBox="1">
            <a:spLocks noChangeArrowheads="1"/>
          </p:cNvSpPr>
          <p:nvPr/>
        </p:nvSpPr>
        <p:spPr bwMode="auto">
          <a:xfrm>
            <a:off x="977900" y="1312863"/>
            <a:ext cx="7291388" cy="642937"/>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a:lstStyle>
            <a:lvl1pPr>
              <a:spcBef>
                <a:spcPct val="20000"/>
              </a:spcBef>
              <a:buClr>
                <a:srgbClr val="FF6600"/>
              </a:buClr>
              <a:buFont typeface="Wingdings" panose="05000000000000000000" pitchFamily="2" charset="2"/>
              <a:buChar char="p"/>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6600"/>
              </a:buClr>
              <a:buFont typeface="Wingdings" panose="05000000000000000000" pitchFamily="2" charset="2"/>
              <a:buChar char="n"/>
              <a:defRPr sz="2400">
                <a:solidFill>
                  <a:schemeClr val="tx1"/>
                </a:solidFill>
                <a:latin typeface="Arial" panose="020B0604020202020204" pitchFamily="34" charset="0"/>
                <a:ea typeface="楷体_GB2312" pitchFamily="49" charset="-122"/>
              </a:defRPr>
            </a:lvl2pPr>
            <a:lvl3pPr marL="1143000" indent="-228600">
              <a:spcBef>
                <a:spcPct val="20000"/>
              </a:spcBef>
              <a:buClr>
                <a:srgbClr val="FF6600"/>
              </a:buClr>
              <a:buFont typeface="Wingdings" panose="05000000000000000000" pitchFamily="2" charset="2"/>
              <a:buChar char="p"/>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lr>
                <a:srgbClr val="FF6600"/>
              </a:buClr>
              <a:buFont typeface="Wingdings" panose="05000000000000000000" pitchFamily="2" charset="2"/>
              <a:buChar char="n"/>
              <a:defRPr sz="2000">
                <a:solidFill>
                  <a:schemeClr val="tx1"/>
                </a:solidFill>
                <a:latin typeface="Arial" panose="020B0604020202020204" pitchFamily="34" charset="0"/>
                <a:ea typeface="楷体_GB2312" pitchFamily="49" charset="-122"/>
              </a:defRPr>
            </a:lvl4pPr>
            <a:lvl5pPr marL="2057400" indent="-228600">
              <a:spcBef>
                <a:spcPct val="20000"/>
              </a:spcBef>
              <a:buClr>
                <a:srgbClr val="FF6600"/>
              </a:buClr>
              <a:buFont typeface="Wingdings" panose="05000000000000000000" pitchFamily="2" charset="2"/>
              <a:buChar char="n"/>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rgbClr val="FF6600"/>
              </a:buClr>
              <a:buFont typeface="Wingdings" panose="05000000000000000000" pitchFamily="2" charset="2"/>
              <a:buChar char="n"/>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rgbClr val="FF6600"/>
              </a:buClr>
              <a:buFont typeface="Wingdings" panose="05000000000000000000" pitchFamily="2" charset="2"/>
              <a:buChar char="n"/>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rgbClr val="FF6600"/>
              </a:buClr>
              <a:buFont typeface="Wingdings" panose="05000000000000000000" pitchFamily="2" charset="2"/>
              <a:buChar char="n"/>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rgbClr val="FF6600"/>
              </a:buClr>
              <a:buFont typeface="Wingdings" panose="05000000000000000000" pitchFamily="2" charset="2"/>
              <a:buChar char="n"/>
              <a:defRPr sz="2000">
                <a:solidFill>
                  <a:schemeClr val="tx1"/>
                </a:solidFill>
                <a:latin typeface="Arial" panose="020B0604020202020204" pitchFamily="34" charset="0"/>
                <a:ea typeface="楷体_GB2312" pitchFamily="49" charset="-122"/>
              </a:defRPr>
            </a:lvl9pPr>
          </a:lstStyle>
          <a:p>
            <a:pPr marL="0" marR="0" lvl="0" indent="0" algn="l" defTabSz="914400" rtl="0" eaLnBrk="1" fontAlgn="base" latinLnBrk="0" hangingPunct="1">
              <a:lnSpc>
                <a:spcPct val="110000"/>
              </a:lnSpc>
              <a:spcBef>
                <a:spcPct val="0"/>
              </a:spcBef>
              <a:spcAft>
                <a:spcPct val="0"/>
              </a:spcAft>
              <a:buClrTx/>
              <a:buSzTx/>
              <a:buFontTx/>
              <a:buNone/>
              <a:tabLst/>
              <a:defRPr/>
            </a:pPr>
            <a:r>
              <a:rPr kumimoji="0" lang="en-US" altLang="zh-CN" sz="2400" b="1" i="0" u="none" strike="noStrike" kern="1200" cap="none" spc="0" normalizeH="0" baseline="0" noProof="0" dirty="0">
                <a:ln>
                  <a:noFill/>
                </a:ln>
                <a:solidFill>
                  <a:srgbClr val="44546A"/>
                </a:solidFill>
                <a:effectLst/>
                <a:uLnTx/>
                <a:uFillTx/>
                <a:latin typeface="微软雅黑" panose="020B0503020204020204" pitchFamily="34" charset="-122"/>
                <a:ea typeface="微软雅黑" panose="020B0503020204020204" pitchFamily="34" charset="-122"/>
                <a:cs typeface="+mn-cs"/>
              </a:rPr>
              <a:t>1. </a:t>
            </a:r>
            <a:r>
              <a:rPr kumimoji="0" lang="zh-CN" altLang="en-US" sz="2400" b="1" i="0" u="none" strike="noStrike" kern="1200" cap="none" spc="0" normalizeH="0" baseline="0" noProof="0" dirty="0">
                <a:ln>
                  <a:noFill/>
                </a:ln>
                <a:solidFill>
                  <a:srgbClr val="44546A"/>
                </a:solidFill>
                <a:effectLst/>
                <a:uLnTx/>
                <a:uFillTx/>
                <a:latin typeface="微软雅黑" panose="020B0503020204020204" pitchFamily="34" charset="-122"/>
                <a:ea typeface="微软雅黑" panose="020B0503020204020204" pitchFamily="34" charset="-122"/>
                <a:cs typeface="+mn-cs"/>
              </a:rPr>
              <a:t>选题背景及意义</a:t>
            </a:r>
            <a:r>
              <a:rPr kumimoji="0" lang="zh-CN" altLang="en-US" sz="3200" b="1" i="0" u="none" strike="noStrike" kern="1200" cap="none" spc="0" normalizeH="0" baseline="0" noProof="0" dirty="0">
                <a:ln>
                  <a:noFill/>
                </a:ln>
                <a:solidFill>
                  <a:srgbClr val="44546A"/>
                </a:solidFill>
                <a:effectLst/>
                <a:uLnTx/>
                <a:uFillTx/>
                <a:latin typeface="微软雅黑" panose="020B0503020204020204" pitchFamily="34" charset="-122"/>
                <a:ea typeface="微软雅黑" panose="020B0503020204020204" pitchFamily="34" charset="-122"/>
                <a:cs typeface="+mn-cs"/>
              </a:rPr>
              <a:t> </a:t>
            </a:r>
          </a:p>
        </p:txBody>
      </p:sp>
      <p:sp>
        <p:nvSpPr>
          <p:cNvPr id="11" name="Text Box 16"/>
          <p:cNvSpPr txBox="1">
            <a:spLocks noChangeArrowheads="1"/>
          </p:cNvSpPr>
          <p:nvPr/>
        </p:nvSpPr>
        <p:spPr bwMode="auto">
          <a:xfrm>
            <a:off x="974725" y="3009900"/>
            <a:ext cx="7291388" cy="647700"/>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a:lstStyle>
            <a:lvl1pPr>
              <a:spcBef>
                <a:spcPct val="20000"/>
              </a:spcBef>
              <a:buClr>
                <a:srgbClr val="FF6600"/>
              </a:buClr>
              <a:buFont typeface="Wingdings" panose="05000000000000000000" pitchFamily="2" charset="2"/>
              <a:buChar char="p"/>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6600"/>
              </a:buClr>
              <a:buFont typeface="Wingdings" panose="05000000000000000000" pitchFamily="2" charset="2"/>
              <a:buChar char="n"/>
              <a:defRPr sz="2400">
                <a:solidFill>
                  <a:schemeClr val="tx1"/>
                </a:solidFill>
                <a:latin typeface="Arial" panose="020B0604020202020204" pitchFamily="34" charset="0"/>
                <a:ea typeface="楷体_GB2312" pitchFamily="49" charset="-122"/>
              </a:defRPr>
            </a:lvl2pPr>
            <a:lvl3pPr marL="1143000" indent="-228600">
              <a:spcBef>
                <a:spcPct val="20000"/>
              </a:spcBef>
              <a:buClr>
                <a:srgbClr val="FF6600"/>
              </a:buClr>
              <a:buFont typeface="Wingdings" panose="05000000000000000000" pitchFamily="2" charset="2"/>
              <a:buChar char="p"/>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lr>
                <a:srgbClr val="FF6600"/>
              </a:buClr>
              <a:buFont typeface="Wingdings" panose="05000000000000000000" pitchFamily="2" charset="2"/>
              <a:buChar char="n"/>
              <a:defRPr sz="2000">
                <a:solidFill>
                  <a:schemeClr val="tx1"/>
                </a:solidFill>
                <a:latin typeface="Arial" panose="020B0604020202020204" pitchFamily="34" charset="0"/>
                <a:ea typeface="楷体_GB2312" pitchFamily="49" charset="-122"/>
              </a:defRPr>
            </a:lvl4pPr>
            <a:lvl5pPr marL="2057400" indent="-228600">
              <a:spcBef>
                <a:spcPct val="20000"/>
              </a:spcBef>
              <a:buClr>
                <a:srgbClr val="FF6600"/>
              </a:buClr>
              <a:buFont typeface="Wingdings" panose="05000000000000000000" pitchFamily="2" charset="2"/>
              <a:buChar char="n"/>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rgbClr val="FF6600"/>
              </a:buClr>
              <a:buFont typeface="Wingdings" panose="05000000000000000000" pitchFamily="2" charset="2"/>
              <a:buChar char="n"/>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rgbClr val="FF6600"/>
              </a:buClr>
              <a:buFont typeface="Wingdings" panose="05000000000000000000" pitchFamily="2" charset="2"/>
              <a:buChar char="n"/>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rgbClr val="FF6600"/>
              </a:buClr>
              <a:buFont typeface="Wingdings" panose="05000000000000000000" pitchFamily="2" charset="2"/>
              <a:buChar char="n"/>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rgbClr val="FF6600"/>
              </a:buClr>
              <a:buFont typeface="Wingdings" panose="05000000000000000000" pitchFamily="2" charset="2"/>
              <a:buChar char="n"/>
              <a:defRPr sz="2000">
                <a:solidFill>
                  <a:schemeClr val="tx1"/>
                </a:solidFill>
                <a:latin typeface="Arial" panose="020B0604020202020204" pitchFamily="34" charset="0"/>
                <a:ea typeface="楷体_GB2312" pitchFamily="49" charset="-122"/>
              </a:defRPr>
            </a:lvl9pPr>
          </a:lstStyle>
          <a:p>
            <a:pPr marL="0" marR="0" lvl="0" indent="0" algn="l" defTabSz="914400" rtl="0" eaLnBrk="1" fontAlgn="base" latinLnBrk="0" hangingPunct="1">
              <a:lnSpc>
                <a:spcPct val="140000"/>
              </a:lnSpc>
              <a:spcBef>
                <a:spcPct val="0"/>
              </a:spcBef>
              <a:spcAft>
                <a:spcPct val="0"/>
              </a:spcAft>
              <a:buClrTx/>
              <a:buSzTx/>
              <a:buFontTx/>
              <a:buNone/>
              <a:tabLst/>
              <a:defRPr/>
            </a:pPr>
            <a:r>
              <a:rPr kumimoji="0" lang="en-US" altLang="zh-CN" sz="2400" b="1" i="0" u="none" strike="noStrike" kern="1200" cap="none" spc="0" normalizeH="0" baseline="0" noProof="0" dirty="0">
                <a:ln>
                  <a:noFill/>
                </a:ln>
                <a:solidFill>
                  <a:srgbClr val="44546A"/>
                </a:solidFill>
                <a:effectLst/>
                <a:uLnTx/>
                <a:uFillTx/>
                <a:latin typeface="微软雅黑" panose="020B0503020204020204" pitchFamily="34" charset="-122"/>
                <a:ea typeface="微软雅黑" panose="020B0503020204020204" pitchFamily="34" charset="-122"/>
                <a:cs typeface="+mn-cs"/>
              </a:rPr>
              <a:t>3.</a:t>
            </a:r>
            <a:r>
              <a:rPr kumimoji="0" lang="zh-CN" altLang="en-US" sz="2400" b="1" i="0" u="none" strike="noStrike" kern="1200" cap="none" spc="0" normalizeH="0" baseline="0" noProof="0" dirty="0">
                <a:ln>
                  <a:noFill/>
                </a:ln>
                <a:solidFill>
                  <a:srgbClr val="44546A"/>
                </a:solidFill>
                <a:effectLst/>
                <a:uLnTx/>
                <a:uFillTx/>
                <a:latin typeface="微软雅黑" panose="020B0503020204020204" pitchFamily="34" charset="-122"/>
                <a:ea typeface="微软雅黑" panose="020B0503020204020204" pitchFamily="34" charset="-122"/>
                <a:cs typeface="+mn-cs"/>
              </a:rPr>
              <a:t> 研究内容及方案</a:t>
            </a:r>
          </a:p>
        </p:txBody>
      </p:sp>
      <p:sp>
        <p:nvSpPr>
          <p:cNvPr id="8" name="Text Box 12"/>
          <p:cNvSpPr txBox="1">
            <a:spLocks noChangeArrowheads="1"/>
          </p:cNvSpPr>
          <p:nvPr/>
        </p:nvSpPr>
        <p:spPr bwMode="auto">
          <a:xfrm>
            <a:off x="974725" y="2141538"/>
            <a:ext cx="7291388" cy="647700"/>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a:lstStyle>
            <a:lvl1pPr>
              <a:spcBef>
                <a:spcPct val="20000"/>
              </a:spcBef>
              <a:buClr>
                <a:srgbClr val="FF6600"/>
              </a:buClr>
              <a:buFont typeface="Wingdings" panose="05000000000000000000" pitchFamily="2" charset="2"/>
              <a:buChar char="p"/>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6600"/>
              </a:buClr>
              <a:buFont typeface="Wingdings" panose="05000000000000000000" pitchFamily="2" charset="2"/>
              <a:buChar char="n"/>
              <a:defRPr sz="2400">
                <a:solidFill>
                  <a:schemeClr val="tx1"/>
                </a:solidFill>
                <a:latin typeface="Arial" panose="020B0604020202020204" pitchFamily="34" charset="0"/>
                <a:ea typeface="楷体_GB2312" pitchFamily="49" charset="-122"/>
              </a:defRPr>
            </a:lvl2pPr>
            <a:lvl3pPr marL="1143000" indent="-228600">
              <a:spcBef>
                <a:spcPct val="20000"/>
              </a:spcBef>
              <a:buClr>
                <a:srgbClr val="FF6600"/>
              </a:buClr>
              <a:buFont typeface="Wingdings" panose="05000000000000000000" pitchFamily="2" charset="2"/>
              <a:buChar char="p"/>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lr>
                <a:srgbClr val="FF6600"/>
              </a:buClr>
              <a:buFont typeface="Wingdings" panose="05000000000000000000" pitchFamily="2" charset="2"/>
              <a:buChar char="n"/>
              <a:defRPr sz="2000">
                <a:solidFill>
                  <a:schemeClr val="tx1"/>
                </a:solidFill>
                <a:latin typeface="Arial" panose="020B0604020202020204" pitchFamily="34" charset="0"/>
                <a:ea typeface="楷体_GB2312" pitchFamily="49" charset="-122"/>
              </a:defRPr>
            </a:lvl4pPr>
            <a:lvl5pPr marL="2057400" indent="-228600">
              <a:spcBef>
                <a:spcPct val="20000"/>
              </a:spcBef>
              <a:buClr>
                <a:srgbClr val="FF6600"/>
              </a:buClr>
              <a:buFont typeface="Wingdings" panose="05000000000000000000" pitchFamily="2" charset="2"/>
              <a:buChar char="n"/>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rgbClr val="FF6600"/>
              </a:buClr>
              <a:buFont typeface="Wingdings" panose="05000000000000000000" pitchFamily="2" charset="2"/>
              <a:buChar char="n"/>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rgbClr val="FF6600"/>
              </a:buClr>
              <a:buFont typeface="Wingdings" panose="05000000000000000000" pitchFamily="2" charset="2"/>
              <a:buChar char="n"/>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rgbClr val="FF6600"/>
              </a:buClr>
              <a:buFont typeface="Wingdings" panose="05000000000000000000" pitchFamily="2" charset="2"/>
              <a:buChar char="n"/>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rgbClr val="FF6600"/>
              </a:buClr>
              <a:buFont typeface="Wingdings" panose="05000000000000000000" pitchFamily="2" charset="2"/>
              <a:buChar char="n"/>
              <a:defRPr sz="2000">
                <a:solidFill>
                  <a:schemeClr val="tx1"/>
                </a:solidFill>
                <a:latin typeface="Arial" panose="020B0604020202020204" pitchFamily="34" charset="0"/>
                <a:ea typeface="楷体_GB2312" pitchFamily="49" charset="-122"/>
              </a:defRPr>
            </a:lvl9pPr>
          </a:lstStyle>
          <a:p>
            <a:pPr marL="0" marR="0" lvl="0" indent="0" algn="l" defTabSz="914400" rtl="0" eaLnBrk="1" fontAlgn="base" latinLnBrk="0" hangingPunct="1">
              <a:lnSpc>
                <a:spcPct val="140000"/>
              </a:lnSpc>
              <a:spcBef>
                <a:spcPct val="0"/>
              </a:spcBef>
              <a:spcAft>
                <a:spcPct val="0"/>
              </a:spcAft>
              <a:buClrTx/>
              <a:buSzTx/>
              <a:buFontTx/>
              <a:buNone/>
              <a:tabLst/>
              <a:defRPr/>
            </a:pPr>
            <a:r>
              <a:rPr kumimoji="0" lang="en-US" altLang="zh-CN" sz="2400" b="1" i="0" u="none" strike="noStrike" kern="1200" cap="none" spc="0" normalizeH="0" baseline="0" noProof="0" dirty="0">
                <a:ln>
                  <a:noFill/>
                </a:ln>
                <a:solidFill>
                  <a:srgbClr val="44546A"/>
                </a:solidFill>
                <a:effectLst/>
                <a:uLnTx/>
                <a:uFillTx/>
                <a:latin typeface="微软雅黑" panose="020B0503020204020204" pitchFamily="34" charset="-122"/>
                <a:ea typeface="微软雅黑" panose="020B0503020204020204" pitchFamily="34" charset="-122"/>
                <a:cs typeface="+mn-cs"/>
              </a:rPr>
              <a:t>2.</a:t>
            </a:r>
            <a:r>
              <a:rPr kumimoji="0" lang="zh-CN" altLang="en-US" sz="2400" b="1" i="0" u="none" strike="noStrike" kern="1200" cap="none" spc="0" normalizeH="0" baseline="0" dirty="0">
                <a:ln>
                  <a:noFill/>
                </a:ln>
                <a:solidFill>
                  <a:srgbClr val="44546A"/>
                </a:solidFill>
                <a:effectLst/>
                <a:uLnTx/>
                <a:uFillTx/>
                <a:latin typeface="微软雅黑" panose="020B0503020204020204" pitchFamily="34" charset="-122"/>
                <a:ea typeface="微软雅黑" panose="020B0503020204020204" pitchFamily="34" charset="-122"/>
                <a:cs typeface="+mn-cs"/>
              </a:rPr>
              <a:t> 国内外研究现状</a:t>
            </a:r>
            <a:endParaRPr kumimoji="0" lang="zh-CN" altLang="en-US" sz="1800" b="0" i="0" u="none" strike="noStrike" kern="1200" cap="none" spc="0" normalizeH="0" baseline="0" noProof="0" dirty="0">
              <a:ln>
                <a:noFill/>
              </a:ln>
              <a:solidFill>
                <a:srgbClr val="44546A"/>
              </a:solidFill>
              <a:effectLst/>
              <a:uLnTx/>
              <a:uFillTx/>
              <a:latin typeface="微软雅黑" panose="020B0503020204020204" pitchFamily="34" charset="-122"/>
              <a:ea typeface="微软雅黑" panose="020B0503020204020204" pitchFamily="34" charset="-122"/>
              <a:cs typeface="+mn-cs"/>
            </a:endParaRPr>
          </a:p>
        </p:txBody>
      </p:sp>
      <p:sp>
        <p:nvSpPr>
          <p:cNvPr id="3" name="矩形 2"/>
          <p:cNvSpPr/>
          <p:nvPr/>
        </p:nvSpPr>
        <p:spPr>
          <a:xfrm>
            <a:off x="254977" y="114300"/>
            <a:ext cx="1221398" cy="8667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74" name="Rectangle 2"/>
          <p:cNvSpPr>
            <a:spLocks noGrp="1" noChangeArrowheads="1"/>
          </p:cNvSpPr>
          <p:nvPr>
            <p:ph type="title"/>
          </p:nvPr>
        </p:nvSpPr>
        <p:spPr>
          <a:xfrm>
            <a:off x="1646848" y="386986"/>
            <a:ext cx="7343775" cy="576262"/>
          </a:xfrm>
        </p:spPr>
        <p:txBody>
          <a:bodyPr/>
          <a:lstStyle/>
          <a:p>
            <a:pPr eaLnBrk="1" hangingPunct="1"/>
            <a:r>
              <a:rPr lang="zh-CN" altLang="en-US" sz="2800" b="1" dirty="0">
                <a:solidFill>
                  <a:srgbClr val="44546A"/>
                </a:solidFill>
                <a:latin typeface="微软雅黑" panose="020B0503020204020204" pitchFamily="34" charset="-122"/>
                <a:ea typeface="微软雅黑" panose="020B0503020204020204" pitchFamily="34" charset="-122"/>
              </a:rPr>
              <a:t>主要内容</a:t>
            </a:r>
          </a:p>
        </p:txBody>
      </p:sp>
      <p:pic>
        <p:nvPicPr>
          <p:cNvPr id="12" name="图片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01319" y="325819"/>
            <a:ext cx="1328713" cy="655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6248766" y="6435969"/>
            <a:ext cx="2787162" cy="4220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Title 1"/>
          <p:cNvSpPr txBox="1">
            <a:spLocks/>
          </p:cNvSpPr>
          <p:nvPr/>
        </p:nvSpPr>
        <p:spPr>
          <a:xfrm>
            <a:off x="4888523" y="6435969"/>
            <a:ext cx="4102100" cy="281354"/>
          </a:xfrm>
          <a:prstGeom prst="rect">
            <a:avLst/>
          </a:prstGeom>
        </p:spPr>
        <p:txBody>
          <a:bodyPr/>
          <a:lstStyle>
            <a:lvl1pPr algn="l" defTabSz="685487" rtl="0" eaLnBrk="1" latinLnBrk="0" hangingPunct="1">
              <a:lnSpc>
                <a:spcPct val="90000"/>
              </a:lnSpc>
              <a:spcBef>
                <a:spcPct val="0"/>
              </a:spcBef>
              <a:buNone/>
              <a:defRPr lang="en-US" sz="3300" b="0" kern="1200" cap="none" spc="-75" baseline="0" dirty="0" smtClean="0">
                <a:ln w="3175">
                  <a:noFill/>
                </a:ln>
                <a:gradFill flip="none" rotWithShape="1">
                  <a:gsLst>
                    <a:gs pos="0">
                      <a:schemeClr val="tx1"/>
                    </a:gs>
                    <a:gs pos="86000">
                      <a:schemeClr val="tx1"/>
                    </a:gs>
                  </a:gsLst>
                  <a:lin ang="5400000" scaled="0"/>
                  <a:tileRect/>
                </a:gradFill>
                <a:effectLst/>
                <a:latin typeface="+mj-lt"/>
                <a:ea typeface="+mn-ea"/>
                <a:cs typeface="Arial" charset="0"/>
              </a:defRPr>
            </a:lvl1pPr>
          </a:lstStyle>
          <a:p>
            <a:pPr fontAlgn="auto">
              <a:spcAft>
                <a:spcPts val="0"/>
              </a:spcAft>
              <a:defRPr/>
            </a:pPr>
            <a:r>
              <a:rPr lang="zh-CN" altLang="en-US" sz="1400" dirty="0">
                <a:solidFill>
                  <a:srgbClr val="44546A"/>
                </a:solidFill>
                <a:latin typeface="微软雅黑" panose="020B0503020204020204" pitchFamily="34" charset="-122"/>
                <a:ea typeface="微软雅黑" panose="020B0503020204020204" pitchFamily="34" charset="-122"/>
              </a:rPr>
              <a:t>中国科学院空间信息处理与应用系统技术重点实验室</a:t>
            </a:r>
            <a:endParaRPr altLang="zh-CN" sz="1400" dirty="0">
              <a:solidFill>
                <a:srgbClr val="44546A"/>
              </a:solidFill>
              <a:latin typeface="微软雅黑" panose="020B0503020204020204" pitchFamily="34" charset="-122"/>
              <a:ea typeface="微软雅黑" panose="020B0503020204020204" pitchFamily="34" charset="-122"/>
            </a:endParaRPr>
          </a:p>
          <a:p>
            <a:pPr fontAlgn="auto">
              <a:spcAft>
                <a:spcPts val="0"/>
              </a:spcAft>
              <a:defRPr/>
            </a:pPr>
            <a:br>
              <a:rPr lang="zh-CN" altLang="en-US" sz="1400" dirty="0">
                <a:solidFill>
                  <a:schemeClr val="tx1"/>
                </a:solidFill>
                <a:latin typeface="微软雅黑" pitchFamily="34" charset="-122"/>
                <a:ea typeface="微软雅黑" pitchFamily="34" charset="-122"/>
              </a:rPr>
            </a:br>
            <a:endParaRPr lang="zh-CN" altLang="en-US" sz="3200" b="1" dirty="0">
              <a:solidFill>
                <a:schemeClr val="tx1"/>
              </a:solidFill>
              <a:latin typeface="微软雅黑" pitchFamily="34" charset="-122"/>
              <a:ea typeface="微软雅黑" pitchFamily="34" charset="-122"/>
            </a:endParaRPr>
          </a:p>
        </p:txBody>
      </p:sp>
      <p:sp>
        <p:nvSpPr>
          <p:cNvPr id="10" name="Text Box 16"/>
          <p:cNvSpPr txBox="1">
            <a:spLocks noChangeArrowheads="1"/>
          </p:cNvSpPr>
          <p:nvPr/>
        </p:nvSpPr>
        <p:spPr bwMode="auto">
          <a:xfrm>
            <a:off x="977835" y="3890085"/>
            <a:ext cx="7291388" cy="647700"/>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a:lstStyle>
            <a:lvl1pPr>
              <a:spcBef>
                <a:spcPct val="20000"/>
              </a:spcBef>
              <a:buClr>
                <a:srgbClr val="FF6600"/>
              </a:buClr>
              <a:buFont typeface="Wingdings" panose="05000000000000000000" pitchFamily="2" charset="2"/>
              <a:buChar char="p"/>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6600"/>
              </a:buClr>
              <a:buFont typeface="Wingdings" panose="05000000000000000000" pitchFamily="2" charset="2"/>
              <a:buChar char="n"/>
              <a:defRPr sz="2400">
                <a:solidFill>
                  <a:schemeClr val="tx1"/>
                </a:solidFill>
                <a:latin typeface="Arial" panose="020B0604020202020204" pitchFamily="34" charset="0"/>
                <a:ea typeface="楷体_GB2312" pitchFamily="49" charset="-122"/>
              </a:defRPr>
            </a:lvl2pPr>
            <a:lvl3pPr marL="1143000" indent="-228600">
              <a:spcBef>
                <a:spcPct val="20000"/>
              </a:spcBef>
              <a:buClr>
                <a:srgbClr val="FF6600"/>
              </a:buClr>
              <a:buFont typeface="Wingdings" panose="05000000000000000000" pitchFamily="2" charset="2"/>
              <a:buChar char="p"/>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lr>
                <a:srgbClr val="FF6600"/>
              </a:buClr>
              <a:buFont typeface="Wingdings" panose="05000000000000000000" pitchFamily="2" charset="2"/>
              <a:buChar char="n"/>
              <a:defRPr sz="2000">
                <a:solidFill>
                  <a:schemeClr val="tx1"/>
                </a:solidFill>
                <a:latin typeface="Arial" panose="020B0604020202020204" pitchFamily="34" charset="0"/>
                <a:ea typeface="楷体_GB2312" pitchFamily="49" charset="-122"/>
              </a:defRPr>
            </a:lvl4pPr>
            <a:lvl5pPr marL="2057400" indent="-228600">
              <a:spcBef>
                <a:spcPct val="20000"/>
              </a:spcBef>
              <a:buClr>
                <a:srgbClr val="FF6600"/>
              </a:buClr>
              <a:buFont typeface="Wingdings" panose="05000000000000000000" pitchFamily="2" charset="2"/>
              <a:buChar char="n"/>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rgbClr val="FF6600"/>
              </a:buClr>
              <a:buFont typeface="Wingdings" panose="05000000000000000000" pitchFamily="2" charset="2"/>
              <a:buChar char="n"/>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rgbClr val="FF6600"/>
              </a:buClr>
              <a:buFont typeface="Wingdings" panose="05000000000000000000" pitchFamily="2" charset="2"/>
              <a:buChar char="n"/>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rgbClr val="FF6600"/>
              </a:buClr>
              <a:buFont typeface="Wingdings" panose="05000000000000000000" pitchFamily="2" charset="2"/>
              <a:buChar char="n"/>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rgbClr val="FF6600"/>
              </a:buClr>
              <a:buFont typeface="Wingdings" panose="05000000000000000000" pitchFamily="2" charset="2"/>
              <a:buChar char="n"/>
              <a:defRPr sz="2000">
                <a:solidFill>
                  <a:schemeClr val="tx1"/>
                </a:solidFill>
                <a:latin typeface="Arial" panose="020B0604020202020204" pitchFamily="34" charset="0"/>
                <a:ea typeface="楷体_GB2312" pitchFamily="49" charset="-122"/>
              </a:defRPr>
            </a:lvl9pPr>
          </a:lstStyle>
          <a:p>
            <a:pPr marL="0" marR="0" lvl="0" indent="0" algn="l" defTabSz="914400" rtl="0" eaLnBrk="1" fontAlgn="base" latinLnBrk="0" hangingPunct="1">
              <a:lnSpc>
                <a:spcPct val="140000"/>
              </a:lnSpc>
              <a:spcBef>
                <a:spcPct val="0"/>
              </a:spcBef>
              <a:spcAft>
                <a:spcPct val="0"/>
              </a:spcAft>
              <a:buClrTx/>
              <a:buSzTx/>
              <a:buFontTx/>
              <a:buNone/>
              <a:tabLst/>
              <a:defRPr/>
            </a:pPr>
            <a:r>
              <a:rPr lang="en-US" altLang="zh-CN" sz="2400" b="1" dirty="0">
                <a:solidFill>
                  <a:srgbClr val="44546A"/>
                </a:solidFill>
                <a:latin typeface="微软雅黑" panose="020B0503020204020204" pitchFamily="34" charset="-122"/>
                <a:ea typeface="微软雅黑" panose="020B0503020204020204" pitchFamily="34" charset="-122"/>
              </a:rPr>
              <a:t>4</a:t>
            </a:r>
            <a:r>
              <a:rPr kumimoji="0" lang="en-US" altLang="zh-CN" sz="2400" b="1" i="0" u="none" strike="noStrike" kern="1200" cap="none" spc="0" normalizeH="0" baseline="0" noProof="0" dirty="0">
                <a:ln>
                  <a:noFill/>
                </a:ln>
                <a:solidFill>
                  <a:srgbClr val="44546A"/>
                </a:solidFill>
                <a:effectLst/>
                <a:uLnTx/>
                <a:uFillTx/>
                <a:latin typeface="微软雅黑" panose="020B0503020204020204" pitchFamily="34" charset="-122"/>
                <a:ea typeface="微软雅黑" panose="020B0503020204020204" pitchFamily="34" charset="-122"/>
                <a:cs typeface="+mn-cs"/>
              </a:rPr>
              <a:t>.</a:t>
            </a:r>
            <a:r>
              <a:rPr kumimoji="0" lang="zh-CN" altLang="en-US" sz="2400" b="1" i="0" u="none" strike="noStrike" kern="1200" cap="none" spc="0" normalizeH="0" baseline="0" noProof="0" dirty="0">
                <a:ln>
                  <a:noFill/>
                </a:ln>
                <a:solidFill>
                  <a:srgbClr val="44546A"/>
                </a:solidFill>
                <a:effectLst/>
                <a:uLnTx/>
                <a:uFillTx/>
                <a:latin typeface="微软雅黑" panose="020B0503020204020204" pitchFamily="34" charset="-122"/>
                <a:ea typeface="微软雅黑" panose="020B0503020204020204" pitchFamily="34" charset="-122"/>
                <a:cs typeface="+mn-cs"/>
              </a:rPr>
              <a:t> 研究计划和进展</a:t>
            </a:r>
          </a:p>
        </p:txBody>
      </p:sp>
      <p:sp>
        <p:nvSpPr>
          <p:cNvPr id="13" name="Text Box 16">
            <a:extLst>
              <a:ext uri="{FF2B5EF4-FFF2-40B4-BE49-F238E27FC236}">
                <a16:creationId xmlns:a16="http://schemas.microsoft.com/office/drawing/2014/main" id="{E9FA783A-959A-4768-8D24-5DC53F50D58B}"/>
              </a:ext>
            </a:extLst>
          </p:cNvPr>
          <p:cNvSpPr txBox="1">
            <a:spLocks noChangeArrowheads="1"/>
          </p:cNvSpPr>
          <p:nvPr/>
        </p:nvSpPr>
        <p:spPr bwMode="auto">
          <a:xfrm>
            <a:off x="974725" y="4795717"/>
            <a:ext cx="7291388" cy="647700"/>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a:lstStyle>
            <a:lvl1pPr>
              <a:spcBef>
                <a:spcPct val="20000"/>
              </a:spcBef>
              <a:buClr>
                <a:srgbClr val="FF6600"/>
              </a:buClr>
              <a:buFont typeface="Wingdings" panose="05000000000000000000" pitchFamily="2" charset="2"/>
              <a:buChar char="p"/>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6600"/>
              </a:buClr>
              <a:buFont typeface="Wingdings" panose="05000000000000000000" pitchFamily="2" charset="2"/>
              <a:buChar char="n"/>
              <a:defRPr sz="2400">
                <a:solidFill>
                  <a:schemeClr val="tx1"/>
                </a:solidFill>
                <a:latin typeface="Arial" panose="020B0604020202020204" pitchFamily="34" charset="0"/>
                <a:ea typeface="楷体_GB2312" pitchFamily="49" charset="-122"/>
              </a:defRPr>
            </a:lvl2pPr>
            <a:lvl3pPr marL="1143000" indent="-228600">
              <a:spcBef>
                <a:spcPct val="20000"/>
              </a:spcBef>
              <a:buClr>
                <a:srgbClr val="FF6600"/>
              </a:buClr>
              <a:buFont typeface="Wingdings" panose="05000000000000000000" pitchFamily="2" charset="2"/>
              <a:buChar char="p"/>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lr>
                <a:srgbClr val="FF6600"/>
              </a:buClr>
              <a:buFont typeface="Wingdings" panose="05000000000000000000" pitchFamily="2" charset="2"/>
              <a:buChar char="n"/>
              <a:defRPr sz="2000">
                <a:solidFill>
                  <a:schemeClr val="tx1"/>
                </a:solidFill>
                <a:latin typeface="Arial" panose="020B0604020202020204" pitchFamily="34" charset="0"/>
                <a:ea typeface="楷体_GB2312" pitchFamily="49" charset="-122"/>
              </a:defRPr>
            </a:lvl4pPr>
            <a:lvl5pPr marL="2057400" indent="-228600">
              <a:spcBef>
                <a:spcPct val="20000"/>
              </a:spcBef>
              <a:buClr>
                <a:srgbClr val="FF6600"/>
              </a:buClr>
              <a:buFont typeface="Wingdings" panose="05000000000000000000" pitchFamily="2" charset="2"/>
              <a:buChar char="n"/>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rgbClr val="FF6600"/>
              </a:buClr>
              <a:buFont typeface="Wingdings" panose="05000000000000000000" pitchFamily="2" charset="2"/>
              <a:buChar char="n"/>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rgbClr val="FF6600"/>
              </a:buClr>
              <a:buFont typeface="Wingdings" panose="05000000000000000000" pitchFamily="2" charset="2"/>
              <a:buChar char="n"/>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rgbClr val="FF6600"/>
              </a:buClr>
              <a:buFont typeface="Wingdings" panose="05000000000000000000" pitchFamily="2" charset="2"/>
              <a:buChar char="n"/>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rgbClr val="FF6600"/>
              </a:buClr>
              <a:buFont typeface="Wingdings" panose="05000000000000000000" pitchFamily="2" charset="2"/>
              <a:buChar char="n"/>
              <a:defRPr sz="2000">
                <a:solidFill>
                  <a:schemeClr val="tx1"/>
                </a:solidFill>
                <a:latin typeface="Arial" panose="020B0604020202020204" pitchFamily="34" charset="0"/>
                <a:ea typeface="楷体_GB2312" pitchFamily="49" charset="-122"/>
              </a:defRPr>
            </a:lvl9pPr>
          </a:lstStyle>
          <a:p>
            <a:pPr marL="0" marR="0" lvl="0" indent="0" algn="l" defTabSz="914400" rtl="0" eaLnBrk="1" fontAlgn="base" latinLnBrk="0" hangingPunct="1">
              <a:lnSpc>
                <a:spcPct val="140000"/>
              </a:lnSpc>
              <a:spcBef>
                <a:spcPct val="0"/>
              </a:spcBef>
              <a:spcAft>
                <a:spcPct val="0"/>
              </a:spcAft>
              <a:buClrTx/>
              <a:buSzTx/>
              <a:buFontTx/>
              <a:buNone/>
              <a:tabLst/>
              <a:defRPr/>
            </a:pPr>
            <a:r>
              <a:rPr lang="en-US" altLang="zh-CN" sz="2400" b="1" dirty="0">
                <a:solidFill>
                  <a:srgbClr val="44546A"/>
                </a:solidFill>
                <a:latin typeface="微软雅黑" panose="020B0503020204020204" pitchFamily="34" charset="-122"/>
                <a:ea typeface="微软雅黑" panose="020B0503020204020204" pitchFamily="34" charset="-122"/>
              </a:rPr>
              <a:t>5</a:t>
            </a:r>
            <a:r>
              <a:rPr kumimoji="0" lang="en-US" altLang="zh-CN" sz="2400" b="1" i="0" u="none" strike="noStrike" kern="1200" cap="none" spc="0" normalizeH="0" baseline="0" noProof="0" dirty="0">
                <a:ln>
                  <a:noFill/>
                </a:ln>
                <a:solidFill>
                  <a:srgbClr val="44546A"/>
                </a:solidFill>
                <a:effectLst/>
                <a:uLnTx/>
                <a:uFillTx/>
                <a:latin typeface="微软雅黑" panose="020B0503020204020204" pitchFamily="34" charset="-122"/>
                <a:ea typeface="微软雅黑" panose="020B0503020204020204" pitchFamily="34" charset="-122"/>
                <a:cs typeface="+mn-cs"/>
              </a:rPr>
              <a:t>.</a:t>
            </a:r>
            <a:r>
              <a:rPr kumimoji="0" lang="zh-CN" altLang="en-US" sz="2400" b="1" i="0" u="none" strike="noStrike" kern="1200" cap="none" spc="0" normalizeH="0" baseline="0" noProof="0" dirty="0">
                <a:ln>
                  <a:noFill/>
                </a:ln>
                <a:solidFill>
                  <a:srgbClr val="44546A"/>
                </a:solidFill>
                <a:effectLst/>
                <a:uLnTx/>
                <a:uFillTx/>
                <a:latin typeface="微软雅黑" panose="020B0503020204020204" pitchFamily="34" charset="-122"/>
                <a:ea typeface="微软雅黑" panose="020B0503020204020204" pitchFamily="34" charset="-122"/>
                <a:cs typeface="+mn-cs"/>
              </a:rPr>
              <a:t> 参与项目情况</a:t>
            </a:r>
          </a:p>
        </p:txBody>
      </p:sp>
    </p:spTree>
    <p:extLst>
      <p:ext uri="{BB962C8B-B14F-4D97-AF65-F5344CB8AC3E}">
        <p14:creationId xmlns:p14="http://schemas.microsoft.com/office/powerpoint/2010/main" val="2380629818"/>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54977" y="114300"/>
            <a:ext cx="1221398" cy="8667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74" name="Rectangle 2"/>
          <p:cNvSpPr>
            <a:spLocks noGrp="1" noChangeArrowheads="1"/>
          </p:cNvSpPr>
          <p:nvPr>
            <p:ph type="title"/>
          </p:nvPr>
        </p:nvSpPr>
        <p:spPr>
          <a:xfrm>
            <a:off x="1646848" y="386986"/>
            <a:ext cx="7343775" cy="576262"/>
          </a:xfrm>
        </p:spPr>
        <p:txBody>
          <a:bodyPr/>
          <a:lstStyle/>
          <a:p>
            <a:pPr eaLnBrk="1" hangingPunct="1"/>
            <a:r>
              <a:rPr lang="en-US" altLang="zh-CN" sz="2800" b="1" dirty="0">
                <a:solidFill>
                  <a:srgbClr val="44546A"/>
                </a:solidFill>
                <a:latin typeface="微软雅黑" panose="020B0503020204020204" pitchFamily="34" charset="-122"/>
                <a:ea typeface="微软雅黑" panose="020B0503020204020204" pitchFamily="34" charset="-122"/>
              </a:rPr>
              <a:t>3.1</a:t>
            </a:r>
            <a:r>
              <a:rPr lang="zh-CN" altLang="en-US" sz="2800" b="1" dirty="0">
                <a:solidFill>
                  <a:srgbClr val="44546A"/>
                </a:solidFill>
                <a:latin typeface="微软雅黑" panose="020B0503020204020204" pitchFamily="34" charset="-122"/>
                <a:ea typeface="微软雅黑" panose="020B0503020204020204" pitchFamily="34" charset="-122"/>
              </a:rPr>
              <a:t> 同质网络链接预测</a:t>
            </a:r>
          </a:p>
        </p:txBody>
      </p:sp>
      <p:pic>
        <p:nvPicPr>
          <p:cNvPr id="12" name="图片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01319" y="325819"/>
            <a:ext cx="1328713" cy="655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6248766" y="6435969"/>
            <a:ext cx="2787162" cy="4220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Title 1"/>
          <p:cNvSpPr txBox="1">
            <a:spLocks/>
          </p:cNvSpPr>
          <p:nvPr/>
        </p:nvSpPr>
        <p:spPr>
          <a:xfrm>
            <a:off x="4888523" y="6435969"/>
            <a:ext cx="4102100" cy="281354"/>
          </a:xfrm>
          <a:prstGeom prst="rect">
            <a:avLst/>
          </a:prstGeom>
        </p:spPr>
        <p:txBody>
          <a:bodyPr/>
          <a:lstStyle>
            <a:lvl1pPr algn="l" defTabSz="685487" rtl="0" eaLnBrk="1" latinLnBrk="0" hangingPunct="1">
              <a:lnSpc>
                <a:spcPct val="90000"/>
              </a:lnSpc>
              <a:spcBef>
                <a:spcPct val="0"/>
              </a:spcBef>
              <a:buNone/>
              <a:defRPr lang="en-US" sz="3300" b="0" kern="1200" cap="none" spc="-75" baseline="0" dirty="0" smtClean="0">
                <a:ln w="3175">
                  <a:noFill/>
                </a:ln>
                <a:gradFill flip="none" rotWithShape="1">
                  <a:gsLst>
                    <a:gs pos="0">
                      <a:schemeClr val="tx1"/>
                    </a:gs>
                    <a:gs pos="86000">
                      <a:schemeClr val="tx1"/>
                    </a:gs>
                  </a:gsLst>
                  <a:lin ang="5400000" scaled="0"/>
                  <a:tileRect/>
                </a:gradFill>
                <a:effectLst/>
                <a:latin typeface="+mj-lt"/>
                <a:ea typeface="+mn-ea"/>
                <a:cs typeface="Arial" charset="0"/>
              </a:defRPr>
            </a:lvl1pPr>
          </a:lstStyle>
          <a:p>
            <a:pPr fontAlgn="auto">
              <a:spcAft>
                <a:spcPts val="0"/>
              </a:spcAft>
              <a:defRPr/>
            </a:pPr>
            <a:r>
              <a:rPr lang="zh-CN" altLang="en-US" sz="1400" dirty="0">
                <a:solidFill>
                  <a:srgbClr val="44546A"/>
                </a:solidFill>
                <a:latin typeface="微软雅黑" panose="020B0503020204020204" pitchFamily="34" charset="-122"/>
                <a:ea typeface="微软雅黑" panose="020B0503020204020204" pitchFamily="34" charset="-122"/>
              </a:rPr>
              <a:t>中国科学院空间信息处理与应用系统技术重点实验室</a:t>
            </a:r>
            <a:endParaRPr altLang="zh-CN" sz="1400" dirty="0">
              <a:solidFill>
                <a:srgbClr val="44546A"/>
              </a:solidFill>
              <a:latin typeface="微软雅黑" panose="020B0503020204020204" pitchFamily="34" charset="-122"/>
              <a:ea typeface="微软雅黑" panose="020B0503020204020204" pitchFamily="34" charset="-122"/>
            </a:endParaRPr>
          </a:p>
          <a:p>
            <a:pPr fontAlgn="auto">
              <a:spcAft>
                <a:spcPts val="0"/>
              </a:spcAft>
              <a:defRPr/>
            </a:pPr>
            <a:br>
              <a:rPr lang="zh-CN" altLang="en-US" sz="1400" dirty="0">
                <a:solidFill>
                  <a:schemeClr val="tx1"/>
                </a:solidFill>
                <a:latin typeface="微软雅黑" pitchFamily="34" charset="-122"/>
                <a:ea typeface="微软雅黑" pitchFamily="34" charset="-122"/>
              </a:rPr>
            </a:br>
            <a:endParaRPr lang="zh-CN" altLang="en-US" sz="3200" b="1" dirty="0">
              <a:solidFill>
                <a:schemeClr val="tx1"/>
              </a:solidFill>
              <a:latin typeface="微软雅黑" pitchFamily="34" charset="-122"/>
              <a:ea typeface="微软雅黑" pitchFamily="34" charset="-122"/>
            </a:endParaRPr>
          </a:p>
        </p:txBody>
      </p:sp>
      <p:sp>
        <p:nvSpPr>
          <p:cNvPr id="2" name="文本框 1">
            <a:extLst>
              <a:ext uri="{FF2B5EF4-FFF2-40B4-BE49-F238E27FC236}">
                <a16:creationId xmlns:a16="http://schemas.microsoft.com/office/drawing/2014/main" id="{816F25B9-1DF6-7D46-8E98-C6F155D9B56C}"/>
              </a:ext>
            </a:extLst>
          </p:cNvPr>
          <p:cNvSpPr txBox="1"/>
          <p:nvPr/>
        </p:nvSpPr>
        <p:spPr>
          <a:xfrm>
            <a:off x="254977" y="1139252"/>
            <a:ext cx="6535567" cy="400110"/>
          </a:xfrm>
          <a:prstGeom prst="rect">
            <a:avLst/>
          </a:prstGeom>
          <a:noFill/>
        </p:spPr>
        <p:txBody>
          <a:bodyPr wrap="square" rtlCol="0">
            <a:spAutoFit/>
          </a:bodyPr>
          <a:lstStyle/>
          <a:p>
            <a:pPr marL="285750" indent="-285750" algn="just">
              <a:buFont typeface="Wingdings" pitchFamily="2" charset="2"/>
              <a:buChar char="n"/>
            </a:pPr>
            <a:r>
              <a:rPr kumimoji="1" lang="zh-CN" altLang="en-US" sz="2000" dirty="0">
                <a:solidFill>
                  <a:schemeClr val="accent2"/>
                </a:solidFill>
              </a:rPr>
              <a:t>基于边和节点信息融合的同质网络链接预测方法研究</a:t>
            </a:r>
          </a:p>
        </p:txBody>
      </p:sp>
      <p:grpSp>
        <p:nvGrpSpPr>
          <p:cNvPr id="24" name="组合 23">
            <a:extLst>
              <a:ext uri="{FF2B5EF4-FFF2-40B4-BE49-F238E27FC236}">
                <a16:creationId xmlns:a16="http://schemas.microsoft.com/office/drawing/2014/main" id="{F51BDC32-3F54-F443-8837-C07DDA3AE8CC}"/>
              </a:ext>
            </a:extLst>
          </p:cNvPr>
          <p:cNvGrpSpPr/>
          <p:nvPr/>
        </p:nvGrpSpPr>
        <p:grpSpPr>
          <a:xfrm>
            <a:off x="201319" y="2400614"/>
            <a:ext cx="4743522" cy="2184550"/>
            <a:chOff x="208546" y="2103711"/>
            <a:chExt cx="4743522" cy="2184550"/>
          </a:xfrm>
        </p:grpSpPr>
        <p:grpSp>
          <p:nvGrpSpPr>
            <p:cNvPr id="7" name="组合 6">
              <a:extLst>
                <a:ext uri="{FF2B5EF4-FFF2-40B4-BE49-F238E27FC236}">
                  <a16:creationId xmlns:a16="http://schemas.microsoft.com/office/drawing/2014/main" id="{2DFB8B7F-DB79-0A4D-AB53-9142477462E2}"/>
                </a:ext>
              </a:extLst>
            </p:cNvPr>
            <p:cNvGrpSpPr/>
            <p:nvPr/>
          </p:nvGrpSpPr>
          <p:grpSpPr>
            <a:xfrm>
              <a:off x="775390" y="2103711"/>
              <a:ext cx="4176678" cy="2184550"/>
              <a:chOff x="1866787" y="2066871"/>
              <a:chExt cx="4176678" cy="2184550"/>
            </a:xfrm>
          </p:grpSpPr>
          <p:pic>
            <p:nvPicPr>
              <p:cNvPr id="5" name="图片 4">
                <a:extLst>
                  <a:ext uri="{FF2B5EF4-FFF2-40B4-BE49-F238E27FC236}">
                    <a16:creationId xmlns:a16="http://schemas.microsoft.com/office/drawing/2014/main" id="{1C3B2083-5302-604D-A2B2-16A056F88351}"/>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2202985" y="2067311"/>
                <a:ext cx="3840480" cy="2184110"/>
              </a:xfrm>
              <a:prstGeom prst="rect">
                <a:avLst/>
              </a:prstGeom>
            </p:spPr>
          </p:pic>
          <p:sp>
            <p:nvSpPr>
              <p:cNvPr id="6" name="文本框 5">
                <a:extLst>
                  <a:ext uri="{FF2B5EF4-FFF2-40B4-BE49-F238E27FC236}">
                    <a16:creationId xmlns:a16="http://schemas.microsoft.com/office/drawing/2014/main" id="{3295AEE4-1A16-064C-8376-778B8AF448A3}"/>
                  </a:ext>
                </a:extLst>
              </p:cNvPr>
              <p:cNvSpPr txBox="1"/>
              <p:nvPr/>
            </p:nvSpPr>
            <p:spPr>
              <a:xfrm>
                <a:off x="1866787" y="2066871"/>
                <a:ext cx="417514" cy="369332"/>
              </a:xfrm>
              <a:prstGeom prst="rect">
                <a:avLst/>
              </a:prstGeom>
              <a:noFill/>
            </p:spPr>
            <p:txBody>
              <a:bodyPr wrap="square" rtlCol="0">
                <a:spAutoFit/>
              </a:bodyPr>
              <a:lstStyle/>
              <a:p>
                <a:r>
                  <a:rPr kumimoji="1" lang="en-US" altLang="zh-CN" dirty="0">
                    <a:solidFill>
                      <a:srgbClr val="425267"/>
                    </a:solidFill>
                  </a:rPr>
                  <a:t>①</a:t>
                </a:r>
                <a:endParaRPr kumimoji="1" lang="zh-CN" altLang="en-US" dirty="0">
                  <a:solidFill>
                    <a:srgbClr val="425267"/>
                  </a:solidFill>
                </a:endParaRPr>
              </a:p>
            </p:txBody>
          </p:sp>
          <p:sp>
            <p:nvSpPr>
              <p:cNvPr id="13" name="文本框 12">
                <a:extLst>
                  <a:ext uri="{FF2B5EF4-FFF2-40B4-BE49-F238E27FC236}">
                    <a16:creationId xmlns:a16="http://schemas.microsoft.com/office/drawing/2014/main" id="{1DA1955C-EE36-E64B-80C2-864DCE1AE907}"/>
                  </a:ext>
                </a:extLst>
              </p:cNvPr>
              <p:cNvSpPr txBox="1"/>
              <p:nvPr/>
            </p:nvSpPr>
            <p:spPr>
              <a:xfrm>
                <a:off x="2968962" y="2066871"/>
                <a:ext cx="417514" cy="369332"/>
              </a:xfrm>
              <a:prstGeom prst="rect">
                <a:avLst/>
              </a:prstGeom>
              <a:noFill/>
            </p:spPr>
            <p:txBody>
              <a:bodyPr wrap="square" rtlCol="0">
                <a:spAutoFit/>
              </a:bodyPr>
              <a:lstStyle/>
              <a:p>
                <a:r>
                  <a:rPr kumimoji="1" lang="en-US" altLang="zh-CN" dirty="0">
                    <a:solidFill>
                      <a:srgbClr val="425267"/>
                    </a:solidFill>
                  </a:rPr>
                  <a:t>②</a:t>
                </a:r>
                <a:endParaRPr kumimoji="1" lang="zh-CN" altLang="en-US" dirty="0">
                  <a:solidFill>
                    <a:srgbClr val="425267"/>
                  </a:solidFill>
                </a:endParaRPr>
              </a:p>
            </p:txBody>
          </p:sp>
          <p:sp>
            <p:nvSpPr>
              <p:cNvPr id="15" name="文本框 14">
                <a:extLst>
                  <a:ext uri="{FF2B5EF4-FFF2-40B4-BE49-F238E27FC236}">
                    <a16:creationId xmlns:a16="http://schemas.microsoft.com/office/drawing/2014/main" id="{A3FF2765-4652-7D46-9F35-A3964B611520}"/>
                  </a:ext>
                </a:extLst>
              </p:cNvPr>
              <p:cNvSpPr txBox="1"/>
              <p:nvPr/>
            </p:nvSpPr>
            <p:spPr>
              <a:xfrm>
                <a:off x="4000846" y="2066871"/>
                <a:ext cx="417514" cy="369332"/>
              </a:xfrm>
              <a:prstGeom prst="rect">
                <a:avLst/>
              </a:prstGeom>
              <a:noFill/>
            </p:spPr>
            <p:txBody>
              <a:bodyPr wrap="square" rtlCol="0">
                <a:spAutoFit/>
              </a:bodyPr>
              <a:lstStyle/>
              <a:p>
                <a:r>
                  <a:rPr kumimoji="1" lang="en-US" altLang="zh-CN" dirty="0">
                    <a:solidFill>
                      <a:srgbClr val="425267"/>
                    </a:solidFill>
                  </a:rPr>
                  <a:t>③</a:t>
                </a:r>
                <a:endParaRPr kumimoji="1" lang="zh-CN" altLang="en-US" dirty="0">
                  <a:solidFill>
                    <a:srgbClr val="425267"/>
                  </a:solidFill>
                </a:endParaRPr>
              </a:p>
            </p:txBody>
          </p:sp>
          <p:sp>
            <p:nvSpPr>
              <p:cNvPr id="16" name="文本框 15">
                <a:extLst>
                  <a:ext uri="{FF2B5EF4-FFF2-40B4-BE49-F238E27FC236}">
                    <a16:creationId xmlns:a16="http://schemas.microsoft.com/office/drawing/2014/main" id="{A19D0733-70FF-7C4B-A116-B092140DB2EC}"/>
                  </a:ext>
                </a:extLst>
              </p:cNvPr>
              <p:cNvSpPr txBox="1"/>
              <p:nvPr/>
            </p:nvSpPr>
            <p:spPr>
              <a:xfrm>
                <a:off x="4918430" y="2066871"/>
                <a:ext cx="417514" cy="369332"/>
              </a:xfrm>
              <a:prstGeom prst="rect">
                <a:avLst/>
              </a:prstGeom>
              <a:noFill/>
            </p:spPr>
            <p:txBody>
              <a:bodyPr wrap="square" rtlCol="0">
                <a:spAutoFit/>
              </a:bodyPr>
              <a:lstStyle/>
              <a:p>
                <a:r>
                  <a:rPr kumimoji="1" lang="en-US" altLang="zh-CN" dirty="0">
                    <a:solidFill>
                      <a:srgbClr val="425267"/>
                    </a:solidFill>
                  </a:rPr>
                  <a:t>④</a:t>
                </a:r>
                <a:endParaRPr kumimoji="1" lang="zh-CN" altLang="en-US" dirty="0">
                  <a:solidFill>
                    <a:srgbClr val="425267"/>
                  </a:solidFill>
                </a:endParaRPr>
              </a:p>
            </p:txBody>
          </p:sp>
        </p:grpSp>
        <p:sp>
          <p:nvSpPr>
            <p:cNvPr id="8" name="文本框 7">
              <a:extLst>
                <a:ext uri="{FF2B5EF4-FFF2-40B4-BE49-F238E27FC236}">
                  <a16:creationId xmlns:a16="http://schemas.microsoft.com/office/drawing/2014/main" id="{741BA8DB-E74E-5445-A8DA-65F5321EFDB9}"/>
                </a:ext>
              </a:extLst>
            </p:cNvPr>
            <p:cNvSpPr txBox="1"/>
            <p:nvPr/>
          </p:nvSpPr>
          <p:spPr>
            <a:xfrm>
              <a:off x="208546" y="3133538"/>
              <a:ext cx="666555" cy="646331"/>
            </a:xfrm>
            <a:prstGeom prst="rect">
              <a:avLst/>
            </a:prstGeom>
            <a:noFill/>
          </p:spPr>
          <p:txBody>
            <a:bodyPr wrap="square" rtlCol="0">
              <a:spAutoFit/>
            </a:bodyPr>
            <a:lstStyle/>
            <a:p>
              <a:r>
                <a:rPr kumimoji="1" lang="zh-CN" altLang="en-US" dirty="0">
                  <a:solidFill>
                    <a:srgbClr val="425267"/>
                  </a:solidFill>
                </a:rPr>
                <a:t>效果</a:t>
              </a:r>
              <a:endParaRPr kumimoji="1" lang="en-US" altLang="zh-CN" dirty="0">
                <a:solidFill>
                  <a:srgbClr val="425267"/>
                </a:solidFill>
              </a:endParaRPr>
            </a:p>
            <a:p>
              <a:r>
                <a:rPr kumimoji="1" lang="zh-CN" altLang="en-US" dirty="0">
                  <a:solidFill>
                    <a:srgbClr val="425267"/>
                  </a:solidFill>
                </a:rPr>
                <a:t>最好</a:t>
              </a:r>
              <a:endParaRPr kumimoji="1" lang="en-US" altLang="zh-CN" dirty="0">
                <a:solidFill>
                  <a:srgbClr val="425267"/>
                </a:solidFill>
              </a:endParaRPr>
            </a:p>
          </p:txBody>
        </p:sp>
        <p:cxnSp>
          <p:nvCxnSpPr>
            <p:cNvPr id="20" name="直线箭头连接符 19">
              <a:extLst>
                <a:ext uri="{FF2B5EF4-FFF2-40B4-BE49-F238E27FC236}">
                  <a16:creationId xmlns:a16="http://schemas.microsoft.com/office/drawing/2014/main" id="{28146607-7F68-DE44-9439-0D1C3301E1EB}"/>
                </a:ext>
              </a:extLst>
            </p:cNvPr>
            <p:cNvCxnSpPr>
              <a:cxnSpLocks/>
            </p:cNvCxnSpPr>
            <p:nvPr/>
          </p:nvCxnSpPr>
          <p:spPr>
            <a:xfrm flipV="1">
              <a:off x="775390" y="2977781"/>
              <a:ext cx="302077" cy="189573"/>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grpSp>
      <p:pic>
        <p:nvPicPr>
          <p:cNvPr id="23" name="图片 22">
            <a:extLst>
              <a:ext uri="{FF2B5EF4-FFF2-40B4-BE49-F238E27FC236}">
                <a16:creationId xmlns:a16="http://schemas.microsoft.com/office/drawing/2014/main" id="{AEBCB4CF-5F95-D147-A000-FACF0C896FF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373676" y="2276295"/>
            <a:ext cx="2750749" cy="2001137"/>
          </a:xfrm>
          <a:prstGeom prst="rect">
            <a:avLst/>
          </a:prstGeom>
          <a:ln>
            <a:noFill/>
          </a:ln>
        </p:spPr>
      </p:pic>
      <p:sp>
        <p:nvSpPr>
          <p:cNvPr id="22" name="矩形 21">
            <a:extLst>
              <a:ext uri="{FF2B5EF4-FFF2-40B4-BE49-F238E27FC236}">
                <a16:creationId xmlns:a16="http://schemas.microsoft.com/office/drawing/2014/main" id="{C13B7CFD-9634-804E-B40D-4F909039BC56}"/>
              </a:ext>
            </a:extLst>
          </p:cNvPr>
          <p:cNvSpPr/>
          <p:nvPr/>
        </p:nvSpPr>
        <p:spPr>
          <a:xfrm>
            <a:off x="4799403" y="4288872"/>
            <a:ext cx="4280339" cy="307777"/>
          </a:xfrm>
          <a:prstGeom prst="rect">
            <a:avLst/>
          </a:prstGeom>
        </p:spPr>
        <p:txBody>
          <a:bodyPr wrap="square">
            <a:spAutoFit/>
          </a:bodyPr>
          <a:lstStyle/>
          <a:p>
            <a:r>
              <a:rPr kumimoji="1" lang="zh-CN" altLang="en-US" sz="1400" dirty="0">
                <a:solidFill>
                  <a:srgbClr val="44546A"/>
                </a:solidFill>
              </a:rPr>
              <a:t>实验证明在链接的表示中边和节点具有相同的重要性</a:t>
            </a:r>
            <a:endParaRPr kumimoji="1" lang="en-US" altLang="zh-CN" sz="1400" dirty="0">
              <a:solidFill>
                <a:srgbClr val="44546A"/>
              </a:solidFill>
            </a:endParaRPr>
          </a:p>
        </p:txBody>
      </p:sp>
      <p:grpSp>
        <p:nvGrpSpPr>
          <p:cNvPr id="25" name="组合 24">
            <a:extLst>
              <a:ext uri="{FF2B5EF4-FFF2-40B4-BE49-F238E27FC236}">
                <a16:creationId xmlns:a16="http://schemas.microsoft.com/office/drawing/2014/main" id="{15DB30C7-DA96-BC4A-B1EB-35B25641F19D}"/>
              </a:ext>
            </a:extLst>
          </p:cNvPr>
          <p:cNvGrpSpPr/>
          <p:nvPr/>
        </p:nvGrpSpPr>
        <p:grpSpPr>
          <a:xfrm>
            <a:off x="1120387" y="1736252"/>
            <a:ext cx="6628300" cy="332510"/>
            <a:chOff x="648599" y="1677605"/>
            <a:chExt cx="6628300" cy="332510"/>
          </a:xfrm>
        </p:grpSpPr>
        <p:sp>
          <p:nvSpPr>
            <p:cNvPr id="26" name="矩形 25">
              <a:extLst>
                <a:ext uri="{FF2B5EF4-FFF2-40B4-BE49-F238E27FC236}">
                  <a16:creationId xmlns:a16="http://schemas.microsoft.com/office/drawing/2014/main" id="{3AD9B7B1-D2FF-5C42-98EE-03B957114EC2}"/>
                </a:ext>
              </a:extLst>
            </p:cNvPr>
            <p:cNvSpPr/>
            <p:nvPr/>
          </p:nvSpPr>
          <p:spPr>
            <a:xfrm>
              <a:off x="648599" y="1677606"/>
              <a:ext cx="1346456" cy="33250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b="1" dirty="0">
                  <a:solidFill>
                    <a:srgbClr val="BCC2CA"/>
                  </a:solidFill>
                </a:rPr>
                <a:t>边特征表示</a:t>
              </a:r>
            </a:p>
          </p:txBody>
        </p:sp>
        <p:sp>
          <p:nvSpPr>
            <p:cNvPr id="27" name="矩形 26">
              <a:extLst>
                <a:ext uri="{FF2B5EF4-FFF2-40B4-BE49-F238E27FC236}">
                  <a16:creationId xmlns:a16="http://schemas.microsoft.com/office/drawing/2014/main" id="{111733FE-6C30-B94E-827A-72D7A5633A7D}"/>
                </a:ext>
              </a:extLst>
            </p:cNvPr>
            <p:cNvSpPr/>
            <p:nvPr/>
          </p:nvSpPr>
          <p:spPr>
            <a:xfrm>
              <a:off x="2394599" y="1677605"/>
              <a:ext cx="1594958" cy="33250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rgbClr val="BCC2CA"/>
                  </a:solidFill>
                </a:rPr>
                <a:t>节点特征表示</a:t>
              </a:r>
            </a:p>
          </p:txBody>
        </p:sp>
        <p:sp>
          <p:nvSpPr>
            <p:cNvPr id="28" name="矩形 27">
              <a:extLst>
                <a:ext uri="{FF2B5EF4-FFF2-40B4-BE49-F238E27FC236}">
                  <a16:creationId xmlns:a16="http://schemas.microsoft.com/office/drawing/2014/main" id="{AFB6B557-CD6A-984B-8F43-E4E30668E985}"/>
                </a:ext>
              </a:extLst>
            </p:cNvPr>
            <p:cNvSpPr/>
            <p:nvPr/>
          </p:nvSpPr>
          <p:spPr>
            <a:xfrm>
              <a:off x="4389101" y="1677605"/>
              <a:ext cx="1594958" cy="33250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rgbClr val="FF0000"/>
                  </a:solidFill>
                </a:rPr>
                <a:t>链接特征表示</a:t>
              </a:r>
            </a:p>
          </p:txBody>
        </p:sp>
        <p:sp>
          <p:nvSpPr>
            <p:cNvPr id="29" name="矩形 28">
              <a:extLst>
                <a:ext uri="{FF2B5EF4-FFF2-40B4-BE49-F238E27FC236}">
                  <a16:creationId xmlns:a16="http://schemas.microsoft.com/office/drawing/2014/main" id="{7C56B92E-C158-0F4E-965F-7C74CE26D12A}"/>
                </a:ext>
              </a:extLst>
            </p:cNvPr>
            <p:cNvSpPr/>
            <p:nvPr/>
          </p:nvSpPr>
          <p:spPr>
            <a:xfrm>
              <a:off x="6383603" y="1677605"/>
              <a:ext cx="893296" cy="33250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rgbClr val="BCC2CA"/>
                  </a:solidFill>
                </a:rPr>
                <a:t>分类器</a:t>
              </a:r>
            </a:p>
          </p:txBody>
        </p:sp>
        <p:cxnSp>
          <p:nvCxnSpPr>
            <p:cNvPr id="30" name="直线箭头连接符 29">
              <a:extLst>
                <a:ext uri="{FF2B5EF4-FFF2-40B4-BE49-F238E27FC236}">
                  <a16:creationId xmlns:a16="http://schemas.microsoft.com/office/drawing/2014/main" id="{37DC8CE6-D0AC-CE4A-9E7B-EC1F3CB95113}"/>
                </a:ext>
              </a:extLst>
            </p:cNvPr>
            <p:cNvCxnSpPr>
              <a:stCxn id="26" idx="3"/>
              <a:endCxn id="27" idx="1"/>
            </p:cNvCxnSpPr>
            <p:nvPr/>
          </p:nvCxnSpPr>
          <p:spPr>
            <a:xfrm flipV="1">
              <a:off x="1995055" y="1843860"/>
              <a:ext cx="399544"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1" name="直线箭头连接符 30">
              <a:extLst>
                <a:ext uri="{FF2B5EF4-FFF2-40B4-BE49-F238E27FC236}">
                  <a16:creationId xmlns:a16="http://schemas.microsoft.com/office/drawing/2014/main" id="{C808079F-A990-474D-A343-8A4D6819D13C}"/>
                </a:ext>
              </a:extLst>
            </p:cNvPr>
            <p:cNvCxnSpPr>
              <a:stCxn id="27" idx="3"/>
              <a:endCxn id="28" idx="1"/>
            </p:cNvCxnSpPr>
            <p:nvPr/>
          </p:nvCxnSpPr>
          <p:spPr>
            <a:xfrm>
              <a:off x="3989557" y="1843860"/>
              <a:ext cx="39954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2" name="直线箭头连接符 31">
              <a:extLst>
                <a:ext uri="{FF2B5EF4-FFF2-40B4-BE49-F238E27FC236}">
                  <a16:creationId xmlns:a16="http://schemas.microsoft.com/office/drawing/2014/main" id="{D1925A5A-CE80-E64E-8C03-7C897F3C155F}"/>
                </a:ext>
              </a:extLst>
            </p:cNvPr>
            <p:cNvCxnSpPr>
              <a:stCxn id="28" idx="3"/>
              <a:endCxn id="29" idx="1"/>
            </p:cNvCxnSpPr>
            <p:nvPr/>
          </p:nvCxnSpPr>
          <p:spPr>
            <a:xfrm>
              <a:off x="5984059" y="1843860"/>
              <a:ext cx="39954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1359368978"/>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54977" y="114300"/>
            <a:ext cx="1221398" cy="8667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74" name="Rectangle 2"/>
          <p:cNvSpPr>
            <a:spLocks noGrp="1" noChangeArrowheads="1"/>
          </p:cNvSpPr>
          <p:nvPr>
            <p:ph type="title"/>
          </p:nvPr>
        </p:nvSpPr>
        <p:spPr>
          <a:xfrm>
            <a:off x="1646848" y="386986"/>
            <a:ext cx="7343775" cy="576262"/>
          </a:xfrm>
        </p:spPr>
        <p:txBody>
          <a:bodyPr/>
          <a:lstStyle/>
          <a:p>
            <a:pPr eaLnBrk="1" hangingPunct="1"/>
            <a:r>
              <a:rPr lang="en-US" altLang="zh-CN" sz="2800" b="1" dirty="0">
                <a:solidFill>
                  <a:srgbClr val="44546A"/>
                </a:solidFill>
                <a:latin typeface="微软雅黑" panose="020B0503020204020204" pitchFamily="34" charset="-122"/>
                <a:ea typeface="微软雅黑" panose="020B0503020204020204" pitchFamily="34" charset="-122"/>
              </a:rPr>
              <a:t>3.1</a:t>
            </a:r>
            <a:r>
              <a:rPr lang="zh-CN" altLang="en-US" sz="2800" b="1" dirty="0">
                <a:solidFill>
                  <a:srgbClr val="44546A"/>
                </a:solidFill>
                <a:latin typeface="微软雅黑" panose="020B0503020204020204" pitchFamily="34" charset="-122"/>
                <a:ea typeface="微软雅黑" panose="020B0503020204020204" pitchFamily="34" charset="-122"/>
              </a:rPr>
              <a:t> 同质网络链接预测</a:t>
            </a:r>
          </a:p>
        </p:txBody>
      </p:sp>
      <p:pic>
        <p:nvPicPr>
          <p:cNvPr id="12" name="图片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01319" y="325819"/>
            <a:ext cx="1328713" cy="655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6248766" y="6435969"/>
            <a:ext cx="2787162" cy="4220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Title 1"/>
          <p:cNvSpPr txBox="1">
            <a:spLocks/>
          </p:cNvSpPr>
          <p:nvPr/>
        </p:nvSpPr>
        <p:spPr>
          <a:xfrm>
            <a:off x="4888523" y="6435969"/>
            <a:ext cx="4102100" cy="281354"/>
          </a:xfrm>
          <a:prstGeom prst="rect">
            <a:avLst/>
          </a:prstGeom>
        </p:spPr>
        <p:txBody>
          <a:bodyPr/>
          <a:lstStyle>
            <a:lvl1pPr algn="l" defTabSz="685487" rtl="0" eaLnBrk="1" latinLnBrk="0" hangingPunct="1">
              <a:lnSpc>
                <a:spcPct val="90000"/>
              </a:lnSpc>
              <a:spcBef>
                <a:spcPct val="0"/>
              </a:spcBef>
              <a:buNone/>
              <a:defRPr lang="en-US" sz="3300" b="0" kern="1200" cap="none" spc="-75" baseline="0" dirty="0" smtClean="0">
                <a:ln w="3175">
                  <a:noFill/>
                </a:ln>
                <a:gradFill flip="none" rotWithShape="1">
                  <a:gsLst>
                    <a:gs pos="0">
                      <a:schemeClr val="tx1"/>
                    </a:gs>
                    <a:gs pos="86000">
                      <a:schemeClr val="tx1"/>
                    </a:gs>
                  </a:gsLst>
                  <a:lin ang="5400000" scaled="0"/>
                  <a:tileRect/>
                </a:gradFill>
                <a:effectLst/>
                <a:latin typeface="+mj-lt"/>
                <a:ea typeface="+mn-ea"/>
                <a:cs typeface="Arial" charset="0"/>
              </a:defRPr>
            </a:lvl1pPr>
          </a:lstStyle>
          <a:p>
            <a:pPr fontAlgn="auto">
              <a:spcAft>
                <a:spcPts val="0"/>
              </a:spcAft>
              <a:defRPr/>
            </a:pPr>
            <a:r>
              <a:rPr lang="zh-CN" altLang="en-US" sz="1400" dirty="0">
                <a:solidFill>
                  <a:srgbClr val="44546A"/>
                </a:solidFill>
                <a:latin typeface="微软雅黑" panose="020B0503020204020204" pitchFamily="34" charset="-122"/>
                <a:ea typeface="微软雅黑" panose="020B0503020204020204" pitchFamily="34" charset="-122"/>
              </a:rPr>
              <a:t>中国科学院空间信息处理与应用系统技术重点实验室</a:t>
            </a:r>
            <a:endParaRPr altLang="zh-CN" sz="1400" dirty="0">
              <a:solidFill>
                <a:srgbClr val="44546A"/>
              </a:solidFill>
              <a:latin typeface="微软雅黑" panose="020B0503020204020204" pitchFamily="34" charset="-122"/>
              <a:ea typeface="微软雅黑" panose="020B0503020204020204" pitchFamily="34" charset="-122"/>
            </a:endParaRPr>
          </a:p>
          <a:p>
            <a:pPr fontAlgn="auto">
              <a:spcAft>
                <a:spcPts val="0"/>
              </a:spcAft>
              <a:defRPr/>
            </a:pPr>
            <a:br>
              <a:rPr lang="zh-CN" altLang="en-US" sz="1400" dirty="0">
                <a:solidFill>
                  <a:schemeClr val="tx1"/>
                </a:solidFill>
                <a:latin typeface="微软雅黑" pitchFamily="34" charset="-122"/>
                <a:ea typeface="微软雅黑" pitchFamily="34" charset="-122"/>
              </a:rPr>
            </a:br>
            <a:endParaRPr lang="zh-CN" altLang="en-US" sz="3200" b="1" dirty="0">
              <a:solidFill>
                <a:schemeClr val="tx1"/>
              </a:solidFill>
              <a:latin typeface="微软雅黑" pitchFamily="34" charset="-122"/>
              <a:ea typeface="微软雅黑" pitchFamily="34" charset="-122"/>
            </a:endParaRPr>
          </a:p>
        </p:txBody>
      </p:sp>
      <p:sp>
        <p:nvSpPr>
          <p:cNvPr id="2" name="文本框 1">
            <a:extLst>
              <a:ext uri="{FF2B5EF4-FFF2-40B4-BE49-F238E27FC236}">
                <a16:creationId xmlns:a16="http://schemas.microsoft.com/office/drawing/2014/main" id="{816F25B9-1DF6-7D46-8E98-C6F155D9B56C}"/>
              </a:ext>
            </a:extLst>
          </p:cNvPr>
          <p:cNvSpPr txBox="1"/>
          <p:nvPr/>
        </p:nvSpPr>
        <p:spPr>
          <a:xfrm>
            <a:off x="254977" y="1139252"/>
            <a:ext cx="6535567" cy="400110"/>
          </a:xfrm>
          <a:prstGeom prst="rect">
            <a:avLst/>
          </a:prstGeom>
          <a:noFill/>
        </p:spPr>
        <p:txBody>
          <a:bodyPr wrap="square" rtlCol="0">
            <a:spAutoFit/>
          </a:bodyPr>
          <a:lstStyle/>
          <a:p>
            <a:pPr marL="285750" indent="-285750" algn="just">
              <a:buFont typeface="Wingdings" pitchFamily="2" charset="2"/>
              <a:buChar char="n"/>
            </a:pPr>
            <a:r>
              <a:rPr kumimoji="1" lang="zh-CN" altLang="en-US" sz="2000" dirty="0">
                <a:solidFill>
                  <a:schemeClr val="accent2"/>
                </a:solidFill>
              </a:rPr>
              <a:t>基于边和节点信息融合的同质网络链接预测方法研究</a:t>
            </a:r>
          </a:p>
        </p:txBody>
      </p:sp>
      <p:grpSp>
        <p:nvGrpSpPr>
          <p:cNvPr id="24" name="组合 23">
            <a:extLst>
              <a:ext uri="{FF2B5EF4-FFF2-40B4-BE49-F238E27FC236}">
                <a16:creationId xmlns:a16="http://schemas.microsoft.com/office/drawing/2014/main" id="{F51BDC32-3F54-F443-8837-C07DDA3AE8CC}"/>
              </a:ext>
            </a:extLst>
          </p:cNvPr>
          <p:cNvGrpSpPr/>
          <p:nvPr/>
        </p:nvGrpSpPr>
        <p:grpSpPr>
          <a:xfrm>
            <a:off x="201319" y="2400614"/>
            <a:ext cx="4743522" cy="2184550"/>
            <a:chOff x="208546" y="2103711"/>
            <a:chExt cx="4743522" cy="2184550"/>
          </a:xfrm>
        </p:grpSpPr>
        <p:grpSp>
          <p:nvGrpSpPr>
            <p:cNvPr id="7" name="组合 6">
              <a:extLst>
                <a:ext uri="{FF2B5EF4-FFF2-40B4-BE49-F238E27FC236}">
                  <a16:creationId xmlns:a16="http://schemas.microsoft.com/office/drawing/2014/main" id="{2DFB8B7F-DB79-0A4D-AB53-9142477462E2}"/>
                </a:ext>
              </a:extLst>
            </p:cNvPr>
            <p:cNvGrpSpPr/>
            <p:nvPr/>
          </p:nvGrpSpPr>
          <p:grpSpPr>
            <a:xfrm>
              <a:off x="775390" y="2103711"/>
              <a:ext cx="4176678" cy="2184550"/>
              <a:chOff x="1866787" y="2066871"/>
              <a:chExt cx="4176678" cy="2184550"/>
            </a:xfrm>
          </p:grpSpPr>
          <p:pic>
            <p:nvPicPr>
              <p:cNvPr id="5" name="图片 4">
                <a:extLst>
                  <a:ext uri="{FF2B5EF4-FFF2-40B4-BE49-F238E27FC236}">
                    <a16:creationId xmlns:a16="http://schemas.microsoft.com/office/drawing/2014/main" id="{1C3B2083-5302-604D-A2B2-16A056F88351}"/>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2202985" y="2067311"/>
                <a:ext cx="3840480" cy="2184110"/>
              </a:xfrm>
              <a:prstGeom prst="rect">
                <a:avLst/>
              </a:prstGeom>
            </p:spPr>
          </p:pic>
          <p:sp>
            <p:nvSpPr>
              <p:cNvPr id="6" name="文本框 5">
                <a:extLst>
                  <a:ext uri="{FF2B5EF4-FFF2-40B4-BE49-F238E27FC236}">
                    <a16:creationId xmlns:a16="http://schemas.microsoft.com/office/drawing/2014/main" id="{3295AEE4-1A16-064C-8376-778B8AF448A3}"/>
                  </a:ext>
                </a:extLst>
              </p:cNvPr>
              <p:cNvSpPr txBox="1"/>
              <p:nvPr/>
            </p:nvSpPr>
            <p:spPr>
              <a:xfrm>
                <a:off x="1866787" y="2066871"/>
                <a:ext cx="417514" cy="369332"/>
              </a:xfrm>
              <a:prstGeom prst="rect">
                <a:avLst/>
              </a:prstGeom>
              <a:noFill/>
            </p:spPr>
            <p:txBody>
              <a:bodyPr wrap="square" rtlCol="0">
                <a:spAutoFit/>
              </a:bodyPr>
              <a:lstStyle/>
              <a:p>
                <a:r>
                  <a:rPr kumimoji="1" lang="en-US" altLang="zh-CN" dirty="0">
                    <a:solidFill>
                      <a:srgbClr val="425267"/>
                    </a:solidFill>
                  </a:rPr>
                  <a:t>①</a:t>
                </a:r>
                <a:endParaRPr kumimoji="1" lang="zh-CN" altLang="en-US" dirty="0">
                  <a:solidFill>
                    <a:srgbClr val="425267"/>
                  </a:solidFill>
                </a:endParaRPr>
              </a:p>
            </p:txBody>
          </p:sp>
          <p:sp>
            <p:nvSpPr>
              <p:cNvPr id="13" name="文本框 12">
                <a:extLst>
                  <a:ext uri="{FF2B5EF4-FFF2-40B4-BE49-F238E27FC236}">
                    <a16:creationId xmlns:a16="http://schemas.microsoft.com/office/drawing/2014/main" id="{1DA1955C-EE36-E64B-80C2-864DCE1AE907}"/>
                  </a:ext>
                </a:extLst>
              </p:cNvPr>
              <p:cNvSpPr txBox="1"/>
              <p:nvPr/>
            </p:nvSpPr>
            <p:spPr>
              <a:xfrm>
                <a:off x="2968962" y="2066871"/>
                <a:ext cx="417514" cy="369332"/>
              </a:xfrm>
              <a:prstGeom prst="rect">
                <a:avLst/>
              </a:prstGeom>
              <a:noFill/>
            </p:spPr>
            <p:txBody>
              <a:bodyPr wrap="square" rtlCol="0">
                <a:spAutoFit/>
              </a:bodyPr>
              <a:lstStyle/>
              <a:p>
                <a:r>
                  <a:rPr kumimoji="1" lang="en-US" altLang="zh-CN" dirty="0">
                    <a:solidFill>
                      <a:srgbClr val="425267"/>
                    </a:solidFill>
                  </a:rPr>
                  <a:t>②</a:t>
                </a:r>
                <a:endParaRPr kumimoji="1" lang="zh-CN" altLang="en-US" dirty="0">
                  <a:solidFill>
                    <a:srgbClr val="425267"/>
                  </a:solidFill>
                </a:endParaRPr>
              </a:p>
            </p:txBody>
          </p:sp>
          <p:sp>
            <p:nvSpPr>
              <p:cNvPr id="15" name="文本框 14">
                <a:extLst>
                  <a:ext uri="{FF2B5EF4-FFF2-40B4-BE49-F238E27FC236}">
                    <a16:creationId xmlns:a16="http://schemas.microsoft.com/office/drawing/2014/main" id="{A3FF2765-4652-7D46-9F35-A3964B611520}"/>
                  </a:ext>
                </a:extLst>
              </p:cNvPr>
              <p:cNvSpPr txBox="1"/>
              <p:nvPr/>
            </p:nvSpPr>
            <p:spPr>
              <a:xfrm>
                <a:off x="4000846" y="2066871"/>
                <a:ext cx="417514" cy="369332"/>
              </a:xfrm>
              <a:prstGeom prst="rect">
                <a:avLst/>
              </a:prstGeom>
              <a:noFill/>
            </p:spPr>
            <p:txBody>
              <a:bodyPr wrap="square" rtlCol="0">
                <a:spAutoFit/>
              </a:bodyPr>
              <a:lstStyle/>
              <a:p>
                <a:r>
                  <a:rPr kumimoji="1" lang="en-US" altLang="zh-CN" dirty="0">
                    <a:solidFill>
                      <a:srgbClr val="425267"/>
                    </a:solidFill>
                  </a:rPr>
                  <a:t>③</a:t>
                </a:r>
                <a:endParaRPr kumimoji="1" lang="zh-CN" altLang="en-US" dirty="0">
                  <a:solidFill>
                    <a:srgbClr val="425267"/>
                  </a:solidFill>
                </a:endParaRPr>
              </a:p>
            </p:txBody>
          </p:sp>
          <p:sp>
            <p:nvSpPr>
              <p:cNvPr id="16" name="文本框 15">
                <a:extLst>
                  <a:ext uri="{FF2B5EF4-FFF2-40B4-BE49-F238E27FC236}">
                    <a16:creationId xmlns:a16="http://schemas.microsoft.com/office/drawing/2014/main" id="{A19D0733-70FF-7C4B-A116-B092140DB2EC}"/>
                  </a:ext>
                </a:extLst>
              </p:cNvPr>
              <p:cNvSpPr txBox="1"/>
              <p:nvPr/>
            </p:nvSpPr>
            <p:spPr>
              <a:xfrm>
                <a:off x="4918430" y="2066871"/>
                <a:ext cx="417514" cy="369332"/>
              </a:xfrm>
              <a:prstGeom prst="rect">
                <a:avLst/>
              </a:prstGeom>
              <a:noFill/>
            </p:spPr>
            <p:txBody>
              <a:bodyPr wrap="square" rtlCol="0">
                <a:spAutoFit/>
              </a:bodyPr>
              <a:lstStyle/>
              <a:p>
                <a:r>
                  <a:rPr kumimoji="1" lang="en-US" altLang="zh-CN" dirty="0">
                    <a:solidFill>
                      <a:srgbClr val="425267"/>
                    </a:solidFill>
                  </a:rPr>
                  <a:t>④</a:t>
                </a:r>
                <a:endParaRPr kumimoji="1" lang="zh-CN" altLang="en-US" dirty="0">
                  <a:solidFill>
                    <a:srgbClr val="425267"/>
                  </a:solidFill>
                </a:endParaRPr>
              </a:p>
            </p:txBody>
          </p:sp>
        </p:grpSp>
        <p:sp>
          <p:nvSpPr>
            <p:cNvPr id="8" name="文本框 7">
              <a:extLst>
                <a:ext uri="{FF2B5EF4-FFF2-40B4-BE49-F238E27FC236}">
                  <a16:creationId xmlns:a16="http://schemas.microsoft.com/office/drawing/2014/main" id="{741BA8DB-E74E-5445-A8DA-65F5321EFDB9}"/>
                </a:ext>
              </a:extLst>
            </p:cNvPr>
            <p:cNvSpPr txBox="1"/>
            <p:nvPr/>
          </p:nvSpPr>
          <p:spPr>
            <a:xfrm>
              <a:off x="208546" y="3133538"/>
              <a:ext cx="666555" cy="646331"/>
            </a:xfrm>
            <a:prstGeom prst="rect">
              <a:avLst/>
            </a:prstGeom>
            <a:noFill/>
          </p:spPr>
          <p:txBody>
            <a:bodyPr wrap="square" rtlCol="0">
              <a:spAutoFit/>
            </a:bodyPr>
            <a:lstStyle/>
            <a:p>
              <a:r>
                <a:rPr kumimoji="1" lang="zh-CN" altLang="en-US" dirty="0">
                  <a:solidFill>
                    <a:srgbClr val="425267"/>
                  </a:solidFill>
                </a:rPr>
                <a:t>效果</a:t>
              </a:r>
              <a:endParaRPr kumimoji="1" lang="en-US" altLang="zh-CN" dirty="0">
                <a:solidFill>
                  <a:srgbClr val="425267"/>
                </a:solidFill>
              </a:endParaRPr>
            </a:p>
            <a:p>
              <a:r>
                <a:rPr kumimoji="1" lang="zh-CN" altLang="en-US" dirty="0">
                  <a:solidFill>
                    <a:srgbClr val="425267"/>
                  </a:solidFill>
                </a:rPr>
                <a:t>最好</a:t>
              </a:r>
              <a:endParaRPr kumimoji="1" lang="en-US" altLang="zh-CN" dirty="0">
                <a:solidFill>
                  <a:srgbClr val="425267"/>
                </a:solidFill>
              </a:endParaRPr>
            </a:p>
          </p:txBody>
        </p:sp>
        <p:cxnSp>
          <p:nvCxnSpPr>
            <p:cNvPr id="20" name="直线箭头连接符 19">
              <a:extLst>
                <a:ext uri="{FF2B5EF4-FFF2-40B4-BE49-F238E27FC236}">
                  <a16:creationId xmlns:a16="http://schemas.microsoft.com/office/drawing/2014/main" id="{28146607-7F68-DE44-9439-0D1C3301E1EB}"/>
                </a:ext>
              </a:extLst>
            </p:cNvPr>
            <p:cNvCxnSpPr>
              <a:cxnSpLocks/>
            </p:cNvCxnSpPr>
            <p:nvPr/>
          </p:nvCxnSpPr>
          <p:spPr>
            <a:xfrm flipV="1">
              <a:off x="775390" y="2977781"/>
              <a:ext cx="302077" cy="189573"/>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grpSp>
      <p:pic>
        <p:nvPicPr>
          <p:cNvPr id="23" name="图片 22">
            <a:extLst>
              <a:ext uri="{FF2B5EF4-FFF2-40B4-BE49-F238E27FC236}">
                <a16:creationId xmlns:a16="http://schemas.microsoft.com/office/drawing/2014/main" id="{AEBCB4CF-5F95-D147-A000-FACF0C896FF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373676" y="2276295"/>
            <a:ext cx="2750749" cy="2001137"/>
          </a:xfrm>
          <a:prstGeom prst="rect">
            <a:avLst/>
          </a:prstGeom>
          <a:ln>
            <a:noFill/>
          </a:ln>
        </p:spPr>
      </p:pic>
      <p:sp>
        <p:nvSpPr>
          <p:cNvPr id="22" name="矩形 21">
            <a:extLst>
              <a:ext uri="{FF2B5EF4-FFF2-40B4-BE49-F238E27FC236}">
                <a16:creationId xmlns:a16="http://schemas.microsoft.com/office/drawing/2014/main" id="{C13B7CFD-9634-804E-B40D-4F909039BC56}"/>
              </a:ext>
            </a:extLst>
          </p:cNvPr>
          <p:cNvSpPr/>
          <p:nvPr/>
        </p:nvSpPr>
        <p:spPr>
          <a:xfrm>
            <a:off x="4799403" y="4288872"/>
            <a:ext cx="4280339" cy="307777"/>
          </a:xfrm>
          <a:prstGeom prst="rect">
            <a:avLst/>
          </a:prstGeom>
        </p:spPr>
        <p:txBody>
          <a:bodyPr wrap="square">
            <a:spAutoFit/>
          </a:bodyPr>
          <a:lstStyle/>
          <a:p>
            <a:r>
              <a:rPr kumimoji="1" lang="zh-CN" altLang="en-US" sz="1400" dirty="0">
                <a:solidFill>
                  <a:srgbClr val="44546A"/>
                </a:solidFill>
              </a:rPr>
              <a:t>实验证明在链接的表示中边和节点具有相同的重要性</a:t>
            </a:r>
            <a:endParaRPr kumimoji="1" lang="en-US" altLang="zh-CN" sz="1400" dirty="0">
              <a:solidFill>
                <a:srgbClr val="44546A"/>
              </a:solidFill>
            </a:endParaRPr>
          </a:p>
        </p:txBody>
      </p:sp>
      <p:grpSp>
        <p:nvGrpSpPr>
          <p:cNvPr id="25" name="组合 24">
            <a:extLst>
              <a:ext uri="{FF2B5EF4-FFF2-40B4-BE49-F238E27FC236}">
                <a16:creationId xmlns:a16="http://schemas.microsoft.com/office/drawing/2014/main" id="{15DB30C7-DA96-BC4A-B1EB-35B25641F19D}"/>
              </a:ext>
            </a:extLst>
          </p:cNvPr>
          <p:cNvGrpSpPr/>
          <p:nvPr/>
        </p:nvGrpSpPr>
        <p:grpSpPr>
          <a:xfrm>
            <a:off x="1120387" y="1736252"/>
            <a:ext cx="6628300" cy="332510"/>
            <a:chOff x="648599" y="1677605"/>
            <a:chExt cx="6628300" cy="332510"/>
          </a:xfrm>
        </p:grpSpPr>
        <p:sp>
          <p:nvSpPr>
            <p:cNvPr id="26" name="矩形 25">
              <a:extLst>
                <a:ext uri="{FF2B5EF4-FFF2-40B4-BE49-F238E27FC236}">
                  <a16:creationId xmlns:a16="http://schemas.microsoft.com/office/drawing/2014/main" id="{3AD9B7B1-D2FF-5C42-98EE-03B957114EC2}"/>
                </a:ext>
              </a:extLst>
            </p:cNvPr>
            <p:cNvSpPr/>
            <p:nvPr/>
          </p:nvSpPr>
          <p:spPr>
            <a:xfrm>
              <a:off x="648599" y="1677606"/>
              <a:ext cx="1346456" cy="33250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b="1" dirty="0">
                  <a:solidFill>
                    <a:srgbClr val="BCC2CA"/>
                  </a:solidFill>
                </a:rPr>
                <a:t>边特征表示</a:t>
              </a:r>
            </a:p>
          </p:txBody>
        </p:sp>
        <p:sp>
          <p:nvSpPr>
            <p:cNvPr id="27" name="矩形 26">
              <a:extLst>
                <a:ext uri="{FF2B5EF4-FFF2-40B4-BE49-F238E27FC236}">
                  <a16:creationId xmlns:a16="http://schemas.microsoft.com/office/drawing/2014/main" id="{111733FE-6C30-B94E-827A-72D7A5633A7D}"/>
                </a:ext>
              </a:extLst>
            </p:cNvPr>
            <p:cNvSpPr/>
            <p:nvPr/>
          </p:nvSpPr>
          <p:spPr>
            <a:xfrm>
              <a:off x="2394599" y="1677605"/>
              <a:ext cx="1594958" cy="33250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rgbClr val="BCC2CA"/>
                  </a:solidFill>
                </a:rPr>
                <a:t>节点特征表示</a:t>
              </a:r>
            </a:p>
          </p:txBody>
        </p:sp>
        <p:sp>
          <p:nvSpPr>
            <p:cNvPr id="28" name="矩形 27">
              <a:extLst>
                <a:ext uri="{FF2B5EF4-FFF2-40B4-BE49-F238E27FC236}">
                  <a16:creationId xmlns:a16="http://schemas.microsoft.com/office/drawing/2014/main" id="{AFB6B557-CD6A-984B-8F43-E4E30668E985}"/>
                </a:ext>
              </a:extLst>
            </p:cNvPr>
            <p:cNvSpPr/>
            <p:nvPr/>
          </p:nvSpPr>
          <p:spPr>
            <a:xfrm>
              <a:off x="4389101" y="1677605"/>
              <a:ext cx="1594958" cy="33250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rgbClr val="FF0000"/>
                  </a:solidFill>
                </a:rPr>
                <a:t>链接特征表示</a:t>
              </a:r>
            </a:p>
          </p:txBody>
        </p:sp>
        <p:sp>
          <p:nvSpPr>
            <p:cNvPr id="29" name="矩形 28">
              <a:extLst>
                <a:ext uri="{FF2B5EF4-FFF2-40B4-BE49-F238E27FC236}">
                  <a16:creationId xmlns:a16="http://schemas.microsoft.com/office/drawing/2014/main" id="{7C56B92E-C158-0F4E-965F-7C74CE26D12A}"/>
                </a:ext>
              </a:extLst>
            </p:cNvPr>
            <p:cNvSpPr/>
            <p:nvPr/>
          </p:nvSpPr>
          <p:spPr>
            <a:xfrm>
              <a:off x="6383603" y="1677605"/>
              <a:ext cx="893296" cy="33250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rgbClr val="BCC2CA"/>
                  </a:solidFill>
                </a:rPr>
                <a:t>分类器</a:t>
              </a:r>
            </a:p>
          </p:txBody>
        </p:sp>
        <p:cxnSp>
          <p:nvCxnSpPr>
            <p:cNvPr id="30" name="直线箭头连接符 29">
              <a:extLst>
                <a:ext uri="{FF2B5EF4-FFF2-40B4-BE49-F238E27FC236}">
                  <a16:creationId xmlns:a16="http://schemas.microsoft.com/office/drawing/2014/main" id="{37DC8CE6-D0AC-CE4A-9E7B-EC1F3CB95113}"/>
                </a:ext>
              </a:extLst>
            </p:cNvPr>
            <p:cNvCxnSpPr>
              <a:stCxn id="26" idx="3"/>
              <a:endCxn id="27" idx="1"/>
            </p:cNvCxnSpPr>
            <p:nvPr/>
          </p:nvCxnSpPr>
          <p:spPr>
            <a:xfrm flipV="1">
              <a:off x="1995055" y="1843860"/>
              <a:ext cx="399544"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1" name="直线箭头连接符 30">
              <a:extLst>
                <a:ext uri="{FF2B5EF4-FFF2-40B4-BE49-F238E27FC236}">
                  <a16:creationId xmlns:a16="http://schemas.microsoft.com/office/drawing/2014/main" id="{C808079F-A990-474D-A343-8A4D6819D13C}"/>
                </a:ext>
              </a:extLst>
            </p:cNvPr>
            <p:cNvCxnSpPr>
              <a:stCxn id="27" idx="3"/>
              <a:endCxn id="28" idx="1"/>
            </p:cNvCxnSpPr>
            <p:nvPr/>
          </p:nvCxnSpPr>
          <p:spPr>
            <a:xfrm>
              <a:off x="3989557" y="1843860"/>
              <a:ext cx="39954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2" name="直线箭头连接符 31">
              <a:extLst>
                <a:ext uri="{FF2B5EF4-FFF2-40B4-BE49-F238E27FC236}">
                  <a16:creationId xmlns:a16="http://schemas.microsoft.com/office/drawing/2014/main" id="{D1925A5A-CE80-E64E-8C03-7C897F3C155F}"/>
                </a:ext>
              </a:extLst>
            </p:cNvPr>
            <p:cNvCxnSpPr>
              <a:stCxn id="28" idx="3"/>
              <a:endCxn id="29" idx="1"/>
            </p:cNvCxnSpPr>
            <p:nvPr/>
          </p:nvCxnSpPr>
          <p:spPr>
            <a:xfrm>
              <a:off x="5984059" y="1843860"/>
              <a:ext cx="39954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9" name="组合 8">
            <a:extLst>
              <a:ext uri="{FF2B5EF4-FFF2-40B4-BE49-F238E27FC236}">
                <a16:creationId xmlns:a16="http://schemas.microsoft.com/office/drawing/2014/main" id="{510D5886-D4CC-C44E-807C-890C817A526A}"/>
              </a:ext>
            </a:extLst>
          </p:cNvPr>
          <p:cNvGrpSpPr/>
          <p:nvPr/>
        </p:nvGrpSpPr>
        <p:grpSpPr>
          <a:xfrm>
            <a:off x="992946" y="4996327"/>
            <a:ext cx="6628300" cy="1322060"/>
            <a:chOff x="992946" y="4996327"/>
            <a:chExt cx="6628300" cy="1322060"/>
          </a:xfrm>
        </p:grpSpPr>
        <p:sp>
          <p:nvSpPr>
            <p:cNvPr id="11" name="文本框 10">
              <a:extLst>
                <a:ext uri="{FF2B5EF4-FFF2-40B4-BE49-F238E27FC236}">
                  <a16:creationId xmlns:a16="http://schemas.microsoft.com/office/drawing/2014/main" id="{BEEF3BB6-E0AC-E04A-A715-33528952164F}"/>
                </a:ext>
              </a:extLst>
            </p:cNvPr>
            <p:cNvSpPr txBox="1"/>
            <p:nvPr/>
          </p:nvSpPr>
          <p:spPr>
            <a:xfrm>
              <a:off x="992946" y="5446417"/>
              <a:ext cx="5564402" cy="871970"/>
            </a:xfrm>
            <a:prstGeom prst="rect">
              <a:avLst/>
            </a:prstGeom>
            <a:noFill/>
          </p:spPr>
          <p:txBody>
            <a:bodyPr wrap="square" rtlCol="0">
              <a:spAutoFit/>
            </a:bodyPr>
            <a:lstStyle/>
            <a:p>
              <a:pPr>
                <a:lnSpc>
                  <a:spcPct val="150000"/>
                </a:lnSpc>
              </a:pPr>
              <a:r>
                <a:rPr kumimoji="1" lang="en-US" altLang="zh-CN" dirty="0">
                  <a:solidFill>
                    <a:srgbClr val="425267"/>
                  </a:solidFill>
                  <a:latin typeface="Times New Roman" panose="02020603050405020304" pitchFamily="18" charset="0"/>
                  <a:cs typeface="Times New Roman" panose="02020603050405020304" pitchFamily="18" charset="0"/>
                </a:rPr>
                <a:t>Logistic</a:t>
              </a:r>
              <a:r>
                <a:rPr kumimoji="1" lang="zh-CN" altLang="en-US" dirty="0">
                  <a:solidFill>
                    <a:srgbClr val="425267"/>
                  </a:solidFill>
                  <a:latin typeface="Times New Roman" panose="02020603050405020304" pitchFamily="18" charset="0"/>
                  <a:cs typeface="Times New Roman" panose="02020603050405020304" pitchFamily="18" charset="0"/>
                </a:rPr>
                <a:t> </a:t>
              </a:r>
              <a:r>
                <a:rPr kumimoji="1" lang="en-US" altLang="zh-CN" dirty="0">
                  <a:solidFill>
                    <a:srgbClr val="425267"/>
                  </a:solidFill>
                  <a:latin typeface="Times New Roman" panose="02020603050405020304" pitchFamily="18" charset="0"/>
                  <a:cs typeface="Times New Roman" panose="02020603050405020304" pitchFamily="18" charset="0"/>
                </a:rPr>
                <a:t>Regression</a:t>
              </a:r>
              <a:r>
                <a:rPr kumimoji="1" lang="zh-CN" altLang="en-US" dirty="0">
                  <a:solidFill>
                    <a:srgbClr val="425267"/>
                  </a:solidFill>
                  <a:latin typeface="Times New Roman" panose="02020603050405020304" pitchFamily="18" charset="0"/>
                  <a:cs typeface="Times New Roman" panose="02020603050405020304" pitchFamily="18" charset="0"/>
                </a:rPr>
                <a:t>      </a:t>
              </a:r>
              <a:r>
                <a:rPr kumimoji="1" lang="en-US" altLang="zh-CN" dirty="0">
                  <a:solidFill>
                    <a:srgbClr val="425267"/>
                  </a:solidFill>
                  <a:latin typeface="Times New Roman" panose="02020603050405020304" pitchFamily="18" charset="0"/>
                  <a:cs typeface="Times New Roman" panose="02020603050405020304" pitchFamily="18" charset="0"/>
                </a:rPr>
                <a:t>Decision</a:t>
              </a:r>
              <a:r>
                <a:rPr kumimoji="1" lang="zh-CN" altLang="en-US" dirty="0">
                  <a:solidFill>
                    <a:srgbClr val="425267"/>
                  </a:solidFill>
                  <a:latin typeface="Times New Roman" panose="02020603050405020304" pitchFamily="18" charset="0"/>
                  <a:cs typeface="Times New Roman" panose="02020603050405020304" pitchFamily="18" charset="0"/>
                </a:rPr>
                <a:t> </a:t>
              </a:r>
              <a:r>
                <a:rPr kumimoji="1" lang="en-US" altLang="zh-CN" dirty="0">
                  <a:solidFill>
                    <a:srgbClr val="425267"/>
                  </a:solidFill>
                  <a:latin typeface="Times New Roman" panose="02020603050405020304" pitchFamily="18" charset="0"/>
                  <a:cs typeface="Times New Roman" panose="02020603050405020304" pitchFamily="18" charset="0"/>
                </a:rPr>
                <a:t>Tree	Random</a:t>
              </a:r>
              <a:r>
                <a:rPr kumimoji="1" lang="zh-CN" altLang="en-US" dirty="0">
                  <a:solidFill>
                    <a:srgbClr val="425267"/>
                  </a:solidFill>
                  <a:latin typeface="Times New Roman" panose="02020603050405020304" pitchFamily="18" charset="0"/>
                  <a:cs typeface="Times New Roman" panose="02020603050405020304" pitchFamily="18" charset="0"/>
                </a:rPr>
                <a:t> </a:t>
              </a:r>
              <a:r>
                <a:rPr kumimoji="1" lang="en-US" altLang="zh-CN" dirty="0">
                  <a:solidFill>
                    <a:srgbClr val="425267"/>
                  </a:solidFill>
                  <a:latin typeface="Times New Roman" panose="02020603050405020304" pitchFamily="18" charset="0"/>
                  <a:cs typeface="Times New Roman" panose="02020603050405020304" pitchFamily="18" charset="0"/>
                </a:rPr>
                <a:t>Forest</a:t>
              </a:r>
              <a:r>
                <a:rPr kumimoji="1" lang="zh-CN" altLang="en-US" dirty="0">
                  <a:solidFill>
                    <a:srgbClr val="425267"/>
                  </a:solidFill>
                  <a:latin typeface="Times New Roman" panose="02020603050405020304" pitchFamily="18" charset="0"/>
                  <a:cs typeface="Times New Roman" panose="02020603050405020304" pitchFamily="18" charset="0"/>
                </a:rPr>
                <a:t>       </a:t>
              </a:r>
              <a:endParaRPr kumimoji="1" lang="en-US" altLang="zh-CN" dirty="0">
                <a:solidFill>
                  <a:srgbClr val="425267"/>
                </a:solidFill>
                <a:latin typeface="Times New Roman" panose="02020603050405020304" pitchFamily="18" charset="0"/>
                <a:cs typeface="Times New Roman" panose="02020603050405020304" pitchFamily="18" charset="0"/>
              </a:endParaRPr>
            </a:p>
            <a:p>
              <a:pPr>
                <a:lnSpc>
                  <a:spcPct val="150000"/>
                </a:lnSpc>
              </a:pPr>
              <a:r>
                <a:rPr kumimoji="1" lang="en-US" altLang="zh-CN" dirty="0">
                  <a:solidFill>
                    <a:srgbClr val="425267"/>
                  </a:solidFill>
                  <a:latin typeface="Times New Roman" panose="02020603050405020304" pitchFamily="18" charset="0"/>
                  <a:cs typeface="Times New Roman" panose="02020603050405020304" pitchFamily="18" charset="0"/>
                </a:rPr>
                <a:t>Adaboost</a:t>
              </a:r>
              <a:r>
                <a:rPr kumimoji="1" lang="zh-CN" altLang="en-US" dirty="0">
                  <a:solidFill>
                    <a:srgbClr val="425267"/>
                  </a:solidFill>
                  <a:latin typeface="Times New Roman" panose="02020603050405020304" pitchFamily="18" charset="0"/>
                  <a:cs typeface="Times New Roman" panose="02020603050405020304" pitchFamily="18" charset="0"/>
                </a:rPr>
                <a:t>        </a:t>
              </a:r>
              <a:r>
                <a:rPr kumimoji="1" lang="en-US" altLang="zh-CN" dirty="0">
                  <a:solidFill>
                    <a:srgbClr val="425267"/>
                  </a:solidFill>
                  <a:latin typeface="Times New Roman" panose="02020603050405020304" pitchFamily="18" charset="0"/>
                  <a:cs typeface="Times New Roman" panose="02020603050405020304" pitchFamily="18" charset="0"/>
                </a:rPr>
                <a:t>Neural</a:t>
              </a:r>
              <a:r>
                <a:rPr kumimoji="1" lang="zh-CN" altLang="en-US" dirty="0">
                  <a:solidFill>
                    <a:srgbClr val="425267"/>
                  </a:solidFill>
                  <a:latin typeface="Times New Roman" panose="02020603050405020304" pitchFamily="18" charset="0"/>
                  <a:cs typeface="Times New Roman" panose="02020603050405020304" pitchFamily="18" charset="0"/>
                </a:rPr>
                <a:t> </a:t>
              </a:r>
              <a:r>
                <a:rPr kumimoji="1" lang="en-US" altLang="zh-CN" dirty="0">
                  <a:solidFill>
                    <a:srgbClr val="425267"/>
                  </a:solidFill>
                  <a:latin typeface="Times New Roman" panose="02020603050405020304" pitchFamily="18" charset="0"/>
                  <a:cs typeface="Times New Roman" panose="02020603050405020304" pitchFamily="18" charset="0"/>
                </a:rPr>
                <a:t>Network</a:t>
              </a:r>
              <a:r>
                <a:rPr kumimoji="1" lang="en-US" altLang="zh-CN" dirty="0">
                  <a:solidFill>
                    <a:srgbClr val="44546A"/>
                  </a:solidFill>
                </a:rPr>
                <a:t>	</a:t>
              </a:r>
              <a:r>
                <a:rPr kumimoji="1" lang="zh-CN" altLang="en-US" dirty="0"/>
                <a:t> </a:t>
              </a:r>
            </a:p>
          </p:txBody>
        </p:sp>
        <p:grpSp>
          <p:nvGrpSpPr>
            <p:cNvPr id="33" name="组合 32">
              <a:extLst>
                <a:ext uri="{FF2B5EF4-FFF2-40B4-BE49-F238E27FC236}">
                  <a16:creationId xmlns:a16="http://schemas.microsoft.com/office/drawing/2014/main" id="{1A1A8C03-7653-CA49-8F78-BD18FDD83D44}"/>
                </a:ext>
              </a:extLst>
            </p:cNvPr>
            <p:cNvGrpSpPr/>
            <p:nvPr/>
          </p:nvGrpSpPr>
          <p:grpSpPr>
            <a:xfrm>
              <a:off x="992946" y="4996327"/>
              <a:ext cx="6628300" cy="332510"/>
              <a:chOff x="648599" y="1677605"/>
              <a:chExt cx="6628300" cy="332510"/>
            </a:xfrm>
          </p:grpSpPr>
          <p:sp>
            <p:nvSpPr>
              <p:cNvPr id="34" name="矩形 33">
                <a:extLst>
                  <a:ext uri="{FF2B5EF4-FFF2-40B4-BE49-F238E27FC236}">
                    <a16:creationId xmlns:a16="http://schemas.microsoft.com/office/drawing/2014/main" id="{70339897-8759-8743-9D0D-46D3B391354E}"/>
                  </a:ext>
                </a:extLst>
              </p:cNvPr>
              <p:cNvSpPr/>
              <p:nvPr/>
            </p:nvSpPr>
            <p:spPr>
              <a:xfrm>
                <a:off x="648599" y="1677606"/>
                <a:ext cx="1346456" cy="33250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b="1" dirty="0">
                    <a:solidFill>
                      <a:srgbClr val="BCC2CA"/>
                    </a:solidFill>
                  </a:rPr>
                  <a:t>边特征表示</a:t>
                </a:r>
              </a:p>
            </p:txBody>
          </p:sp>
          <p:sp>
            <p:nvSpPr>
              <p:cNvPr id="35" name="矩形 34">
                <a:extLst>
                  <a:ext uri="{FF2B5EF4-FFF2-40B4-BE49-F238E27FC236}">
                    <a16:creationId xmlns:a16="http://schemas.microsoft.com/office/drawing/2014/main" id="{A112718B-9CFA-B24C-A1F8-520DA09BCFEF}"/>
                  </a:ext>
                </a:extLst>
              </p:cNvPr>
              <p:cNvSpPr/>
              <p:nvPr/>
            </p:nvSpPr>
            <p:spPr>
              <a:xfrm>
                <a:off x="2394599" y="1677605"/>
                <a:ext cx="1594958" cy="33250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rgbClr val="BCC2CA"/>
                    </a:solidFill>
                  </a:rPr>
                  <a:t>节点特征表示</a:t>
                </a:r>
              </a:p>
            </p:txBody>
          </p:sp>
          <p:sp>
            <p:nvSpPr>
              <p:cNvPr id="36" name="矩形 35">
                <a:extLst>
                  <a:ext uri="{FF2B5EF4-FFF2-40B4-BE49-F238E27FC236}">
                    <a16:creationId xmlns:a16="http://schemas.microsoft.com/office/drawing/2014/main" id="{C1A4C6FC-D9AB-4F4B-9DBA-E079AEEBBB0D}"/>
                  </a:ext>
                </a:extLst>
              </p:cNvPr>
              <p:cNvSpPr/>
              <p:nvPr/>
            </p:nvSpPr>
            <p:spPr>
              <a:xfrm>
                <a:off x="4389101" y="1677605"/>
                <a:ext cx="1594958" cy="33250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rgbClr val="BCC2CA"/>
                    </a:solidFill>
                  </a:rPr>
                  <a:t>链接特征表示</a:t>
                </a:r>
              </a:p>
            </p:txBody>
          </p:sp>
          <p:sp>
            <p:nvSpPr>
              <p:cNvPr id="37" name="矩形 36">
                <a:extLst>
                  <a:ext uri="{FF2B5EF4-FFF2-40B4-BE49-F238E27FC236}">
                    <a16:creationId xmlns:a16="http://schemas.microsoft.com/office/drawing/2014/main" id="{EB67ADA4-B8FC-B645-99D1-C54CE06B14E3}"/>
                  </a:ext>
                </a:extLst>
              </p:cNvPr>
              <p:cNvSpPr/>
              <p:nvPr/>
            </p:nvSpPr>
            <p:spPr>
              <a:xfrm>
                <a:off x="6383603" y="1677605"/>
                <a:ext cx="893296" cy="33250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b="1" dirty="0">
                    <a:solidFill>
                      <a:srgbClr val="FF0000"/>
                    </a:solidFill>
                  </a:rPr>
                  <a:t>分类器</a:t>
                </a:r>
              </a:p>
            </p:txBody>
          </p:sp>
          <p:cxnSp>
            <p:nvCxnSpPr>
              <p:cNvPr id="38" name="直线箭头连接符 37">
                <a:extLst>
                  <a:ext uri="{FF2B5EF4-FFF2-40B4-BE49-F238E27FC236}">
                    <a16:creationId xmlns:a16="http://schemas.microsoft.com/office/drawing/2014/main" id="{AB0DC221-87F6-3F42-B32F-D012B074E9BB}"/>
                  </a:ext>
                </a:extLst>
              </p:cNvPr>
              <p:cNvCxnSpPr>
                <a:stCxn id="34" idx="3"/>
                <a:endCxn id="35" idx="1"/>
              </p:cNvCxnSpPr>
              <p:nvPr/>
            </p:nvCxnSpPr>
            <p:spPr>
              <a:xfrm flipV="1">
                <a:off x="1995055" y="1843860"/>
                <a:ext cx="399544"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9" name="直线箭头连接符 38">
                <a:extLst>
                  <a:ext uri="{FF2B5EF4-FFF2-40B4-BE49-F238E27FC236}">
                    <a16:creationId xmlns:a16="http://schemas.microsoft.com/office/drawing/2014/main" id="{522074BA-153C-0247-8F0A-1B2C480DFA5E}"/>
                  </a:ext>
                </a:extLst>
              </p:cNvPr>
              <p:cNvCxnSpPr>
                <a:stCxn id="35" idx="3"/>
                <a:endCxn id="36" idx="1"/>
              </p:cNvCxnSpPr>
              <p:nvPr/>
            </p:nvCxnSpPr>
            <p:spPr>
              <a:xfrm>
                <a:off x="3989557" y="1843860"/>
                <a:ext cx="39954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0" name="直线箭头连接符 39">
                <a:extLst>
                  <a:ext uri="{FF2B5EF4-FFF2-40B4-BE49-F238E27FC236}">
                    <a16:creationId xmlns:a16="http://schemas.microsoft.com/office/drawing/2014/main" id="{301D998F-91A0-194A-8E84-B5AAE48F0AE5}"/>
                  </a:ext>
                </a:extLst>
              </p:cNvPr>
              <p:cNvCxnSpPr>
                <a:stCxn id="36" idx="3"/>
                <a:endCxn id="37" idx="1"/>
              </p:cNvCxnSpPr>
              <p:nvPr/>
            </p:nvCxnSpPr>
            <p:spPr>
              <a:xfrm>
                <a:off x="5984059" y="1843860"/>
                <a:ext cx="39954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1502999154"/>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54977" y="114300"/>
            <a:ext cx="1221398" cy="8667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74" name="Rectangle 2"/>
          <p:cNvSpPr>
            <a:spLocks noGrp="1" noChangeArrowheads="1"/>
          </p:cNvSpPr>
          <p:nvPr>
            <p:ph type="title"/>
          </p:nvPr>
        </p:nvSpPr>
        <p:spPr>
          <a:xfrm>
            <a:off x="1646848" y="386986"/>
            <a:ext cx="7343775" cy="576262"/>
          </a:xfrm>
        </p:spPr>
        <p:txBody>
          <a:bodyPr/>
          <a:lstStyle/>
          <a:p>
            <a:pPr eaLnBrk="1" hangingPunct="1"/>
            <a:r>
              <a:rPr lang="en-US" altLang="zh-CN" sz="2800" b="1" dirty="0">
                <a:solidFill>
                  <a:srgbClr val="44546A"/>
                </a:solidFill>
                <a:latin typeface="微软雅黑" panose="020B0503020204020204" pitchFamily="34" charset="-122"/>
                <a:ea typeface="微软雅黑" panose="020B0503020204020204" pitchFamily="34" charset="-122"/>
              </a:rPr>
              <a:t>3.</a:t>
            </a:r>
            <a:r>
              <a:rPr lang="zh-CN" altLang="en-US" sz="2800" b="1" dirty="0">
                <a:solidFill>
                  <a:srgbClr val="44546A"/>
                </a:solidFill>
                <a:latin typeface="微软雅黑" panose="020B0503020204020204" pitchFamily="34" charset="-122"/>
                <a:ea typeface="微软雅黑" panose="020B0503020204020204" pitchFamily="34" charset="-122"/>
              </a:rPr>
              <a:t> 研究内容与方案</a:t>
            </a:r>
          </a:p>
        </p:txBody>
      </p:sp>
      <p:pic>
        <p:nvPicPr>
          <p:cNvPr id="12" name="图片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01319" y="325819"/>
            <a:ext cx="1328713" cy="655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6248766" y="6435969"/>
            <a:ext cx="2787162" cy="4220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Title 1"/>
          <p:cNvSpPr txBox="1">
            <a:spLocks/>
          </p:cNvSpPr>
          <p:nvPr/>
        </p:nvSpPr>
        <p:spPr>
          <a:xfrm>
            <a:off x="4888523" y="6435969"/>
            <a:ext cx="4102100" cy="281354"/>
          </a:xfrm>
          <a:prstGeom prst="rect">
            <a:avLst/>
          </a:prstGeom>
        </p:spPr>
        <p:txBody>
          <a:bodyPr/>
          <a:lstStyle>
            <a:lvl1pPr algn="l" defTabSz="685487" rtl="0" eaLnBrk="1" latinLnBrk="0" hangingPunct="1">
              <a:lnSpc>
                <a:spcPct val="90000"/>
              </a:lnSpc>
              <a:spcBef>
                <a:spcPct val="0"/>
              </a:spcBef>
              <a:buNone/>
              <a:defRPr lang="en-US" sz="3300" b="0" kern="1200" cap="none" spc="-75" baseline="0" dirty="0" smtClean="0">
                <a:ln w="3175">
                  <a:noFill/>
                </a:ln>
                <a:gradFill flip="none" rotWithShape="1">
                  <a:gsLst>
                    <a:gs pos="0">
                      <a:schemeClr val="tx1"/>
                    </a:gs>
                    <a:gs pos="86000">
                      <a:schemeClr val="tx1"/>
                    </a:gs>
                  </a:gsLst>
                  <a:lin ang="5400000" scaled="0"/>
                  <a:tileRect/>
                </a:gradFill>
                <a:effectLst/>
                <a:latin typeface="+mj-lt"/>
                <a:ea typeface="+mn-ea"/>
                <a:cs typeface="Arial" charset="0"/>
              </a:defRPr>
            </a:lvl1pPr>
          </a:lstStyle>
          <a:p>
            <a:pPr fontAlgn="auto">
              <a:spcAft>
                <a:spcPts val="0"/>
              </a:spcAft>
              <a:defRPr/>
            </a:pPr>
            <a:r>
              <a:rPr lang="zh-CN" altLang="en-US" sz="1400" dirty="0">
                <a:solidFill>
                  <a:srgbClr val="44546A"/>
                </a:solidFill>
                <a:latin typeface="微软雅黑" panose="020B0503020204020204" pitchFamily="34" charset="-122"/>
                <a:ea typeface="微软雅黑" panose="020B0503020204020204" pitchFamily="34" charset="-122"/>
              </a:rPr>
              <a:t>中国科学院空间信息处理与应用系统技术重点实验室</a:t>
            </a:r>
            <a:endParaRPr altLang="zh-CN" sz="1400" dirty="0">
              <a:solidFill>
                <a:srgbClr val="44546A"/>
              </a:solidFill>
              <a:latin typeface="微软雅黑" panose="020B0503020204020204" pitchFamily="34" charset="-122"/>
              <a:ea typeface="微软雅黑" panose="020B0503020204020204" pitchFamily="34" charset="-122"/>
            </a:endParaRPr>
          </a:p>
          <a:p>
            <a:pPr fontAlgn="auto">
              <a:spcAft>
                <a:spcPts val="0"/>
              </a:spcAft>
              <a:defRPr/>
            </a:pPr>
            <a:br>
              <a:rPr lang="zh-CN" altLang="en-US" sz="1400" dirty="0">
                <a:solidFill>
                  <a:schemeClr val="tx1"/>
                </a:solidFill>
                <a:latin typeface="微软雅黑" pitchFamily="34" charset="-122"/>
                <a:ea typeface="微软雅黑" pitchFamily="34" charset="-122"/>
              </a:rPr>
            </a:br>
            <a:endParaRPr lang="zh-CN" altLang="en-US" sz="3200" b="1" dirty="0">
              <a:solidFill>
                <a:schemeClr val="tx1"/>
              </a:solidFill>
              <a:latin typeface="微软雅黑" pitchFamily="34" charset="-122"/>
              <a:ea typeface="微软雅黑" pitchFamily="34" charset="-122"/>
            </a:endParaRPr>
          </a:p>
        </p:txBody>
      </p:sp>
      <p:sp>
        <p:nvSpPr>
          <p:cNvPr id="6" name="圆角矩形 5">
            <a:extLst>
              <a:ext uri="{FF2B5EF4-FFF2-40B4-BE49-F238E27FC236}">
                <a16:creationId xmlns:a16="http://schemas.microsoft.com/office/drawing/2014/main" id="{9CEC3DD6-9F14-154C-AA66-60BB9C1F66AB}"/>
              </a:ext>
            </a:extLst>
          </p:cNvPr>
          <p:cNvSpPr/>
          <p:nvPr/>
        </p:nvSpPr>
        <p:spPr>
          <a:xfrm>
            <a:off x="1295274" y="2518182"/>
            <a:ext cx="6779780" cy="489397"/>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zh-CN" dirty="0">
                <a:solidFill>
                  <a:schemeClr val="accent2">
                    <a:lumMod val="40000"/>
                    <a:lumOff val="60000"/>
                  </a:schemeClr>
                </a:solidFill>
              </a:rPr>
              <a:t>3.1</a:t>
            </a:r>
            <a:r>
              <a:rPr kumimoji="1" lang="zh-CN" altLang="en-US" dirty="0">
                <a:solidFill>
                  <a:schemeClr val="accent2">
                    <a:lumMod val="40000"/>
                    <a:lumOff val="60000"/>
                  </a:schemeClr>
                </a:solidFill>
              </a:rPr>
              <a:t> 同质网络链接预测方法研究</a:t>
            </a:r>
            <a:endParaRPr kumimoji="1" lang="en-US" altLang="zh-CN" dirty="0">
              <a:solidFill>
                <a:schemeClr val="accent2">
                  <a:lumMod val="40000"/>
                  <a:lumOff val="60000"/>
                </a:schemeClr>
              </a:solidFill>
            </a:endParaRPr>
          </a:p>
        </p:txBody>
      </p:sp>
      <p:sp>
        <p:nvSpPr>
          <p:cNvPr id="15" name="文本框 14">
            <a:extLst>
              <a:ext uri="{FF2B5EF4-FFF2-40B4-BE49-F238E27FC236}">
                <a16:creationId xmlns:a16="http://schemas.microsoft.com/office/drawing/2014/main" id="{79DBCE88-DAD0-994D-99BF-6C536D27B0D7}"/>
              </a:ext>
            </a:extLst>
          </p:cNvPr>
          <p:cNvSpPr txBox="1"/>
          <p:nvPr/>
        </p:nvSpPr>
        <p:spPr>
          <a:xfrm>
            <a:off x="2328930" y="2161504"/>
            <a:ext cx="184731" cy="369332"/>
          </a:xfrm>
          <a:prstGeom prst="rect">
            <a:avLst/>
          </a:prstGeom>
          <a:noFill/>
        </p:spPr>
        <p:txBody>
          <a:bodyPr wrap="none" rtlCol="0">
            <a:spAutoFit/>
          </a:bodyPr>
          <a:lstStyle/>
          <a:p>
            <a:endParaRPr kumimoji="1" lang="zh-CN" altLang="en-US" dirty="0"/>
          </a:p>
        </p:txBody>
      </p:sp>
      <p:sp>
        <p:nvSpPr>
          <p:cNvPr id="16" name="圆角矩形 15">
            <a:extLst>
              <a:ext uri="{FF2B5EF4-FFF2-40B4-BE49-F238E27FC236}">
                <a16:creationId xmlns:a16="http://schemas.microsoft.com/office/drawing/2014/main" id="{35CE834E-D5CF-0440-90C9-31A1AF60154A}"/>
              </a:ext>
            </a:extLst>
          </p:cNvPr>
          <p:cNvSpPr/>
          <p:nvPr/>
        </p:nvSpPr>
        <p:spPr>
          <a:xfrm>
            <a:off x="1295274" y="3824111"/>
            <a:ext cx="6779780" cy="489397"/>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kumimoji="1" lang="en-US" altLang="zh-CN" dirty="0">
                <a:solidFill>
                  <a:srgbClr val="FF6600"/>
                </a:solidFill>
              </a:rPr>
              <a:t>3.2</a:t>
            </a:r>
            <a:r>
              <a:rPr kumimoji="1" lang="zh-CN" altLang="en-US" dirty="0">
                <a:solidFill>
                  <a:srgbClr val="FF6600"/>
                </a:solidFill>
              </a:rPr>
              <a:t> 异质网络链接预测方法研究</a:t>
            </a:r>
          </a:p>
        </p:txBody>
      </p:sp>
    </p:spTree>
    <p:extLst>
      <p:ext uri="{BB962C8B-B14F-4D97-AF65-F5344CB8AC3E}">
        <p14:creationId xmlns:p14="http://schemas.microsoft.com/office/powerpoint/2010/main" val="2381899468"/>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54977" y="114300"/>
            <a:ext cx="1221398" cy="8667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74" name="Rectangle 2"/>
          <p:cNvSpPr>
            <a:spLocks noGrp="1" noChangeArrowheads="1"/>
          </p:cNvSpPr>
          <p:nvPr>
            <p:ph type="title"/>
          </p:nvPr>
        </p:nvSpPr>
        <p:spPr>
          <a:xfrm>
            <a:off x="1646848" y="386986"/>
            <a:ext cx="7343775" cy="576262"/>
          </a:xfrm>
        </p:spPr>
        <p:txBody>
          <a:bodyPr/>
          <a:lstStyle/>
          <a:p>
            <a:pPr eaLnBrk="1" hangingPunct="1"/>
            <a:r>
              <a:rPr lang="en-US" altLang="zh-CN" sz="2800" b="1" dirty="0">
                <a:solidFill>
                  <a:srgbClr val="44546A"/>
                </a:solidFill>
                <a:latin typeface="微软雅黑" panose="020B0503020204020204" pitchFamily="34" charset="-122"/>
                <a:ea typeface="微软雅黑" panose="020B0503020204020204" pitchFamily="34" charset="-122"/>
              </a:rPr>
              <a:t>3.2</a:t>
            </a:r>
            <a:r>
              <a:rPr lang="zh-CN" altLang="en-US" sz="2800" b="1" dirty="0">
                <a:solidFill>
                  <a:srgbClr val="44546A"/>
                </a:solidFill>
                <a:latin typeface="微软雅黑" panose="020B0503020204020204" pitchFamily="34" charset="-122"/>
                <a:ea typeface="微软雅黑" panose="020B0503020204020204" pitchFamily="34" charset="-122"/>
              </a:rPr>
              <a:t> 异质网络链接预测</a:t>
            </a:r>
          </a:p>
        </p:txBody>
      </p:sp>
      <p:pic>
        <p:nvPicPr>
          <p:cNvPr id="12" name="图片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01319" y="325819"/>
            <a:ext cx="1328713" cy="655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6248766" y="6435969"/>
            <a:ext cx="2787162" cy="4220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Title 1"/>
          <p:cNvSpPr txBox="1">
            <a:spLocks/>
          </p:cNvSpPr>
          <p:nvPr/>
        </p:nvSpPr>
        <p:spPr>
          <a:xfrm>
            <a:off x="4888523" y="6435969"/>
            <a:ext cx="4102100" cy="281354"/>
          </a:xfrm>
          <a:prstGeom prst="rect">
            <a:avLst/>
          </a:prstGeom>
        </p:spPr>
        <p:txBody>
          <a:bodyPr/>
          <a:lstStyle>
            <a:lvl1pPr algn="l" defTabSz="685487" rtl="0" eaLnBrk="1" latinLnBrk="0" hangingPunct="1">
              <a:lnSpc>
                <a:spcPct val="90000"/>
              </a:lnSpc>
              <a:spcBef>
                <a:spcPct val="0"/>
              </a:spcBef>
              <a:buNone/>
              <a:defRPr lang="en-US" sz="3300" b="0" kern="1200" cap="none" spc="-75" baseline="0" dirty="0" smtClean="0">
                <a:ln w="3175">
                  <a:noFill/>
                </a:ln>
                <a:gradFill flip="none" rotWithShape="1">
                  <a:gsLst>
                    <a:gs pos="0">
                      <a:schemeClr val="tx1"/>
                    </a:gs>
                    <a:gs pos="86000">
                      <a:schemeClr val="tx1"/>
                    </a:gs>
                  </a:gsLst>
                  <a:lin ang="5400000" scaled="0"/>
                  <a:tileRect/>
                </a:gradFill>
                <a:effectLst/>
                <a:latin typeface="+mj-lt"/>
                <a:ea typeface="+mn-ea"/>
                <a:cs typeface="Arial" charset="0"/>
              </a:defRPr>
            </a:lvl1pPr>
          </a:lstStyle>
          <a:p>
            <a:pPr fontAlgn="auto">
              <a:spcAft>
                <a:spcPts val="0"/>
              </a:spcAft>
              <a:defRPr/>
            </a:pPr>
            <a:r>
              <a:rPr lang="zh-CN" altLang="en-US" sz="1400" dirty="0">
                <a:solidFill>
                  <a:srgbClr val="44546A"/>
                </a:solidFill>
                <a:latin typeface="微软雅黑" panose="020B0503020204020204" pitchFamily="34" charset="-122"/>
                <a:ea typeface="微软雅黑" panose="020B0503020204020204" pitchFamily="34" charset="-122"/>
              </a:rPr>
              <a:t>中国科学院空间信息处理与应用系统技术重点实验室</a:t>
            </a:r>
            <a:endParaRPr altLang="zh-CN" sz="1400" dirty="0">
              <a:solidFill>
                <a:srgbClr val="44546A"/>
              </a:solidFill>
              <a:latin typeface="微软雅黑" panose="020B0503020204020204" pitchFamily="34" charset="-122"/>
              <a:ea typeface="微软雅黑" panose="020B0503020204020204" pitchFamily="34" charset="-122"/>
            </a:endParaRPr>
          </a:p>
          <a:p>
            <a:pPr fontAlgn="auto">
              <a:spcAft>
                <a:spcPts val="0"/>
              </a:spcAft>
              <a:defRPr/>
            </a:pPr>
            <a:br>
              <a:rPr lang="zh-CN" altLang="en-US" sz="1400" dirty="0">
                <a:solidFill>
                  <a:schemeClr val="tx1"/>
                </a:solidFill>
                <a:latin typeface="微软雅黑" pitchFamily="34" charset="-122"/>
                <a:ea typeface="微软雅黑" pitchFamily="34" charset="-122"/>
              </a:rPr>
            </a:br>
            <a:endParaRPr lang="zh-CN" altLang="en-US" sz="3200" b="1" dirty="0">
              <a:solidFill>
                <a:schemeClr val="tx1"/>
              </a:solidFill>
              <a:latin typeface="微软雅黑" pitchFamily="34" charset="-122"/>
              <a:ea typeface="微软雅黑" pitchFamily="34" charset="-122"/>
            </a:endParaRPr>
          </a:p>
        </p:txBody>
      </p:sp>
      <p:sp>
        <p:nvSpPr>
          <p:cNvPr id="6" name="文本框 5">
            <a:extLst>
              <a:ext uri="{FF2B5EF4-FFF2-40B4-BE49-F238E27FC236}">
                <a16:creationId xmlns:a16="http://schemas.microsoft.com/office/drawing/2014/main" id="{F550C615-6A3C-974A-AB5C-446C66DB3418}"/>
              </a:ext>
            </a:extLst>
          </p:cNvPr>
          <p:cNvSpPr txBox="1"/>
          <p:nvPr/>
        </p:nvSpPr>
        <p:spPr>
          <a:xfrm>
            <a:off x="403761" y="1192594"/>
            <a:ext cx="8163464" cy="454035"/>
          </a:xfrm>
          <a:prstGeom prst="rect">
            <a:avLst/>
          </a:prstGeom>
          <a:noFill/>
        </p:spPr>
        <p:txBody>
          <a:bodyPr wrap="square" rtlCol="0">
            <a:spAutoFit/>
          </a:bodyPr>
          <a:lstStyle/>
          <a:p>
            <a:pPr marL="285750" indent="-285750">
              <a:lnSpc>
                <a:spcPct val="150000"/>
              </a:lnSpc>
              <a:buFont typeface="Wingdings" pitchFamily="2" charset="2"/>
              <a:buChar char="n"/>
            </a:pPr>
            <a:r>
              <a:rPr kumimoji="1" lang="zh-CN" altLang="en-US" dirty="0">
                <a:solidFill>
                  <a:srgbClr val="425267"/>
                </a:solidFill>
              </a:rPr>
              <a:t>现实世界的网路中异质网络居多，异质网络的节点类型</a:t>
            </a:r>
            <a:r>
              <a:rPr kumimoji="1" lang="en-US" altLang="zh-CN" dirty="0">
                <a:solidFill>
                  <a:srgbClr val="425267"/>
                </a:solidFill>
              </a:rPr>
              <a:t>&gt;1</a:t>
            </a:r>
            <a:r>
              <a:rPr kumimoji="1" lang="zh-CN" altLang="en-US" dirty="0">
                <a:solidFill>
                  <a:srgbClr val="425267"/>
                </a:solidFill>
              </a:rPr>
              <a:t>或边的类型</a:t>
            </a:r>
            <a:r>
              <a:rPr kumimoji="1" lang="en-US" altLang="zh-CN" dirty="0">
                <a:solidFill>
                  <a:srgbClr val="425267"/>
                </a:solidFill>
              </a:rPr>
              <a:t>&gt;1</a:t>
            </a:r>
            <a:r>
              <a:rPr kumimoji="1" lang="zh-CN" altLang="en-US" dirty="0">
                <a:solidFill>
                  <a:srgbClr val="425267"/>
                </a:solidFill>
              </a:rPr>
              <a:t>。</a:t>
            </a:r>
            <a:endParaRPr kumimoji="1" lang="en-US" altLang="zh-CN" dirty="0">
              <a:solidFill>
                <a:srgbClr val="425267"/>
              </a:solidFill>
            </a:endParaRPr>
          </a:p>
        </p:txBody>
      </p:sp>
      <p:pic>
        <p:nvPicPr>
          <p:cNvPr id="5" name="图片 4">
            <a:extLst>
              <a:ext uri="{FF2B5EF4-FFF2-40B4-BE49-F238E27FC236}">
                <a16:creationId xmlns:a16="http://schemas.microsoft.com/office/drawing/2014/main" id="{5908584C-1546-C848-A603-A672F22E747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4280" y="1759674"/>
            <a:ext cx="6005877" cy="2083672"/>
          </a:xfrm>
          <a:prstGeom prst="rect">
            <a:avLst/>
          </a:prstGeom>
        </p:spPr>
      </p:pic>
      <p:sp>
        <p:nvSpPr>
          <p:cNvPr id="10" name="文本框 9">
            <a:extLst>
              <a:ext uri="{FF2B5EF4-FFF2-40B4-BE49-F238E27FC236}">
                <a16:creationId xmlns:a16="http://schemas.microsoft.com/office/drawing/2014/main" id="{C1EE3818-219C-0D48-8FDE-3A01062777AB}"/>
              </a:ext>
            </a:extLst>
          </p:cNvPr>
          <p:cNvSpPr txBox="1"/>
          <p:nvPr/>
        </p:nvSpPr>
        <p:spPr>
          <a:xfrm>
            <a:off x="403761" y="4383616"/>
            <a:ext cx="3711039" cy="1285032"/>
          </a:xfrm>
          <a:prstGeom prst="rect">
            <a:avLst/>
          </a:prstGeom>
          <a:noFill/>
        </p:spPr>
        <p:txBody>
          <a:bodyPr wrap="square" rtlCol="0">
            <a:spAutoFit/>
          </a:bodyPr>
          <a:lstStyle/>
          <a:p>
            <a:pPr marL="285750" indent="-285750">
              <a:lnSpc>
                <a:spcPct val="150000"/>
              </a:lnSpc>
              <a:buFont typeface="Wingdings" pitchFamily="2" charset="2"/>
              <a:buChar char="n"/>
            </a:pPr>
            <a:r>
              <a:rPr kumimoji="1" lang="zh-CN" altLang="en-US" dirty="0">
                <a:solidFill>
                  <a:schemeClr val="accent2"/>
                </a:solidFill>
              </a:rPr>
              <a:t>异质二分网络</a:t>
            </a:r>
            <a:r>
              <a:rPr kumimoji="1" lang="zh-CN" altLang="en-US" dirty="0">
                <a:solidFill>
                  <a:srgbClr val="425267"/>
                </a:solidFill>
              </a:rPr>
              <a:t>：</a:t>
            </a:r>
            <a:r>
              <a:rPr kumimoji="1" lang="en-US" altLang="zh-CN" dirty="0">
                <a:solidFill>
                  <a:srgbClr val="425267"/>
                </a:solidFill>
              </a:rPr>
              <a:t>2</a:t>
            </a:r>
            <a:r>
              <a:rPr kumimoji="1" lang="zh-CN" altLang="en-US" dirty="0">
                <a:solidFill>
                  <a:srgbClr val="425267"/>
                </a:solidFill>
              </a:rPr>
              <a:t>类节点，</a:t>
            </a:r>
            <a:r>
              <a:rPr kumimoji="1" lang="en-US" altLang="zh-CN" dirty="0">
                <a:solidFill>
                  <a:srgbClr val="425267"/>
                </a:solidFill>
              </a:rPr>
              <a:t>1</a:t>
            </a:r>
            <a:r>
              <a:rPr kumimoji="1" lang="zh-CN" altLang="en-US" dirty="0">
                <a:solidFill>
                  <a:srgbClr val="425267"/>
                </a:solidFill>
              </a:rPr>
              <a:t>类边，同类型节点之间没有边，比如用户</a:t>
            </a:r>
            <a:r>
              <a:rPr kumimoji="1" lang="en-US" altLang="zh-CN" dirty="0">
                <a:solidFill>
                  <a:srgbClr val="425267"/>
                </a:solidFill>
              </a:rPr>
              <a:t>-</a:t>
            </a:r>
            <a:r>
              <a:rPr kumimoji="1" lang="zh-CN" altLang="en-US" dirty="0">
                <a:solidFill>
                  <a:srgbClr val="425267"/>
                </a:solidFill>
              </a:rPr>
              <a:t>电影网络。</a:t>
            </a:r>
            <a:endParaRPr kumimoji="1" lang="en-US" altLang="zh-CN" dirty="0">
              <a:solidFill>
                <a:srgbClr val="425267"/>
              </a:solidFill>
            </a:endParaRPr>
          </a:p>
        </p:txBody>
      </p:sp>
      <p:pic>
        <p:nvPicPr>
          <p:cNvPr id="7" name="图片 6">
            <a:extLst>
              <a:ext uri="{FF2B5EF4-FFF2-40B4-BE49-F238E27FC236}">
                <a16:creationId xmlns:a16="http://schemas.microsoft.com/office/drawing/2014/main" id="{65428B77-5A48-C243-A4CD-33F1A1EBC5E6}"/>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4481022" y="4477083"/>
            <a:ext cx="3535487" cy="1695380"/>
          </a:xfrm>
          <a:prstGeom prst="rect">
            <a:avLst/>
          </a:prstGeom>
        </p:spPr>
      </p:pic>
    </p:spTree>
    <p:extLst>
      <p:ext uri="{BB962C8B-B14F-4D97-AF65-F5344CB8AC3E}">
        <p14:creationId xmlns:p14="http://schemas.microsoft.com/office/powerpoint/2010/main" val="3988172599"/>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54977" y="114300"/>
            <a:ext cx="1221398" cy="8667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74" name="Rectangle 2"/>
          <p:cNvSpPr>
            <a:spLocks noGrp="1" noChangeArrowheads="1"/>
          </p:cNvSpPr>
          <p:nvPr>
            <p:ph type="title"/>
          </p:nvPr>
        </p:nvSpPr>
        <p:spPr>
          <a:xfrm>
            <a:off x="1646848" y="386986"/>
            <a:ext cx="7343775" cy="576262"/>
          </a:xfrm>
        </p:spPr>
        <p:txBody>
          <a:bodyPr/>
          <a:lstStyle/>
          <a:p>
            <a:pPr eaLnBrk="1" hangingPunct="1"/>
            <a:r>
              <a:rPr lang="en-US" altLang="zh-CN" sz="2800" b="1" dirty="0">
                <a:solidFill>
                  <a:srgbClr val="44546A"/>
                </a:solidFill>
                <a:latin typeface="微软雅黑" panose="020B0503020204020204" pitchFamily="34" charset="-122"/>
                <a:ea typeface="微软雅黑" panose="020B0503020204020204" pitchFamily="34" charset="-122"/>
              </a:rPr>
              <a:t>3.2</a:t>
            </a:r>
            <a:r>
              <a:rPr lang="zh-CN" altLang="en-US" sz="2800" b="1" dirty="0">
                <a:solidFill>
                  <a:srgbClr val="44546A"/>
                </a:solidFill>
                <a:latin typeface="微软雅黑" panose="020B0503020204020204" pitchFamily="34" charset="-122"/>
                <a:ea typeface="微软雅黑" panose="020B0503020204020204" pitchFamily="34" charset="-122"/>
              </a:rPr>
              <a:t> 异质网络链接预测</a:t>
            </a:r>
          </a:p>
        </p:txBody>
      </p:sp>
      <p:pic>
        <p:nvPicPr>
          <p:cNvPr id="12" name="图片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01319" y="325819"/>
            <a:ext cx="1328713" cy="655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6248766" y="6435969"/>
            <a:ext cx="2787162" cy="4220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Title 1"/>
          <p:cNvSpPr txBox="1">
            <a:spLocks/>
          </p:cNvSpPr>
          <p:nvPr/>
        </p:nvSpPr>
        <p:spPr>
          <a:xfrm>
            <a:off x="4888523" y="6435969"/>
            <a:ext cx="4102100" cy="281354"/>
          </a:xfrm>
          <a:prstGeom prst="rect">
            <a:avLst/>
          </a:prstGeom>
        </p:spPr>
        <p:txBody>
          <a:bodyPr/>
          <a:lstStyle>
            <a:lvl1pPr algn="l" defTabSz="685487" rtl="0" eaLnBrk="1" latinLnBrk="0" hangingPunct="1">
              <a:lnSpc>
                <a:spcPct val="90000"/>
              </a:lnSpc>
              <a:spcBef>
                <a:spcPct val="0"/>
              </a:spcBef>
              <a:buNone/>
              <a:defRPr lang="en-US" sz="3300" b="0" kern="1200" cap="none" spc="-75" baseline="0" dirty="0" smtClean="0">
                <a:ln w="3175">
                  <a:noFill/>
                </a:ln>
                <a:gradFill flip="none" rotWithShape="1">
                  <a:gsLst>
                    <a:gs pos="0">
                      <a:schemeClr val="tx1"/>
                    </a:gs>
                    <a:gs pos="86000">
                      <a:schemeClr val="tx1"/>
                    </a:gs>
                  </a:gsLst>
                  <a:lin ang="5400000" scaled="0"/>
                  <a:tileRect/>
                </a:gradFill>
                <a:effectLst/>
                <a:latin typeface="+mj-lt"/>
                <a:ea typeface="+mn-ea"/>
                <a:cs typeface="Arial" charset="0"/>
              </a:defRPr>
            </a:lvl1pPr>
          </a:lstStyle>
          <a:p>
            <a:pPr fontAlgn="auto">
              <a:spcAft>
                <a:spcPts val="0"/>
              </a:spcAft>
              <a:defRPr/>
            </a:pPr>
            <a:r>
              <a:rPr lang="zh-CN" altLang="en-US" sz="1400" dirty="0">
                <a:solidFill>
                  <a:srgbClr val="44546A"/>
                </a:solidFill>
                <a:latin typeface="微软雅黑" panose="020B0503020204020204" pitchFamily="34" charset="-122"/>
                <a:ea typeface="微软雅黑" panose="020B0503020204020204" pitchFamily="34" charset="-122"/>
              </a:rPr>
              <a:t>中国科学院空间信息处理与应用系统技术重点实验室</a:t>
            </a:r>
            <a:endParaRPr altLang="zh-CN" sz="1400" dirty="0">
              <a:solidFill>
                <a:srgbClr val="44546A"/>
              </a:solidFill>
              <a:latin typeface="微软雅黑" panose="020B0503020204020204" pitchFamily="34" charset="-122"/>
              <a:ea typeface="微软雅黑" panose="020B0503020204020204" pitchFamily="34" charset="-122"/>
            </a:endParaRPr>
          </a:p>
          <a:p>
            <a:pPr fontAlgn="auto">
              <a:spcAft>
                <a:spcPts val="0"/>
              </a:spcAft>
              <a:defRPr/>
            </a:pPr>
            <a:br>
              <a:rPr lang="zh-CN" altLang="en-US" sz="1400" dirty="0">
                <a:solidFill>
                  <a:schemeClr val="tx1"/>
                </a:solidFill>
                <a:latin typeface="微软雅黑" pitchFamily="34" charset="-122"/>
                <a:ea typeface="微软雅黑" pitchFamily="34" charset="-122"/>
              </a:rPr>
            </a:br>
            <a:endParaRPr lang="zh-CN" altLang="en-US" sz="3200" b="1" dirty="0">
              <a:solidFill>
                <a:schemeClr val="tx1"/>
              </a:solidFill>
              <a:latin typeface="微软雅黑" pitchFamily="34" charset="-122"/>
              <a:ea typeface="微软雅黑" pitchFamily="34" charset="-122"/>
            </a:endParaRPr>
          </a:p>
        </p:txBody>
      </p:sp>
      <p:sp>
        <p:nvSpPr>
          <p:cNvPr id="7" name="文本框 6">
            <a:extLst>
              <a:ext uri="{FF2B5EF4-FFF2-40B4-BE49-F238E27FC236}">
                <a16:creationId xmlns:a16="http://schemas.microsoft.com/office/drawing/2014/main" id="{C1486CE4-3215-F34C-AE0B-FCC35482916D}"/>
              </a:ext>
            </a:extLst>
          </p:cNvPr>
          <p:cNvSpPr txBox="1"/>
          <p:nvPr/>
        </p:nvSpPr>
        <p:spPr>
          <a:xfrm>
            <a:off x="254977" y="1139252"/>
            <a:ext cx="6535567" cy="400110"/>
          </a:xfrm>
          <a:prstGeom prst="rect">
            <a:avLst/>
          </a:prstGeom>
          <a:noFill/>
        </p:spPr>
        <p:txBody>
          <a:bodyPr wrap="square" rtlCol="0">
            <a:spAutoFit/>
          </a:bodyPr>
          <a:lstStyle/>
          <a:p>
            <a:pPr marL="342900" indent="-342900" algn="just">
              <a:buFont typeface="Wingdings" pitchFamily="2" charset="2"/>
              <a:buChar char="p"/>
            </a:pPr>
            <a:r>
              <a:rPr kumimoji="1" lang="zh-CN" altLang="en-US" sz="2000" dirty="0">
                <a:solidFill>
                  <a:schemeClr val="accent2"/>
                </a:solidFill>
              </a:rPr>
              <a:t>异质二分网络链接预测方法研究</a:t>
            </a:r>
          </a:p>
        </p:txBody>
      </p:sp>
      <p:grpSp>
        <p:nvGrpSpPr>
          <p:cNvPr id="2" name="组合 1">
            <a:extLst>
              <a:ext uri="{FF2B5EF4-FFF2-40B4-BE49-F238E27FC236}">
                <a16:creationId xmlns:a16="http://schemas.microsoft.com/office/drawing/2014/main" id="{5644D98C-D94A-454C-AC48-4B6A982FB161}"/>
              </a:ext>
            </a:extLst>
          </p:cNvPr>
          <p:cNvGrpSpPr/>
          <p:nvPr/>
        </p:nvGrpSpPr>
        <p:grpSpPr>
          <a:xfrm>
            <a:off x="572856" y="3694571"/>
            <a:ext cx="5961869" cy="2696470"/>
            <a:chOff x="454142" y="3376954"/>
            <a:chExt cx="5961869" cy="2696470"/>
          </a:xfrm>
        </p:grpSpPr>
        <p:sp>
          <p:nvSpPr>
            <p:cNvPr id="35" name="文本框 34">
              <a:extLst>
                <a:ext uri="{FF2B5EF4-FFF2-40B4-BE49-F238E27FC236}">
                  <a16:creationId xmlns:a16="http://schemas.microsoft.com/office/drawing/2014/main" id="{3A72907A-9CF5-F649-B49F-7165D7DD0335}"/>
                </a:ext>
              </a:extLst>
            </p:cNvPr>
            <p:cNvSpPr txBox="1"/>
            <p:nvPr/>
          </p:nvSpPr>
          <p:spPr>
            <a:xfrm>
              <a:off x="454142" y="3376954"/>
              <a:ext cx="5961869" cy="369332"/>
            </a:xfrm>
            <a:prstGeom prst="rect">
              <a:avLst/>
            </a:prstGeom>
            <a:noFill/>
          </p:spPr>
          <p:txBody>
            <a:bodyPr wrap="square" rtlCol="0">
              <a:spAutoFit/>
            </a:bodyPr>
            <a:lstStyle/>
            <a:p>
              <a:pPr marL="285750" indent="-285750">
                <a:buFont typeface="Wingdings" pitchFamily="2" charset="2"/>
                <a:buChar char="n"/>
              </a:pPr>
              <a:r>
                <a:rPr kumimoji="1" lang="zh-CN" altLang="en-US" dirty="0">
                  <a:solidFill>
                    <a:srgbClr val="FF0000"/>
                  </a:solidFill>
                  <a:latin typeface="Times New Roman" panose="02020603050405020304" pitchFamily="18" charset="0"/>
                  <a:cs typeface="Times New Roman" panose="02020603050405020304" pitchFamily="18" charset="0"/>
                </a:rPr>
                <a:t>显式特征建模</a:t>
              </a:r>
            </a:p>
          </p:txBody>
        </p:sp>
        <p:pic>
          <p:nvPicPr>
            <p:cNvPr id="36" name="图片 35">
              <a:extLst>
                <a:ext uri="{FF2B5EF4-FFF2-40B4-BE49-F238E27FC236}">
                  <a16:creationId xmlns:a16="http://schemas.microsoft.com/office/drawing/2014/main" id="{BDAAC73A-3AE8-494E-8523-AB24D0F802FE}"/>
                </a:ext>
              </a:extLst>
            </p:cNvPr>
            <p:cNvPicPr/>
            <p:nvPr/>
          </p:nvPicPr>
          <p:blipFill>
            <a:blip r:embed="rId4"/>
            <a:stretch>
              <a:fillRect/>
            </a:stretch>
          </p:blipFill>
          <p:spPr>
            <a:xfrm>
              <a:off x="1921320" y="3790350"/>
              <a:ext cx="1343580" cy="547766"/>
            </a:xfrm>
            <a:prstGeom prst="rect">
              <a:avLst/>
            </a:prstGeom>
          </p:spPr>
        </p:pic>
        <p:pic>
          <p:nvPicPr>
            <p:cNvPr id="37" name="图片 36">
              <a:extLst>
                <a:ext uri="{FF2B5EF4-FFF2-40B4-BE49-F238E27FC236}">
                  <a16:creationId xmlns:a16="http://schemas.microsoft.com/office/drawing/2014/main" id="{274A8613-78C4-244F-A989-1659A72919E2}"/>
                </a:ext>
              </a:extLst>
            </p:cNvPr>
            <p:cNvPicPr/>
            <p:nvPr/>
          </p:nvPicPr>
          <p:blipFill>
            <a:blip r:embed="rId5"/>
            <a:stretch>
              <a:fillRect/>
            </a:stretch>
          </p:blipFill>
          <p:spPr>
            <a:xfrm>
              <a:off x="1894077" y="4391199"/>
              <a:ext cx="1628683" cy="549955"/>
            </a:xfrm>
            <a:prstGeom prst="rect">
              <a:avLst/>
            </a:prstGeom>
          </p:spPr>
        </p:pic>
        <p:sp>
          <p:nvSpPr>
            <p:cNvPr id="38" name="文本框 37">
              <a:extLst>
                <a:ext uri="{FF2B5EF4-FFF2-40B4-BE49-F238E27FC236}">
                  <a16:creationId xmlns:a16="http://schemas.microsoft.com/office/drawing/2014/main" id="{6A8E85A0-967E-A942-B2EE-F51EEA0EA252}"/>
                </a:ext>
              </a:extLst>
            </p:cNvPr>
            <p:cNvSpPr txBox="1"/>
            <p:nvPr/>
          </p:nvSpPr>
          <p:spPr>
            <a:xfrm>
              <a:off x="730079" y="3843433"/>
              <a:ext cx="2054832" cy="369332"/>
            </a:xfrm>
            <a:prstGeom prst="rect">
              <a:avLst/>
            </a:prstGeom>
            <a:noFill/>
          </p:spPr>
          <p:txBody>
            <a:bodyPr wrap="square" rtlCol="0">
              <a:spAutoFit/>
            </a:bodyPr>
            <a:lstStyle/>
            <a:p>
              <a:r>
                <a:rPr kumimoji="1" lang="zh-CN" altLang="en-US" dirty="0">
                  <a:solidFill>
                    <a:srgbClr val="44546A"/>
                  </a:solidFill>
                </a:rPr>
                <a:t>经验分布</a:t>
              </a:r>
            </a:p>
          </p:txBody>
        </p:sp>
        <p:sp>
          <p:nvSpPr>
            <p:cNvPr id="39" name="文本框 38">
              <a:extLst>
                <a:ext uri="{FF2B5EF4-FFF2-40B4-BE49-F238E27FC236}">
                  <a16:creationId xmlns:a16="http://schemas.microsoft.com/office/drawing/2014/main" id="{5D37F9CB-8CE3-C24A-B16A-B8B21EA20C4A}"/>
                </a:ext>
              </a:extLst>
            </p:cNvPr>
            <p:cNvSpPr txBox="1"/>
            <p:nvPr/>
          </p:nvSpPr>
          <p:spPr>
            <a:xfrm>
              <a:off x="730079" y="4407412"/>
              <a:ext cx="2054832" cy="369332"/>
            </a:xfrm>
            <a:prstGeom prst="rect">
              <a:avLst/>
            </a:prstGeom>
            <a:noFill/>
          </p:spPr>
          <p:txBody>
            <a:bodyPr wrap="square" rtlCol="0">
              <a:spAutoFit/>
            </a:bodyPr>
            <a:lstStyle/>
            <a:p>
              <a:r>
                <a:rPr kumimoji="1" lang="zh-CN" altLang="en-US" dirty="0">
                  <a:solidFill>
                    <a:srgbClr val="44546A"/>
                  </a:solidFill>
                </a:rPr>
                <a:t>重建分布</a:t>
              </a:r>
            </a:p>
          </p:txBody>
        </p:sp>
        <p:pic>
          <p:nvPicPr>
            <p:cNvPr id="40" name="图片 39">
              <a:extLst>
                <a:ext uri="{FF2B5EF4-FFF2-40B4-BE49-F238E27FC236}">
                  <a16:creationId xmlns:a16="http://schemas.microsoft.com/office/drawing/2014/main" id="{5F0BB75C-3C81-7847-90F8-7197748F979C}"/>
                </a:ext>
              </a:extLst>
            </p:cNvPr>
            <p:cNvPicPr/>
            <p:nvPr/>
          </p:nvPicPr>
          <p:blipFill rotWithShape="1">
            <a:blip r:embed="rId6"/>
            <a:srcRect t="15408" b="10325"/>
            <a:stretch/>
          </p:blipFill>
          <p:spPr bwMode="auto">
            <a:xfrm>
              <a:off x="1880976" y="5556504"/>
              <a:ext cx="3854812" cy="516920"/>
            </a:xfrm>
            <a:prstGeom prst="rect">
              <a:avLst/>
            </a:prstGeom>
            <a:ln>
              <a:noFill/>
            </a:ln>
            <a:extLst>
              <a:ext uri="{53640926-AAD7-44D8-BBD7-CCE9431645EC}">
                <a14:shadowObscured xmlns:a14="http://schemas.microsoft.com/office/drawing/2010/main"/>
              </a:ext>
            </a:extLst>
          </p:spPr>
        </p:pic>
        <p:sp>
          <p:nvSpPr>
            <p:cNvPr id="41" name="文本框 40">
              <a:extLst>
                <a:ext uri="{FF2B5EF4-FFF2-40B4-BE49-F238E27FC236}">
                  <a16:creationId xmlns:a16="http://schemas.microsoft.com/office/drawing/2014/main" id="{48847A06-DD1F-7B44-80D7-DA5E70098CFD}"/>
                </a:ext>
              </a:extLst>
            </p:cNvPr>
            <p:cNvSpPr txBox="1"/>
            <p:nvPr/>
          </p:nvSpPr>
          <p:spPr>
            <a:xfrm>
              <a:off x="698482" y="5011233"/>
              <a:ext cx="5679933" cy="369332"/>
            </a:xfrm>
            <a:prstGeom prst="rect">
              <a:avLst/>
            </a:prstGeom>
            <a:noFill/>
          </p:spPr>
          <p:txBody>
            <a:bodyPr wrap="square" rtlCol="0">
              <a:spAutoFit/>
            </a:bodyPr>
            <a:lstStyle/>
            <a:p>
              <a:r>
                <a:rPr kumimoji="1" lang="zh-CN" altLang="en-US" dirty="0">
                  <a:solidFill>
                    <a:srgbClr val="44546A"/>
                  </a:solidFill>
                </a:rPr>
                <a:t>目标函数：最小化经验分布与重建分布之间的</a:t>
              </a:r>
              <a:r>
                <a:rPr kumimoji="1" lang="en-US" altLang="zh-CN" dirty="0">
                  <a:solidFill>
                    <a:srgbClr val="44546A"/>
                  </a:solidFill>
                </a:rPr>
                <a:t>KL</a:t>
              </a:r>
              <a:r>
                <a:rPr kumimoji="1" lang="zh-CN" altLang="en-US" dirty="0">
                  <a:solidFill>
                    <a:srgbClr val="44546A"/>
                  </a:solidFill>
                </a:rPr>
                <a:t>散度</a:t>
              </a:r>
            </a:p>
          </p:txBody>
        </p:sp>
      </p:grpSp>
      <p:sp>
        <p:nvSpPr>
          <p:cNvPr id="62" name="文本框 61">
            <a:extLst>
              <a:ext uri="{FF2B5EF4-FFF2-40B4-BE49-F238E27FC236}">
                <a16:creationId xmlns:a16="http://schemas.microsoft.com/office/drawing/2014/main" id="{F1516E0B-450E-A44C-8730-5C35C3CC28F4}"/>
              </a:ext>
            </a:extLst>
          </p:cNvPr>
          <p:cNvSpPr txBox="1"/>
          <p:nvPr/>
        </p:nvSpPr>
        <p:spPr>
          <a:xfrm>
            <a:off x="572856" y="1457724"/>
            <a:ext cx="3354568" cy="1285032"/>
          </a:xfrm>
          <a:prstGeom prst="rect">
            <a:avLst/>
          </a:prstGeom>
          <a:noFill/>
        </p:spPr>
        <p:txBody>
          <a:bodyPr wrap="square" rtlCol="0">
            <a:spAutoFit/>
          </a:bodyPr>
          <a:lstStyle/>
          <a:p>
            <a:pPr>
              <a:lnSpc>
                <a:spcPct val="150000"/>
              </a:lnSpc>
            </a:pPr>
            <a:r>
              <a:rPr kumimoji="1" lang="zh-CN" altLang="en-US" dirty="0">
                <a:solidFill>
                  <a:srgbClr val="44546A"/>
                </a:solidFill>
              </a:rPr>
              <a:t>显式关系：可观测到的边</a:t>
            </a:r>
            <a:endParaRPr kumimoji="1" lang="en-US" altLang="zh-CN" dirty="0">
              <a:solidFill>
                <a:srgbClr val="44546A"/>
              </a:solidFill>
            </a:endParaRPr>
          </a:p>
          <a:p>
            <a:pPr>
              <a:lnSpc>
                <a:spcPct val="150000"/>
              </a:lnSpc>
            </a:pPr>
            <a:r>
              <a:rPr kumimoji="1" lang="zh-CN" altLang="en-US" dirty="0">
                <a:solidFill>
                  <a:srgbClr val="44546A"/>
                </a:solidFill>
              </a:rPr>
              <a:t>隐式关系：同类型各节点之间</a:t>
            </a:r>
            <a:endParaRPr kumimoji="1" lang="en-US" altLang="zh-CN" dirty="0">
              <a:solidFill>
                <a:srgbClr val="44546A"/>
              </a:solidFill>
            </a:endParaRPr>
          </a:p>
          <a:p>
            <a:pPr>
              <a:lnSpc>
                <a:spcPct val="150000"/>
              </a:lnSpc>
            </a:pPr>
            <a:r>
              <a:rPr kumimoji="1" lang="en-US" altLang="zh-CN" dirty="0">
                <a:solidFill>
                  <a:srgbClr val="44546A"/>
                </a:solidFill>
              </a:rPr>
              <a:t>	</a:t>
            </a:r>
            <a:r>
              <a:rPr kumimoji="1" lang="zh-CN" altLang="en-US" dirty="0">
                <a:solidFill>
                  <a:srgbClr val="44546A"/>
                </a:solidFill>
              </a:rPr>
              <a:t>    也存在隐含关系</a:t>
            </a:r>
          </a:p>
        </p:txBody>
      </p:sp>
      <p:pic>
        <p:nvPicPr>
          <p:cNvPr id="73" name="图片 72">
            <a:extLst>
              <a:ext uri="{FF2B5EF4-FFF2-40B4-BE49-F238E27FC236}">
                <a16:creationId xmlns:a16="http://schemas.microsoft.com/office/drawing/2014/main" id="{BB1E9324-7AEC-D249-9076-6A30C6918C7B}"/>
              </a:ext>
            </a:extLst>
          </p:cNvPr>
          <p:cNvPicPr>
            <a:picLocks noChangeAspect="1"/>
          </p:cNvPicPr>
          <p:nvPr/>
        </p:nvPicPr>
        <p:blipFill>
          <a:blip r:embed="rId7">
            <a:clrChange>
              <a:clrFrom>
                <a:srgbClr val="FFFFFF"/>
              </a:clrFrom>
              <a:clrTo>
                <a:srgbClr val="FFFFFF">
                  <a:alpha val="0"/>
                </a:srgbClr>
              </a:clrTo>
            </a:clrChange>
          </a:blip>
          <a:stretch>
            <a:fillRect/>
          </a:stretch>
        </p:blipFill>
        <p:spPr>
          <a:xfrm>
            <a:off x="4266445" y="1506931"/>
            <a:ext cx="3291533" cy="1578396"/>
          </a:xfrm>
          <a:prstGeom prst="rect">
            <a:avLst/>
          </a:prstGeom>
        </p:spPr>
      </p:pic>
      <p:grpSp>
        <p:nvGrpSpPr>
          <p:cNvPr id="7168" name="组合 7167">
            <a:extLst>
              <a:ext uri="{FF2B5EF4-FFF2-40B4-BE49-F238E27FC236}">
                <a16:creationId xmlns:a16="http://schemas.microsoft.com/office/drawing/2014/main" id="{D9069A0A-D762-594F-983E-A5FDA4708011}"/>
              </a:ext>
            </a:extLst>
          </p:cNvPr>
          <p:cNvGrpSpPr/>
          <p:nvPr/>
        </p:nvGrpSpPr>
        <p:grpSpPr>
          <a:xfrm>
            <a:off x="865675" y="3182500"/>
            <a:ext cx="6978122" cy="397918"/>
            <a:chOff x="817195" y="2972170"/>
            <a:chExt cx="6978122" cy="397918"/>
          </a:xfrm>
        </p:grpSpPr>
        <p:grpSp>
          <p:nvGrpSpPr>
            <p:cNvPr id="64" name="组合 63">
              <a:extLst>
                <a:ext uri="{FF2B5EF4-FFF2-40B4-BE49-F238E27FC236}">
                  <a16:creationId xmlns:a16="http://schemas.microsoft.com/office/drawing/2014/main" id="{233C1D8F-20B7-0B4D-B1EE-F9FAF89E9399}"/>
                </a:ext>
              </a:extLst>
            </p:cNvPr>
            <p:cNvGrpSpPr/>
            <p:nvPr/>
          </p:nvGrpSpPr>
          <p:grpSpPr>
            <a:xfrm>
              <a:off x="817195" y="2972170"/>
              <a:ext cx="6978122" cy="397918"/>
              <a:chOff x="689987" y="4203270"/>
              <a:chExt cx="8029506" cy="470033"/>
            </a:xfrm>
          </p:grpSpPr>
          <p:grpSp>
            <p:nvGrpSpPr>
              <p:cNvPr id="65" name="组合 64">
                <a:extLst>
                  <a:ext uri="{FF2B5EF4-FFF2-40B4-BE49-F238E27FC236}">
                    <a16:creationId xmlns:a16="http://schemas.microsoft.com/office/drawing/2014/main" id="{89452D92-C561-9740-AE0B-5871E486558F}"/>
                  </a:ext>
                </a:extLst>
              </p:cNvPr>
              <p:cNvGrpSpPr/>
              <p:nvPr/>
            </p:nvGrpSpPr>
            <p:grpSpPr>
              <a:xfrm>
                <a:off x="689987" y="4203270"/>
                <a:ext cx="8029506" cy="470033"/>
                <a:chOff x="834887" y="3931052"/>
                <a:chExt cx="8029506" cy="470033"/>
              </a:xfrm>
            </p:grpSpPr>
            <p:sp>
              <p:nvSpPr>
                <p:cNvPr id="68" name="矩形 67">
                  <a:extLst>
                    <a:ext uri="{FF2B5EF4-FFF2-40B4-BE49-F238E27FC236}">
                      <a16:creationId xmlns:a16="http://schemas.microsoft.com/office/drawing/2014/main" id="{1CB14464-9FF7-8D42-AD64-F5820B76A24C}"/>
                    </a:ext>
                  </a:extLst>
                </p:cNvPr>
                <p:cNvSpPr/>
                <p:nvPr/>
              </p:nvSpPr>
              <p:spPr>
                <a:xfrm>
                  <a:off x="834887" y="3935896"/>
                  <a:ext cx="1813629" cy="463826"/>
                </a:xfrm>
                <a:prstGeom prst="rect">
                  <a:avLst/>
                </a:prstGeom>
                <a:noFill/>
                <a:ln>
                  <a:solidFill>
                    <a:srgbClr val="4454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rgbClr val="44546A"/>
                      </a:solidFill>
                    </a:rPr>
                    <a:t>显式特征建模</a:t>
                  </a:r>
                </a:p>
              </p:txBody>
            </p:sp>
            <p:sp>
              <p:nvSpPr>
                <p:cNvPr id="69" name="矩形 68">
                  <a:extLst>
                    <a:ext uri="{FF2B5EF4-FFF2-40B4-BE49-F238E27FC236}">
                      <a16:creationId xmlns:a16="http://schemas.microsoft.com/office/drawing/2014/main" id="{37D1E79B-E572-094E-9D11-688EEB1F6E85}"/>
                    </a:ext>
                  </a:extLst>
                </p:cNvPr>
                <p:cNvSpPr/>
                <p:nvPr/>
              </p:nvSpPr>
              <p:spPr>
                <a:xfrm>
                  <a:off x="3038617" y="3935896"/>
                  <a:ext cx="1813629" cy="463826"/>
                </a:xfrm>
                <a:prstGeom prst="rect">
                  <a:avLst/>
                </a:prstGeom>
                <a:noFill/>
                <a:ln>
                  <a:solidFill>
                    <a:srgbClr val="4454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rgbClr val="44546A"/>
                      </a:solidFill>
                    </a:rPr>
                    <a:t>隐式特征建模</a:t>
                  </a:r>
                </a:p>
              </p:txBody>
            </p:sp>
            <p:sp>
              <p:nvSpPr>
                <p:cNvPr id="70" name="矩形 69">
                  <a:extLst>
                    <a:ext uri="{FF2B5EF4-FFF2-40B4-BE49-F238E27FC236}">
                      <a16:creationId xmlns:a16="http://schemas.microsoft.com/office/drawing/2014/main" id="{27DB85C6-9751-714A-ACD7-13938B48C53E}"/>
                    </a:ext>
                  </a:extLst>
                </p:cNvPr>
                <p:cNvSpPr/>
                <p:nvPr/>
              </p:nvSpPr>
              <p:spPr>
                <a:xfrm>
                  <a:off x="5242346" y="3937259"/>
                  <a:ext cx="1418318" cy="463826"/>
                </a:xfrm>
                <a:prstGeom prst="rect">
                  <a:avLst/>
                </a:prstGeom>
                <a:noFill/>
                <a:ln>
                  <a:solidFill>
                    <a:srgbClr val="4454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rgbClr val="44546A"/>
                      </a:solidFill>
                    </a:rPr>
                    <a:t>联合优化</a:t>
                  </a:r>
                </a:p>
              </p:txBody>
            </p:sp>
            <p:sp>
              <p:nvSpPr>
                <p:cNvPr id="71" name="矩形 70">
                  <a:extLst>
                    <a:ext uri="{FF2B5EF4-FFF2-40B4-BE49-F238E27FC236}">
                      <a16:creationId xmlns:a16="http://schemas.microsoft.com/office/drawing/2014/main" id="{6B3D6634-8A29-394F-9A96-85CCBFDEF9E2}"/>
                    </a:ext>
                  </a:extLst>
                </p:cNvPr>
                <p:cNvSpPr/>
                <p:nvPr/>
              </p:nvSpPr>
              <p:spPr>
                <a:xfrm>
                  <a:off x="7050764" y="3931052"/>
                  <a:ext cx="1813629" cy="463826"/>
                </a:xfrm>
                <a:prstGeom prst="rect">
                  <a:avLst/>
                </a:prstGeom>
                <a:noFill/>
                <a:ln>
                  <a:solidFill>
                    <a:srgbClr val="4454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rgbClr val="44546A"/>
                      </a:solidFill>
                    </a:rPr>
                    <a:t>分类器</a:t>
                  </a:r>
                </a:p>
              </p:txBody>
            </p:sp>
          </p:grpSp>
          <p:cxnSp>
            <p:nvCxnSpPr>
              <p:cNvPr id="66" name="直线箭头连接符 65">
                <a:extLst>
                  <a:ext uri="{FF2B5EF4-FFF2-40B4-BE49-F238E27FC236}">
                    <a16:creationId xmlns:a16="http://schemas.microsoft.com/office/drawing/2014/main" id="{545F3494-AA2A-EE49-8A4B-2B31054C4415}"/>
                  </a:ext>
                </a:extLst>
              </p:cNvPr>
              <p:cNvCxnSpPr>
                <a:stCxn id="68" idx="3"/>
                <a:endCxn id="69" idx="1"/>
              </p:cNvCxnSpPr>
              <p:nvPr/>
            </p:nvCxnSpPr>
            <p:spPr>
              <a:xfrm>
                <a:off x="2503616" y="4440027"/>
                <a:ext cx="39010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7" name="直线箭头连接符 66">
                <a:extLst>
                  <a:ext uri="{FF2B5EF4-FFF2-40B4-BE49-F238E27FC236}">
                    <a16:creationId xmlns:a16="http://schemas.microsoft.com/office/drawing/2014/main" id="{24B70194-94EB-A64E-80FF-FA62FE171CFE}"/>
                  </a:ext>
                </a:extLst>
              </p:cNvPr>
              <p:cNvCxnSpPr>
                <a:cxnSpLocks/>
                <a:stCxn id="70" idx="3"/>
                <a:endCxn id="71" idx="1"/>
              </p:cNvCxnSpPr>
              <p:nvPr/>
            </p:nvCxnSpPr>
            <p:spPr>
              <a:xfrm flipV="1">
                <a:off x="6515764" y="4435183"/>
                <a:ext cx="390101" cy="620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cxnSp>
          <p:nvCxnSpPr>
            <p:cNvPr id="74" name="直线箭头连接符 73">
              <a:extLst>
                <a:ext uri="{FF2B5EF4-FFF2-40B4-BE49-F238E27FC236}">
                  <a16:creationId xmlns:a16="http://schemas.microsoft.com/office/drawing/2014/main" id="{2DBC9992-FD51-AD41-876A-528E6720DA14}"/>
                </a:ext>
              </a:extLst>
            </p:cNvPr>
            <p:cNvCxnSpPr/>
            <p:nvPr/>
          </p:nvCxnSpPr>
          <p:spPr>
            <a:xfrm>
              <a:off x="4308520" y="3177968"/>
              <a:ext cx="33902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631327667"/>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54977" y="114300"/>
            <a:ext cx="1221398" cy="8667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74" name="Rectangle 2"/>
          <p:cNvSpPr>
            <a:spLocks noGrp="1" noChangeArrowheads="1"/>
          </p:cNvSpPr>
          <p:nvPr>
            <p:ph type="title"/>
          </p:nvPr>
        </p:nvSpPr>
        <p:spPr>
          <a:xfrm>
            <a:off x="1646848" y="386986"/>
            <a:ext cx="7343775" cy="576262"/>
          </a:xfrm>
        </p:spPr>
        <p:txBody>
          <a:bodyPr/>
          <a:lstStyle/>
          <a:p>
            <a:pPr eaLnBrk="1" hangingPunct="1"/>
            <a:r>
              <a:rPr lang="en-US" altLang="zh-CN" sz="2800" b="1" dirty="0">
                <a:solidFill>
                  <a:srgbClr val="44546A"/>
                </a:solidFill>
                <a:latin typeface="微软雅黑" panose="020B0503020204020204" pitchFamily="34" charset="-122"/>
                <a:ea typeface="微软雅黑" panose="020B0503020204020204" pitchFamily="34" charset="-122"/>
              </a:rPr>
              <a:t>3.2</a:t>
            </a:r>
            <a:r>
              <a:rPr lang="zh-CN" altLang="en-US" sz="2800" b="1" dirty="0">
                <a:solidFill>
                  <a:srgbClr val="44546A"/>
                </a:solidFill>
                <a:latin typeface="微软雅黑" panose="020B0503020204020204" pitchFamily="34" charset="-122"/>
                <a:ea typeface="微软雅黑" panose="020B0503020204020204" pitchFamily="34" charset="-122"/>
              </a:rPr>
              <a:t> 异质网络链接预测</a:t>
            </a:r>
          </a:p>
        </p:txBody>
      </p:sp>
      <p:pic>
        <p:nvPicPr>
          <p:cNvPr id="12" name="图片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01319" y="325819"/>
            <a:ext cx="1328713" cy="655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6248766" y="6435969"/>
            <a:ext cx="2787162" cy="4220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Title 1"/>
          <p:cNvSpPr txBox="1">
            <a:spLocks/>
          </p:cNvSpPr>
          <p:nvPr/>
        </p:nvSpPr>
        <p:spPr>
          <a:xfrm>
            <a:off x="4888523" y="6435969"/>
            <a:ext cx="4102100" cy="281354"/>
          </a:xfrm>
          <a:prstGeom prst="rect">
            <a:avLst/>
          </a:prstGeom>
        </p:spPr>
        <p:txBody>
          <a:bodyPr/>
          <a:lstStyle>
            <a:lvl1pPr algn="l" defTabSz="685487" rtl="0" eaLnBrk="1" latinLnBrk="0" hangingPunct="1">
              <a:lnSpc>
                <a:spcPct val="90000"/>
              </a:lnSpc>
              <a:spcBef>
                <a:spcPct val="0"/>
              </a:spcBef>
              <a:buNone/>
              <a:defRPr lang="en-US" sz="3300" b="0" kern="1200" cap="none" spc="-75" baseline="0" dirty="0" smtClean="0">
                <a:ln w="3175">
                  <a:noFill/>
                </a:ln>
                <a:gradFill flip="none" rotWithShape="1">
                  <a:gsLst>
                    <a:gs pos="0">
                      <a:schemeClr val="tx1"/>
                    </a:gs>
                    <a:gs pos="86000">
                      <a:schemeClr val="tx1"/>
                    </a:gs>
                  </a:gsLst>
                  <a:lin ang="5400000" scaled="0"/>
                  <a:tileRect/>
                </a:gradFill>
                <a:effectLst/>
                <a:latin typeface="+mj-lt"/>
                <a:ea typeface="+mn-ea"/>
                <a:cs typeface="Arial" charset="0"/>
              </a:defRPr>
            </a:lvl1pPr>
          </a:lstStyle>
          <a:p>
            <a:pPr fontAlgn="auto">
              <a:spcAft>
                <a:spcPts val="0"/>
              </a:spcAft>
              <a:defRPr/>
            </a:pPr>
            <a:r>
              <a:rPr lang="zh-CN" altLang="en-US" sz="1400" dirty="0">
                <a:solidFill>
                  <a:srgbClr val="44546A"/>
                </a:solidFill>
                <a:latin typeface="微软雅黑" panose="020B0503020204020204" pitchFamily="34" charset="-122"/>
                <a:ea typeface="微软雅黑" panose="020B0503020204020204" pitchFamily="34" charset="-122"/>
              </a:rPr>
              <a:t>中国科学院空间信息处理与应用系统技术重点实验室</a:t>
            </a:r>
            <a:endParaRPr altLang="zh-CN" sz="1400" dirty="0">
              <a:solidFill>
                <a:srgbClr val="44546A"/>
              </a:solidFill>
              <a:latin typeface="微软雅黑" panose="020B0503020204020204" pitchFamily="34" charset="-122"/>
              <a:ea typeface="微软雅黑" panose="020B0503020204020204" pitchFamily="34" charset="-122"/>
            </a:endParaRPr>
          </a:p>
          <a:p>
            <a:pPr fontAlgn="auto">
              <a:spcAft>
                <a:spcPts val="0"/>
              </a:spcAft>
              <a:defRPr/>
            </a:pPr>
            <a:br>
              <a:rPr lang="zh-CN" altLang="en-US" sz="1400" dirty="0">
                <a:solidFill>
                  <a:schemeClr val="tx1"/>
                </a:solidFill>
                <a:latin typeface="微软雅黑" pitchFamily="34" charset="-122"/>
                <a:ea typeface="微软雅黑" pitchFamily="34" charset="-122"/>
              </a:rPr>
            </a:br>
            <a:endParaRPr lang="zh-CN" altLang="en-US" sz="3200" b="1" dirty="0">
              <a:solidFill>
                <a:schemeClr val="tx1"/>
              </a:solidFill>
              <a:latin typeface="微软雅黑" pitchFamily="34" charset="-122"/>
              <a:ea typeface="微软雅黑" pitchFamily="34" charset="-122"/>
            </a:endParaRPr>
          </a:p>
        </p:txBody>
      </p:sp>
      <p:sp>
        <p:nvSpPr>
          <p:cNvPr id="7" name="文本框 6">
            <a:extLst>
              <a:ext uri="{FF2B5EF4-FFF2-40B4-BE49-F238E27FC236}">
                <a16:creationId xmlns:a16="http://schemas.microsoft.com/office/drawing/2014/main" id="{C1486CE4-3215-F34C-AE0B-FCC35482916D}"/>
              </a:ext>
            </a:extLst>
          </p:cNvPr>
          <p:cNvSpPr txBox="1"/>
          <p:nvPr/>
        </p:nvSpPr>
        <p:spPr>
          <a:xfrm>
            <a:off x="254977" y="1139252"/>
            <a:ext cx="6535567" cy="400110"/>
          </a:xfrm>
          <a:prstGeom prst="rect">
            <a:avLst/>
          </a:prstGeom>
          <a:noFill/>
        </p:spPr>
        <p:txBody>
          <a:bodyPr wrap="square" rtlCol="0">
            <a:spAutoFit/>
          </a:bodyPr>
          <a:lstStyle/>
          <a:p>
            <a:pPr marL="342900" indent="-342900" algn="just">
              <a:buFont typeface="Wingdings" pitchFamily="2" charset="2"/>
              <a:buChar char="p"/>
            </a:pPr>
            <a:r>
              <a:rPr kumimoji="1" lang="zh-CN" altLang="en-US" sz="2000" dirty="0">
                <a:solidFill>
                  <a:schemeClr val="accent2"/>
                </a:solidFill>
              </a:rPr>
              <a:t>异质二分网络链接预测方法研究</a:t>
            </a:r>
          </a:p>
        </p:txBody>
      </p:sp>
      <p:sp>
        <p:nvSpPr>
          <p:cNvPr id="29" name="文本框 28">
            <a:extLst>
              <a:ext uri="{FF2B5EF4-FFF2-40B4-BE49-F238E27FC236}">
                <a16:creationId xmlns:a16="http://schemas.microsoft.com/office/drawing/2014/main" id="{A0AAFB5E-768D-374F-90FC-BBFF711660F0}"/>
              </a:ext>
            </a:extLst>
          </p:cNvPr>
          <p:cNvSpPr txBox="1"/>
          <p:nvPr/>
        </p:nvSpPr>
        <p:spPr>
          <a:xfrm>
            <a:off x="634805" y="1724149"/>
            <a:ext cx="5961869" cy="369332"/>
          </a:xfrm>
          <a:prstGeom prst="rect">
            <a:avLst/>
          </a:prstGeom>
          <a:noFill/>
        </p:spPr>
        <p:txBody>
          <a:bodyPr wrap="square" rtlCol="0">
            <a:spAutoFit/>
          </a:bodyPr>
          <a:lstStyle/>
          <a:p>
            <a:pPr marL="285750" indent="-285750">
              <a:buFont typeface="Wingdings" pitchFamily="2" charset="2"/>
              <a:buChar char="n"/>
            </a:pPr>
            <a:r>
              <a:rPr kumimoji="1" lang="zh-CN" altLang="en-US" dirty="0">
                <a:solidFill>
                  <a:srgbClr val="FF0000"/>
                </a:solidFill>
                <a:latin typeface="Times New Roman" panose="02020603050405020304" pitchFamily="18" charset="0"/>
                <a:cs typeface="Times New Roman" panose="02020603050405020304" pitchFamily="18" charset="0"/>
              </a:rPr>
              <a:t>隐式特征建模</a:t>
            </a:r>
          </a:p>
        </p:txBody>
      </p:sp>
      <p:pic>
        <p:nvPicPr>
          <p:cNvPr id="35" name="图片 34">
            <a:extLst>
              <a:ext uri="{FF2B5EF4-FFF2-40B4-BE49-F238E27FC236}">
                <a16:creationId xmlns:a16="http://schemas.microsoft.com/office/drawing/2014/main" id="{9AD78B05-D480-4C4F-9512-4EA3437C6DC6}"/>
              </a:ext>
            </a:extLst>
          </p:cNvPr>
          <p:cNvPicPr/>
          <p:nvPr/>
        </p:nvPicPr>
        <p:blipFill rotWithShape="1">
          <a:blip r:embed="rId4"/>
          <a:srcRect t="13458" b="1"/>
          <a:stretch/>
        </p:blipFill>
        <p:spPr bwMode="auto">
          <a:xfrm>
            <a:off x="979302" y="2964223"/>
            <a:ext cx="2652740" cy="511155"/>
          </a:xfrm>
          <a:prstGeom prst="rect">
            <a:avLst/>
          </a:prstGeom>
          <a:ln>
            <a:noFill/>
          </a:ln>
          <a:extLst>
            <a:ext uri="{53640926-AAD7-44D8-BBD7-CCE9431645EC}">
              <a14:shadowObscured xmlns:a14="http://schemas.microsoft.com/office/drawing/2010/main"/>
            </a:ext>
          </a:extLst>
        </p:spPr>
      </p:pic>
      <p:sp>
        <p:nvSpPr>
          <p:cNvPr id="2" name="文本框 1">
            <a:extLst>
              <a:ext uri="{FF2B5EF4-FFF2-40B4-BE49-F238E27FC236}">
                <a16:creationId xmlns:a16="http://schemas.microsoft.com/office/drawing/2014/main" id="{9AAC1653-56B1-734E-B779-E36CC3CFF7D8}"/>
              </a:ext>
            </a:extLst>
          </p:cNvPr>
          <p:cNvSpPr txBox="1"/>
          <p:nvPr/>
        </p:nvSpPr>
        <p:spPr>
          <a:xfrm>
            <a:off x="931141" y="2326306"/>
            <a:ext cx="1618033" cy="369332"/>
          </a:xfrm>
          <a:prstGeom prst="rect">
            <a:avLst/>
          </a:prstGeom>
          <a:noFill/>
        </p:spPr>
        <p:txBody>
          <a:bodyPr wrap="square" rtlCol="0">
            <a:spAutoFit/>
          </a:bodyPr>
          <a:lstStyle/>
          <a:p>
            <a:r>
              <a:rPr kumimoji="1" lang="zh-CN" altLang="en-US" dirty="0">
                <a:solidFill>
                  <a:srgbClr val="44546A"/>
                </a:solidFill>
              </a:rPr>
              <a:t>网络划分</a:t>
            </a:r>
            <a:r>
              <a:rPr kumimoji="1" lang="en-US" altLang="zh-CN" dirty="0">
                <a:solidFill>
                  <a:srgbClr val="44546A"/>
                </a:solidFill>
              </a:rPr>
              <a:t>:</a:t>
            </a:r>
            <a:endParaRPr kumimoji="1" lang="zh-CN" altLang="en-US" dirty="0">
              <a:solidFill>
                <a:srgbClr val="44546A"/>
              </a:solidFill>
            </a:endParaRPr>
          </a:p>
        </p:txBody>
      </p:sp>
      <p:pic>
        <p:nvPicPr>
          <p:cNvPr id="8" name="图片 7">
            <a:extLst>
              <a:ext uri="{FF2B5EF4-FFF2-40B4-BE49-F238E27FC236}">
                <a16:creationId xmlns:a16="http://schemas.microsoft.com/office/drawing/2014/main" id="{CD980821-4038-964D-B52C-4F0832AD854E}"/>
              </a:ext>
            </a:extLst>
          </p:cNvPr>
          <p:cNvPicPr>
            <a:picLocks noChangeAspect="1"/>
          </p:cNvPicPr>
          <p:nvPr/>
        </p:nvPicPr>
        <p:blipFill>
          <a:blip r:embed="rId5"/>
          <a:stretch>
            <a:fillRect/>
          </a:stretch>
        </p:blipFill>
        <p:spPr>
          <a:xfrm>
            <a:off x="4206540" y="1769650"/>
            <a:ext cx="3628547" cy="1705728"/>
          </a:xfrm>
          <a:prstGeom prst="rect">
            <a:avLst/>
          </a:prstGeom>
          <a:ln w="3175">
            <a:noFill/>
          </a:ln>
        </p:spPr>
      </p:pic>
      <p:sp>
        <p:nvSpPr>
          <p:cNvPr id="5" name="文本框 4">
            <a:extLst>
              <a:ext uri="{FF2B5EF4-FFF2-40B4-BE49-F238E27FC236}">
                <a16:creationId xmlns:a16="http://schemas.microsoft.com/office/drawing/2014/main" id="{E28028CD-2ADA-6E4A-BC02-F70718D45BAE}"/>
              </a:ext>
            </a:extLst>
          </p:cNvPr>
          <p:cNvSpPr txBox="1"/>
          <p:nvPr/>
        </p:nvSpPr>
        <p:spPr>
          <a:xfrm>
            <a:off x="931141" y="3743963"/>
            <a:ext cx="7796273" cy="1285032"/>
          </a:xfrm>
          <a:prstGeom prst="rect">
            <a:avLst/>
          </a:prstGeom>
          <a:noFill/>
        </p:spPr>
        <p:txBody>
          <a:bodyPr wrap="square" rtlCol="0">
            <a:spAutoFit/>
          </a:bodyPr>
          <a:lstStyle/>
          <a:p>
            <a:pPr>
              <a:lnSpc>
                <a:spcPct val="150000"/>
              </a:lnSpc>
            </a:pPr>
            <a:r>
              <a:rPr kumimoji="1" lang="zh-CN" altLang="en-US" dirty="0">
                <a:solidFill>
                  <a:srgbClr val="425267"/>
                </a:solidFill>
              </a:rPr>
              <a:t>随机游走：</a:t>
            </a:r>
            <a:endParaRPr kumimoji="1" lang="en-US" altLang="zh-CN" dirty="0">
              <a:solidFill>
                <a:srgbClr val="425267"/>
              </a:solidFill>
            </a:endParaRPr>
          </a:p>
          <a:p>
            <a:pPr>
              <a:lnSpc>
                <a:spcPct val="150000"/>
              </a:lnSpc>
            </a:pPr>
            <a:r>
              <a:rPr kumimoji="1" lang="zh-CN" altLang="en-US" dirty="0">
                <a:solidFill>
                  <a:srgbClr val="425267"/>
                </a:solidFill>
              </a:rPr>
              <a:t>在网络中游走以概率</a:t>
            </a:r>
            <a:r>
              <a:rPr kumimoji="1" lang="en-US" altLang="zh-CN" dirty="0">
                <a:solidFill>
                  <a:srgbClr val="425267"/>
                </a:solidFill>
              </a:rPr>
              <a:t>p</a:t>
            </a:r>
            <a:r>
              <a:rPr kumimoji="1" lang="zh-CN" altLang="en-US" dirty="0">
                <a:solidFill>
                  <a:srgbClr val="425267"/>
                </a:solidFill>
              </a:rPr>
              <a:t>停止游走，得到的“节点句子”更加接近于自然句子。</a:t>
            </a:r>
            <a:endParaRPr kumimoji="1" lang="en-US" altLang="zh-CN" dirty="0">
              <a:solidFill>
                <a:srgbClr val="425267"/>
              </a:solidFill>
            </a:endParaRPr>
          </a:p>
          <a:p>
            <a:pPr>
              <a:lnSpc>
                <a:spcPct val="150000"/>
              </a:lnSpc>
            </a:pPr>
            <a:r>
              <a:rPr kumimoji="1" lang="zh-CN" altLang="en-US" dirty="0">
                <a:solidFill>
                  <a:srgbClr val="425267"/>
                </a:solidFill>
              </a:rPr>
              <a:t>游走到某一节点的概率与该节点的重要性有关，而不是简单的随机游走。</a:t>
            </a:r>
          </a:p>
        </p:txBody>
      </p:sp>
    </p:spTree>
    <p:extLst>
      <p:ext uri="{BB962C8B-B14F-4D97-AF65-F5344CB8AC3E}">
        <p14:creationId xmlns:p14="http://schemas.microsoft.com/office/powerpoint/2010/main" val="3855203639"/>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54977" y="114300"/>
            <a:ext cx="1221398" cy="8667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74" name="Rectangle 2"/>
          <p:cNvSpPr>
            <a:spLocks noGrp="1" noChangeArrowheads="1"/>
          </p:cNvSpPr>
          <p:nvPr>
            <p:ph type="title"/>
          </p:nvPr>
        </p:nvSpPr>
        <p:spPr>
          <a:xfrm>
            <a:off x="1646848" y="386986"/>
            <a:ext cx="7343775" cy="576262"/>
          </a:xfrm>
        </p:spPr>
        <p:txBody>
          <a:bodyPr/>
          <a:lstStyle/>
          <a:p>
            <a:pPr eaLnBrk="1" hangingPunct="1"/>
            <a:r>
              <a:rPr lang="en-US" altLang="zh-CN" sz="2800" b="1" dirty="0">
                <a:solidFill>
                  <a:srgbClr val="44546A"/>
                </a:solidFill>
                <a:latin typeface="微软雅黑" panose="020B0503020204020204" pitchFamily="34" charset="-122"/>
                <a:ea typeface="微软雅黑" panose="020B0503020204020204" pitchFamily="34" charset="-122"/>
              </a:rPr>
              <a:t>3.2</a:t>
            </a:r>
            <a:r>
              <a:rPr lang="zh-CN" altLang="en-US" sz="2800" b="1" dirty="0">
                <a:solidFill>
                  <a:srgbClr val="44546A"/>
                </a:solidFill>
                <a:latin typeface="微软雅黑" panose="020B0503020204020204" pitchFamily="34" charset="-122"/>
                <a:ea typeface="微软雅黑" panose="020B0503020204020204" pitchFamily="34" charset="-122"/>
              </a:rPr>
              <a:t> 异质网络链接预测</a:t>
            </a:r>
          </a:p>
        </p:txBody>
      </p:sp>
      <p:pic>
        <p:nvPicPr>
          <p:cNvPr id="12" name="图片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01319" y="325819"/>
            <a:ext cx="1328713" cy="655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6248766" y="6435969"/>
            <a:ext cx="2787162" cy="4220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Title 1"/>
          <p:cNvSpPr txBox="1">
            <a:spLocks/>
          </p:cNvSpPr>
          <p:nvPr/>
        </p:nvSpPr>
        <p:spPr>
          <a:xfrm>
            <a:off x="4888523" y="6435969"/>
            <a:ext cx="4102100" cy="281354"/>
          </a:xfrm>
          <a:prstGeom prst="rect">
            <a:avLst/>
          </a:prstGeom>
        </p:spPr>
        <p:txBody>
          <a:bodyPr/>
          <a:lstStyle>
            <a:lvl1pPr algn="l" defTabSz="685487" rtl="0" eaLnBrk="1" latinLnBrk="0" hangingPunct="1">
              <a:lnSpc>
                <a:spcPct val="90000"/>
              </a:lnSpc>
              <a:spcBef>
                <a:spcPct val="0"/>
              </a:spcBef>
              <a:buNone/>
              <a:defRPr lang="en-US" sz="3300" b="0" kern="1200" cap="none" spc="-75" baseline="0" dirty="0" smtClean="0">
                <a:ln w="3175">
                  <a:noFill/>
                </a:ln>
                <a:gradFill flip="none" rotWithShape="1">
                  <a:gsLst>
                    <a:gs pos="0">
                      <a:schemeClr val="tx1"/>
                    </a:gs>
                    <a:gs pos="86000">
                      <a:schemeClr val="tx1"/>
                    </a:gs>
                  </a:gsLst>
                  <a:lin ang="5400000" scaled="0"/>
                  <a:tileRect/>
                </a:gradFill>
                <a:effectLst/>
                <a:latin typeface="+mj-lt"/>
                <a:ea typeface="+mn-ea"/>
                <a:cs typeface="Arial" charset="0"/>
              </a:defRPr>
            </a:lvl1pPr>
          </a:lstStyle>
          <a:p>
            <a:pPr fontAlgn="auto">
              <a:spcAft>
                <a:spcPts val="0"/>
              </a:spcAft>
              <a:defRPr/>
            </a:pPr>
            <a:r>
              <a:rPr lang="zh-CN" altLang="en-US" sz="1400" dirty="0">
                <a:solidFill>
                  <a:srgbClr val="44546A"/>
                </a:solidFill>
                <a:latin typeface="微软雅黑" panose="020B0503020204020204" pitchFamily="34" charset="-122"/>
                <a:ea typeface="微软雅黑" panose="020B0503020204020204" pitchFamily="34" charset="-122"/>
              </a:rPr>
              <a:t>中国科学院空间信息处理与应用系统技术重点实验室</a:t>
            </a:r>
            <a:endParaRPr altLang="zh-CN" sz="1400" dirty="0">
              <a:solidFill>
                <a:srgbClr val="44546A"/>
              </a:solidFill>
              <a:latin typeface="微软雅黑" panose="020B0503020204020204" pitchFamily="34" charset="-122"/>
              <a:ea typeface="微软雅黑" panose="020B0503020204020204" pitchFamily="34" charset="-122"/>
            </a:endParaRPr>
          </a:p>
          <a:p>
            <a:pPr fontAlgn="auto">
              <a:spcAft>
                <a:spcPts val="0"/>
              </a:spcAft>
              <a:defRPr/>
            </a:pPr>
            <a:br>
              <a:rPr lang="zh-CN" altLang="en-US" sz="1400" dirty="0">
                <a:solidFill>
                  <a:schemeClr val="tx1"/>
                </a:solidFill>
                <a:latin typeface="微软雅黑" pitchFamily="34" charset="-122"/>
                <a:ea typeface="微软雅黑" pitchFamily="34" charset="-122"/>
              </a:rPr>
            </a:br>
            <a:endParaRPr lang="zh-CN" altLang="en-US" sz="3200" b="1" dirty="0">
              <a:solidFill>
                <a:schemeClr val="tx1"/>
              </a:solidFill>
              <a:latin typeface="微软雅黑" pitchFamily="34" charset="-122"/>
              <a:ea typeface="微软雅黑" pitchFamily="34" charset="-122"/>
            </a:endParaRPr>
          </a:p>
        </p:txBody>
      </p:sp>
      <p:sp>
        <p:nvSpPr>
          <p:cNvPr id="7" name="文本框 6">
            <a:extLst>
              <a:ext uri="{FF2B5EF4-FFF2-40B4-BE49-F238E27FC236}">
                <a16:creationId xmlns:a16="http://schemas.microsoft.com/office/drawing/2014/main" id="{C1486CE4-3215-F34C-AE0B-FCC35482916D}"/>
              </a:ext>
            </a:extLst>
          </p:cNvPr>
          <p:cNvSpPr txBox="1"/>
          <p:nvPr/>
        </p:nvSpPr>
        <p:spPr>
          <a:xfrm>
            <a:off x="254977" y="1139252"/>
            <a:ext cx="6535567" cy="400110"/>
          </a:xfrm>
          <a:prstGeom prst="rect">
            <a:avLst/>
          </a:prstGeom>
          <a:noFill/>
        </p:spPr>
        <p:txBody>
          <a:bodyPr wrap="square" rtlCol="0">
            <a:spAutoFit/>
          </a:bodyPr>
          <a:lstStyle/>
          <a:p>
            <a:pPr marL="342900" indent="-342900" algn="just">
              <a:buFont typeface="Wingdings" pitchFamily="2" charset="2"/>
              <a:buChar char="p"/>
            </a:pPr>
            <a:r>
              <a:rPr kumimoji="1" lang="zh-CN" altLang="en-US" sz="2000" dirty="0">
                <a:solidFill>
                  <a:schemeClr val="accent2"/>
                </a:solidFill>
              </a:rPr>
              <a:t>异质二分网络链接预测方法研究</a:t>
            </a:r>
          </a:p>
        </p:txBody>
      </p:sp>
      <p:sp>
        <p:nvSpPr>
          <p:cNvPr id="29" name="文本框 28">
            <a:extLst>
              <a:ext uri="{FF2B5EF4-FFF2-40B4-BE49-F238E27FC236}">
                <a16:creationId xmlns:a16="http://schemas.microsoft.com/office/drawing/2014/main" id="{A0AAFB5E-768D-374F-90FC-BBFF711660F0}"/>
              </a:ext>
            </a:extLst>
          </p:cNvPr>
          <p:cNvSpPr txBox="1"/>
          <p:nvPr/>
        </p:nvSpPr>
        <p:spPr>
          <a:xfrm>
            <a:off x="634805" y="1724149"/>
            <a:ext cx="5961869" cy="369332"/>
          </a:xfrm>
          <a:prstGeom prst="rect">
            <a:avLst/>
          </a:prstGeom>
          <a:noFill/>
        </p:spPr>
        <p:txBody>
          <a:bodyPr wrap="square" rtlCol="0">
            <a:spAutoFit/>
          </a:bodyPr>
          <a:lstStyle/>
          <a:p>
            <a:pPr marL="285750" indent="-285750">
              <a:buFont typeface="Wingdings" pitchFamily="2" charset="2"/>
              <a:buChar char="n"/>
            </a:pPr>
            <a:r>
              <a:rPr kumimoji="1" lang="zh-CN" altLang="en-US" dirty="0">
                <a:solidFill>
                  <a:srgbClr val="FF0000"/>
                </a:solidFill>
                <a:latin typeface="Times New Roman" panose="02020603050405020304" pitchFamily="18" charset="0"/>
                <a:cs typeface="Times New Roman" panose="02020603050405020304" pitchFamily="18" charset="0"/>
              </a:rPr>
              <a:t>隐式特征建模</a:t>
            </a:r>
          </a:p>
        </p:txBody>
      </p:sp>
      <p:pic>
        <p:nvPicPr>
          <p:cNvPr id="35" name="图片 34">
            <a:extLst>
              <a:ext uri="{FF2B5EF4-FFF2-40B4-BE49-F238E27FC236}">
                <a16:creationId xmlns:a16="http://schemas.microsoft.com/office/drawing/2014/main" id="{9AD78B05-D480-4C4F-9512-4EA3437C6DC6}"/>
              </a:ext>
            </a:extLst>
          </p:cNvPr>
          <p:cNvPicPr/>
          <p:nvPr/>
        </p:nvPicPr>
        <p:blipFill rotWithShape="1">
          <a:blip r:embed="rId4"/>
          <a:srcRect t="13458" b="1"/>
          <a:stretch/>
        </p:blipFill>
        <p:spPr bwMode="auto">
          <a:xfrm>
            <a:off x="979302" y="2964223"/>
            <a:ext cx="2652740" cy="511155"/>
          </a:xfrm>
          <a:prstGeom prst="rect">
            <a:avLst/>
          </a:prstGeom>
          <a:ln>
            <a:noFill/>
          </a:ln>
          <a:extLst>
            <a:ext uri="{53640926-AAD7-44D8-BBD7-CCE9431645EC}">
              <a14:shadowObscured xmlns:a14="http://schemas.microsoft.com/office/drawing/2010/main"/>
            </a:ext>
          </a:extLst>
        </p:spPr>
      </p:pic>
      <p:sp>
        <p:nvSpPr>
          <p:cNvPr id="2" name="文本框 1">
            <a:extLst>
              <a:ext uri="{FF2B5EF4-FFF2-40B4-BE49-F238E27FC236}">
                <a16:creationId xmlns:a16="http://schemas.microsoft.com/office/drawing/2014/main" id="{9AAC1653-56B1-734E-B779-E36CC3CFF7D8}"/>
              </a:ext>
            </a:extLst>
          </p:cNvPr>
          <p:cNvSpPr txBox="1"/>
          <p:nvPr/>
        </p:nvSpPr>
        <p:spPr>
          <a:xfrm>
            <a:off x="931141" y="2326306"/>
            <a:ext cx="1618033" cy="369332"/>
          </a:xfrm>
          <a:prstGeom prst="rect">
            <a:avLst/>
          </a:prstGeom>
          <a:noFill/>
        </p:spPr>
        <p:txBody>
          <a:bodyPr wrap="square" rtlCol="0">
            <a:spAutoFit/>
          </a:bodyPr>
          <a:lstStyle/>
          <a:p>
            <a:r>
              <a:rPr kumimoji="1" lang="zh-CN" altLang="en-US" dirty="0">
                <a:solidFill>
                  <a:srgbClr val="44546A"/>
                </a:solidFill>
              </a:rPr>
              <a:t>网络划分</a:t>
            </a:r>
            <a:r>
              <a:rPr kumimoji="1" lang="en-US" altLang="zh-CN" dirty="0">
                <a:solidFill>
                  <a:srgbClr val="44546A"/>
                </a:solidFill>
              </a:rPr>
              <a:t>:</a:t>
            </a:r>
            <a:endParaRPr kumimoji="1" lang="zh-CN" altLang="en-US" dirty="0">
              <a:solidFill>
                <a:srgbClr val="44546A"/>
              </a:solidFill>
            </a:endParaRPr>
          </a:p>
        </p:txBody>
      </p:sp>
      <p:grpSp>
        <p:nvGrpSpPr>
          <p:cNvPr id="6" name="组合 5">
            <a:extLst>
              <a:ext uri="{FF2B5EF4-FFF2-40B4-BE49-F238E27FC236}">
                <a16:creationId xmlns:a16="http://schemas.microsoft.com/office/drawing/2014/main" id="{8F92EDC7-22B7-A94C-A316-BAF4D806DCBB}"/>
              </a:ext>
            </a:extLst>
          </p:cNvPr>
          <p:cNvGrpSpPr/>
          <p:nvPr/>
        </p:nvGrpSpPr>
        <p:grpSpPr>
          <a:xfrm>
            <a:off x="931141" y="3591808"/>
            <a:ext cx="7203717" cy="962047"/>
            <a:chOff x="949214" y="3029783"/>
            <a:chExt cx="7203717" cy="962047"/>
          </a:xfrm>
        </p:grpSpPr>
        <p:pic>
          <p:nvPicPr>
            <p:cNvPr id="36" name="图片 35">
              <a:extLst>
                <a:ext uri="{FF2B5EF4-FFF2-40B4-BE49-F238E27FC236}">
                  <a16:creationId xmlns:a16="http://schemas.microsoft.com/office/drawing/2014/main" id="{D2CD1E5D-3462-E64A-BAAB-6386AD372A44}"/>
                </a:ext>
              </a:extLst>
            </p:cNvPr>
            <p:cNvPicPr/>
            <p:nvPr/>
          </p:nvPicPr>
          <p:blipFill>
            <a:blip r:embed="rId5"/>
            <a:stretch>
              <a:fillRect/>
            </a:stretch>
          </p:blipFill>
          <p:spPr>
            <a:xfrm>
              <a:off x="2122321" y="3475784"/>
              <a:ext cx="2913661" cy="503299"/>
            </a:xfrm>
            <a:prstGeom prst="rect">
              <a:avLst/>
            </a:prstGeom>
          </p:spPr>
        </p:pic>
        <p:pic>
          <p:nvPicPr>
            <p:cNvPr id="37" name="图片 36">
              <a:extLst>
                <a:ext uri="{FF2B5EF4-FFF2-40B4-BE49-F238E27FC236}">
                  <a16:creationId xmlns:a16="http://schemas.microsoft.com/office/drawing/2014/main" id="{E103C4FF-B74F-5B47-A7FF-87D21D29FF17}"/>
                </a:ext>
              </a:extLst>
            </p:cNvPr>
            <p:cNvPicPr/>
            <p:nvPr/>
          </p:nvPicPr>
          <p:blipFill rotWithShape="1">
            <a:blip r:embed="rId6"/>
            <a:srcRect r="100"/>
            <a:stretch/>
          </p:blipFill>
          <p:spPr>
            <a:xfrm>
              <a:off x="5318735" y="3475784"/>
              <a:ext cx="2834196" cy="516046"/>
            </a:xfrm>
            <a:prstGeom prst="rect">
              <a:avLst/>
            </a:prstGeom>
          </p:spPr>
        </p:pic>
        <p:sp>
          <p:nvSpPr>
            <p:cNvPr id="38" name="文本框 37">
              <a:extLst>
                <a:ext uri="{FF2B5EF4-FFF2-40B4-BE49-F238E27FC236}">
                  <a16:creationId xmlns:a16="http://schemas.microsoft.com/office/drawing/2014/main" id="{35A521E8-EC8E-E043-9585-B77EC9016418}"/>
                </a:ext>
              </a:extLst>
            </p:cNvPr>
            <p:cNvSpPr txBox="1"/>
            <p:nvPr/>
          </p:nvSpPr>
          <p:spPr>
            <a:xfrm>
              <a:off x="949214" y="3029783"/>
              <a:ext cx="6550798" cy="369332"/>
            </a:xfrm>
            <a:prstGeom prst="rect">
              <a:avLst/>
            </a:prstGeom>
            <a:noFill/>
          </p:spPr>
          <p:txBody>
            <a:bodyPr wrap="square" rtlCol="0">
              <a:spAutoFit/>
            </a:bodyPr>
            <a:lstStyle/>
            <a:p>
              <a:r>
                <a:rPr kumimoji="1" lang="zh-CN" altLang="en-US" dirty="0">
                  <a:solidFill>
                    <a:srgbClr val="44546A"/>
                  </a:solidFill>
                </a:rPr>
                <a:t>目标函数：使用</a:t>
              </a:r>
              <a:r>
                <a:rPr kumimoji="1" lang="en-US" altLang="zh-CN" dirty="0">
                  <a:solidFill>
                    <a:srgbClr val="44546A"/>
                  </a:solidFill>
                </a:rPr>
                <a:t>skip</a:t>
              </a:r>
              <a:r>
                <a:rPr kumimoji="1" lang="zh-CN" altLang="en-US" dirty="0">
                  <a:solidFill>
                    <a:srgbClr val="44546A"/>
                  </a:solidFill>
                </a:rPr>
                <a:t> </a:t>
              </a:r>
              <a:r>
                <a:rPr kumimoji="1" lang="en-US" altLang="zh-CN" dirty="0">
                  <a:solidFill>
                    <a:srgbClr val="44546A"/>
                  </a:solidFill>
                </a:rPr>
                <a:t>gram</a:t>
              </a:r>
              <a:r>
                <a:rPr kumimoji="1" lang="zh-CN" altLang="en-US" dirty="0">
                  <a:solidFill>
                    <a:srgbClr val="44546A"/>
                  </a:solidFill>
                </a:rPr>
                <a:t>模型进行建模，最大化上下文概率</a:t>
              </a:r>
            </a:p>
          </p:txBody>
        </p:sp>
      </p:grpSp>
      <p:grpSp>
        <p:nvGrpSpPr>
          <p:cNvPr id="9" name="组合 8">
            <a:extLst>
              <a:ext uri="{FF2B5EF4-FFF2-40B4-BE49-F238E27FC236}">
                <a16:creationId xmlns:a16="http://schemas.microsoft.com/office/drawing/2014/main" id="{5A252F2D-5CA8-7046-A807-56E1187A829A}"/>
              </a:ext>
            </a:extLst>
          </p:cNvPr>
          <p:cNvGrpSpPr/>
          <p:nvPr/>
        </p:nvGrpSpPr>
        <p:grpSpPr>
          <a:xfrm>
            <a:off x="634804" y="4650025"/>
            <a:ext cx="5961869" cy="369332"/>
            <a:chOff x="634805" y="4706158"/>
            <a:chExt cx="5961869" cy="369332"/>
          </a:xfrm>
        </p:grpSpPr>
        <p:sp>
          <p:nvSpPr>
            <p:cNvPr id="39" name="文本框 38">
              <a:extLst>
                <a:ext uri="{FF2B5EF4-FFF2-40B4-BE49-F238E27FC236}">
                  <a16:creationId xmlns:a16="http://schemas.microsoft.com/office/drawing/2014/main" id="{8E31F819-57AD-0349-B992-87D7F27ED2F1}"/>
                </a:ext>
              </a:extLst>
            </p:cNvPr>
            <p:cNvSpPr txBox="1"/>
            <p:nvPr/>
          </p:nvSpPr>
          <p:spPr>
            <a:xfrm>
              <a:off x="634805" y="4706158"/>
              <a:ext cx="5961869" cy="369332"/>
            </a:xfrm>
            <a:prstGeom prst="rect">
              <a:avLst/>
            </a:prstGeom>
            <a:noFill/>
          </p:spPr>
          <p:txBody>
            <a:bodyPr wrap="square" rtlCol="0">
              <a:spAutoFit/>
            </a:bodyPr>
            <a:lstStyle/>
            <a:p>
              <a:pPr marL="285750" indent="-285750">
                <a:buFont typeface="Wingdings" pitchFamily="2" charset="2"/>
                <a:buChar char="n"/>
              </a:pPr>
              <a:r>
                <a:rPr kumimoji="1" lang="zh-CN" altLang="en-US" dirty="0">
                  <a:solidFill>
                    <a:srgbClr val="425267"/>
                  </a:solidFill>
                  <a:latin typeface="Times New Roman" panose="02020603050405020304" pitchFamily="18" charset="0"/>
                  <a:cs typeface="Times New Roman" panose="02020603050405020304" pitchFamily="18" charset="0"/>
                </a:rPr>
                <a:t>联合优化</a:t>
              </a:r>
            </a:p>
          </p:txBody>
        </p:sp>
        <p:pic>
          <p:nvPicPr>
            <p:cNvPr id="40" name="图片 39">
              <a:extLst>
                <a:ext uri="{FF2B5EF4-FFF2-40B4-BE49-F238E27FC236}">
                  <a16:creationId xmlns:a16="http://schemas.microsoft.com/office/drawing/2014/main" id="{214B4C73-33B6-EC47-A2CA-FCFD5EB9278B}"/>
                </a:ext>
              </a:extLst>
            </p:cNvPr>
            <p:cNvPicPr/>
            <p:nvPr/>
          </p:nvPicPr>
          <p:blipFill rotWithShape="1">
            <a:blip r:embed="rId7"/>
            <a:srcRect t="17666"/>
            <a:stretch/>
          </p:blipFill>
          <p:spPr bwMode="auto">
            <a:xfrm>
              <a:off x="2305673" y="4788181"/>
              <a:ext cx="2582851" cy="256461"/>
            </a:xfrm>
            <a:prstGeom prst="rect">
              <a:avLst/>
            </a:prstGeom>
            <a:ln>
              <a:noFill/>
            </a:ln>
            <a:extLst>
              <a:ext uri="{53640926-AAD7-44D8-BBD7-CCE9431645EC}">
                <a14:shadowObscured xmlns:a14="http://schemas.microsoft.com/office/drawing/2010/main"/>
              </a:ext>
            </a:extLst>
          </p:spPr>
        </p:pic>
      </p:grpSp>
      <p:sp>
        <p:nvSpPr>
          <p:cNvPr id="42" name="文本框 41">
            <a:extLst>
              <a:ext uri="{FF2B5EF4-FFF2-40B4-BE49-F238E27FC236}">
                <a16:creationId xmlns:a16="http://schemas.microsoft.com/office/drawing/2014/main" id="{40A3A245-EAA8-AB40-9A72-22BE4F177B48}"/>
              </a:ext>
            </a:extLst>
          </p:cNvPr>
          <p:cNvSpPr txBox="1"/>
          <p:nvPr/>
        </p:nvSpPr>
        <p:spPr>
          <a:xfrm>
            <a:off x="651107" y="5168042"/>
            <a:ext cx="5961869" cy="870688"/>
          </a:xfrm>
          <a:prstGeom prst="rect">
            <a:avLst/>
          </a:prstGeom>
          <a:noFill/>
        </p:spPr>
        <p:txBody>
          <a:bodyPr wrap="square" rtlCol="0">
            <a:spAutoFit/>
          </a:bodyPr>
          <a:lstStyle/>
          <a:p>
            <a:pPr marL="285750" indent="-285750">
              <a:lnSpc>
                <a:spcPct val="150000"/>
              </a:lnSpc>
              <a:buFont typeface="Wingdings" pitchFamily="2" charset="2"/>
              <a:buChar char="n"/>
            </a:pPr>
            <a:r>
              <a:rPr kumimoji="1" lang="zh-CN" altLang="en-US" dirty="0">
                <a:solidFill>
                  <a:srgbClr val="425267"/>
                </a:solidFill>
                <a:latin typeface="Times New Roman" panose="02020603050405020304" pitchFamily="18" charset="0"/>
                <a:cs typeface="Times New Roman" panose="02020603050405020304" pitchFamily="18" charset="0"/>
              </a:rPr>
              <a:t>链接预测</a:t>
            </a:r>
            <a:endParaRPr kumimoji="1" lang="en-US" altLang="zh-CN" dirty="0">
              <a:solidFill>
                <a:srgbClr val="425267"/>
              </a:solidFill>
              <a:latin typeface="Times New Roman" panose="02020603050405020304" pitchFamily="18" charset="0"/>
              <a:cs typeface="Times New Roman" panose="02020603050405020304" pitchFamily="18" charset="0"/>
            </a:endParaRPr>
          </a:p>
          <a:p>
            <a:pPr>
              <a:lnSpc>
                <a:spcPct val="150000"/>
              </a:lnSpc>
            </a:pPr>
            <a:r>
              <a:rPr kumimoji="1" lang="zh-CN" altLang="en-US" dirty="0">
                <a:solidFill>
                  <a:srgbClr val="425267"/>
                </a:solidFill>
                <a:latin typeface="Times New Roman" panose="02020603050405020304" pitchFamily="18" charset="0"/>
                <a:cs typeface="Times New Roman" panose="02020603050405020304" pitchFamily="18" charset="0"/>
              </a:rPr>
              <a:t>     使用</a:t>
            </a:r>
            <a:r>
              <a:rPr kumimoji="1" lang="en-US" altLang="zh-CN" dirty="0">
                <a:solidFill>
                  <a:srgbClr val="425267"/>
                </a:solidFill>
                <a:latin typeface="Times New Roman" panose="02020603050405020304" pitchFamily="18" charset="0"/>
                <a:cs typeface="Times New Roman" panose="02020603050405020304" pitchFamily="18" charset="0"/>
              </a:rPr>
              <a:t>Logistic</a:t>
            </a:r>
            <a:r>
              <a:rPr kumimoji="1" lang="zh-CN" altLang="en-US" dirty="0">
                <a:solidFill>
                  <a:srgbClr val="425267"/>
                </a:solidFill>
                <a:latin typeface="Times New Roman" panose="02020603050405020304" pitchFamily="18" charset="0"/>
                <a:cs typeface="Times New Roman" panose="02020603050405020304" pitchFamily="18" charset="0"/>
              </a:rPr>
              <a:t> </a:t>
            </a:r>
            <a:r>
              <a:rPr kumimoji="1" lang="en-US" altLang="zh-CN" dirty="0">
                <a:solidFill>
                  <a:srgbClr val="425267"/>
                </a:solidFill>
                <a:latin typeface="Times New Roman" panose="02020603050405020304" pitchFamily="18" charset="0"/>
                <a:cs typeface="Times New Roman" panose="02020603050405020304" pitchFamily="18" charset="0"/>
              </a:rPr>
              <a:t>Regression</a:t>
            </a:r>
            <a:r>
              <a:rPr kumimoji="1" lang="zh-CN" altLang="en-US" dirty="0">
                <a:solidFill>
                  <a:srgbClr val="425267"/>
                </a:solidFill>
                <a:latin typeface="Times New Roman" panose="02020603050405020304" pitchFamily="18" charset="0"/>
                <a:cs typeface="Times New Roman" panose="02020603050405020304" pitchFamily="18" charset="0"/>
              </a:rPr>
              <a:t>进行预测</a:t>
            </a:r>
          </a:p>
        </p:txBody>
      </p:sp>
      <p:pic>
        <p:nvPicPr>
          <p:cNvPr id="8" name="图片 7">
            <a:extLst>
              <a:ext uri="{FF2B5EF4-FFF2-40B4-BE49-F238E27FC236}">
                <a16:creationId xmlns:a16="http://schemas.microsoft.com/office/drawing/2014/main" id="{CD980821-4038-964D-B52C-4F0832AD854E}"/>
              </a:ext>
            </a:extLst>
          </p:cNvPr>
          <p:cNvPicPr>
            <a:picLocks noChangeAspect="1"/>
          </p:cNvPicPr>
          <p:nvPr/>
        </p:nvPicPr>
        <p:blipFill>
          <a:blip r:embed="rId8"/>
          <a:stretch>
            <a:fillRect/>
          </a:stretch>
        </p:blipFill>
        <p:spPr>
          <a:xfrm>
            <a:off x="4206540" y="1769650"/>
            <a:ext cx="3628547" cy="1705728"/>
          </a:xfrm>
          <a:prstGeom prst="rect">
            <a:avLst/>
          </a:prstGeom>
          <a:ln w="3175">
            <a:noFill/>
          </a:ln>
        </p:spPr>
      </p:pic>
    </p:spTree>
    <p:extLst>
      <p:ext uri="{BB962C8B-B14F-4D97-AF65-F5344CB8AC3E}">
        <p14:creationId xmlns:p14="http://schemas.microsoft.com/office/powerpoint/2010/main" val="2758234856"/>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2" name="Text Box 3"/>
          <p:cNvSpPr txBox="1">
            <a:spLocks noChangeArrowheads="1"/>
          </p:cNvSpPr>
          <p:nvPr/>
        </p:nvSpPr>
        <p:spPr bwMode="auto">
          <a:xfrm>
            <a:off x="977900" y="1312863"/>
            <a:ext cx="7291388" cy="642937"/>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a:lstStyle>
            <a:lvl1pPr>
              <a:spcBef>
                <a:spcPct val="20000"/>
              </a:spcBef>
              <a:buClr>
                <a:srgbClr val="FF6600"/>
              </a:buClr>
              <a:buFont typeface="Wingdings" panose="05000000000000000000" pitchFamily="2" charset="2"/>
              <a:buChar char="p"/>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6600"/>
              </a:buClr>
              <a:buFont typeface="Wingdings" panose="05000000000000000000" pitchFamily="2" charset="2"/>
              <a:buChar char="n"/>
              <a:defRPr sz="2400">
                <a:solidFill>
                  <a:schemeClr val="tx1"/>
                </a:solidFill>
                <a:latin typeface="Arial" panose="020B0604020202020204" pitchFamily="34" charset="0"/>
                <a:ea typeface="楷体_GB2312" pitchFamily="49" charset="-122"/>
              </a:defRPr>
            </a:lvl2pPr>
            <a:lvl3pPr marL="1143000" indent="-228600">
              <a:spcBef>
                <a:spcPct val="20000"/>
              </a:spcBef>
              <a:buClr>
                <a:srgbClr val="FF6600"/>
              </a:buClr>
              <a:buFont typeface="Wingdings" panose="05000000000000000000" pitchFamily="2" charset="2"/>
              <a:buChar char="p"/>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lr>
                <a:srgbClr val="FF6600"/>
              </a:buClr>
              <a:buFont typeface="Wingdings" panose="05000000000000000000" pitchFamily="2" charset="2"/>
              <a:buChar char="n"/>
              <a:defRPr sz="2000">
                <a:solidFill>
                  <a:schemeClr val="tx1"/>
                </a:solidFill>
                <a:latin typeface="Arial" panose="020B0604020202020204" pitchFamily="34" charset="0"/>
                <a:ea typeface="楷体_GB2312" pitchFamily="49" charset="-122"/>
              </a:defRPr>
            </a:lvl4pPr>
            <a:lvl5pPr marL="2057400" indent="-228600">
              <a:spcBef>
                <a:spcPct val="20000"/>
              </a:spcBef>
              <a:buClr>
                <a:srgbClr val="FF6600"/>
              </a:buClr>
              <a:buFont typeface="Wingdings" panose="05000000000000000000" pitchFamily="2" charset="2"/>
              <a:buChar char="n"/>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rgbClr val="FF6600"/>
              </a:buClr>
              <a:buFont typeface="Wingdings" panose="05000000000000000000" pitchFamily="2" charset="2"/>
              <a:buChar char="n"/>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rgbClr val="FF6600"/>
              </a:buClr>
              <a:buFont typeface="Wingdings" panose="05000000000000000000" pitchFamily="2" charset="2"/>
              <a:buChar char="n"/>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rgbClr val="FF6600"/>
              </a:buClr>
              <a:buFont typeface="Wingdings" panose="05000000000000000000" pitchFamily="2" charset="2"/>
              <a:buChar char="n"/>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rgbClr val="FF6600"/>
              </a:buClr>
              <a:buFont typeface="Wingdings" panose="05000000000000000000" pitchFamily="2" charset="2"/>
              <a:buChar char="n"/>
              <a:defRPr sz="2000">
                <a:solidFill>
                  <a:schemeClr val="tx1"/>
                </a:solidFill>
                <a:latin typeface="Arial" panose="020B0604020202020204" pitchFamily="34" charset="0"/>
                <a:ea typeface="楷体_GB2312" pitchFamily="49" charset="-122"/>
              </a:defRPr>
            </a:lvl9pPr>
          </a:lstStyle>
          <a:p>
            <a:pPr marL="0" marR="0" lvl="0" indent="0" algn="l" defTabSz="914400" rtl="0" eaLnBrk="1" fontAlgn="base" latinLnBrk="0" hangingPunct="1">
              <a:lnSpc>
                <a:spcPct val="110000"/>
              </a:lnSpc>
              <a:spcBef>
                <a:spcPct val="0"/>
              </a:spcBef>
              <a:spcAft>
                <a:spcPct val="0"/>
              </a:spcAft>
              <a:buClrTx/>
              <a:buSzTx/>
              <a:buFontTx/>
              <a:buNone/>
              <a:tabLst/>
              <a:defRPr/>
            </a:pPr>
            <a:r>
              <a:rPr kumimoji="0" lang="en-US" altLang="zh-CN" sz="2400" b="1" i="0" u="none" strike="noStrike" kern="1200" cap="none" spc="0" normalizeH="0" baseline="0" noProof="0" dirty="0">
                <a:ln>
                  <a:noFill/>
                </a:ln>
                <a:solidFill>
                  <a:srgbClr val="44546A"/>
                </a:solidFill>
                <a:effectLst/>
                <a:uLnTx/>
                <a:uFillTx/>
                <a:latin typeface="微软雅黑" panose="020B0503020204020204" pitchFamily="34" charset="-122"/>
                <a:ea typeface="微软雅黑" panose="020B0503020204020204" pitchFamily="34" charset="-122"/>
                <a:cs typeface="+mn-cs"/>
              </a:rPr>
              <a:t>1. </a:t>
            </a:r>
            <a:r>
              <a:rPr kumimoji="0" lang="zh-CN" altLang="en-US" sz="2400" b="1" i="0" u="none" strike="noStrike" kern="1200" cap="none" spc="0" normalizeH="0" baseline="0" noProof="0" dirty="0">
                <a:ln>
                  <a:noFill/>
                </a:ln>
                <a:solidFill>
                  <a:srgbClr val="44546A"/>
                </a:solidFill>
                <a:effectLst/>
                <a:uLnTx/>
                <a:uFillTx/>
                <a:latin typeface="微软雅黑" panose="020B0503020204020204" pitchFamily="34" charset="-122"/>
                <a:ea typeface="微软雅黑" panose="020B0503020204020204" pitchFamily="34" charset="-122"/>
                <a:cs typeface="+mn-cs"/>
              </a:rPr>
              <a:t>选题背景及意义</a:t>
            </a:r>
            <a:r>
              <a:rPr kumimoji="0" lang="zh-CN" altLang="en-US" sz="3200" b="1" i="0" u="none" strike="noStrike" kern="1200" cap="none" spc="0" normalizeH="0" baseline="0" noProof="0" dirty="0">
                <a:ln>
                  <a:noFill/>
                </a:ln>
                <a:solidFill>
                  <a:srgbClr val="44546A"/>
                </a:solidFill>
                <a:effectLst/>
                <a:uLnTx/>
                <a:uFillTx/>
                <a:latin typeface="微软雅黑" panose="020B0503020204020204" pitchFamily="34" charset="-122"/>
                <a:ea typeface="微软雅黑" panose="020B0503020204020204" pitchFamily="34" charset="-122"/>
                <a:cs typeface="+mn-cs"/>
              </a:rPr>
              <a:t> </a:t>
            </a:r>
          </a:p>
        </p:txBody>
      </p:sp>
      <p:sp>
        <p:nvSpPr>
          <p:cNvPr id="11" name="Text Box 16"/>
          <p:cNvSpPr txBox="1">
            <a:spLocks noChangeArrowheads="1"/>
          </p:cNvSpPr>
          <p:nvPr/>
        </p:nvSpPr>
        <p:spPr bwMode="auto">
          <a:xfrm>
            <a:off x="974725" y="3009900"/>
            <a:ext cx="7291388" cy="647700"/>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a:lstStyle>
            <a:lvl1pPr>
              <a:spcBef>
                <a:spcPct val="20000"/>
              </a:spcBef>
              <a:buClr>
                <a:srgbClr val="FF6600"/>
              </a:buClr>
              <a:buFont typeface="Wingdings" panose="05000000000000000000" pitchFamily="2" charset="2"/>
              <a:buChar char="p"/>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6600"/>
              </a:buClr>
              <a:buFont typeface="Wingdings" panose="05000000000000000000" pitchFamily="2" charset="2"/>
              <a:buChar char="n"/>
              <a:defRPr sz="2400">
                <a:solidFill>
                  <a:schemeClr val="tx1"/>
                </a:solidFill>
                <a:latin typeface="Arial" panose="020B0604020202020204" pitchFamily="34" charset="0"/>
                <a:ea typeface="楷体_GB2312" pitchFamily="49" charset="-122"/>
              </a:defRPr>
            </a:lvl2pPr>
            <a:lvl3pPr marL="1143000" indent="-228600">
              <a:spcBef>
                <a:spcPct val="20000"/>
              </a:spcBef>
              <a:buClr>
                <a:srgbClr val="FF6600"/>
              </a:buClr>
              <a:buFont typeface="Wingdings" panose="05000000000000000000" pitchFamily="2" charset="2"/>
              <a:buChar char="p"/>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lr>
                <a:srgbClr val="FF6600"/>
              </a:buClr>
              <a:buFont typeface="Wingdings" panose="05000000000000000000" pitchFamily="2" charset="2"/>
              <a:buChar char="n"/>
              <a:defRPr sz="2000">
                <a:solidFill>
                  <a:schemeClr val="tx1"/>
                </a:solidFill>
                <a:latin typeface="Arial" panose="020B0604020202020204" pitchFamily="34" charset="0"/>
                <a:ea typeface="楷体_GB2312" pitchFamily="49" charset="-122"/>
              </a:defRPr>
            </a:lvl4pPr>
            <a:lvl5pPr marL="2057400" indent="-228600">
              <a:spcBef>
                <a:spcPct val="20000"/>
              </a:spcBef>
              <a:buClr>
                <a:srgbClr val="FF6600"/>
              </a:buClr>
              <a:buFont typeface="Wingdings" panose="05000000000000000000" pitchFamily="2" charset="2"/>
              <a:buChar char="n"/>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rgbClr val="FF6600"/>
              </a:buClr>
              <a:buFont typeface="Wingdings" panose="05000000000000000000" pitchFamily="2" charset="2"/>
              <a:buChar char="n"/>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rgbClr val="FF6600"/>
              </a:buClr>
              <a:buFont typeface="Wingdings" panose="05000000000000000000" pitchFamily="2" charset="2"/>
              <a:buChar char="n"/>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rgbClr val="FF6600"/>
              </a:buClr>
              <a:buFont typeface="Wingdings" panose="05000000000000000000" pitchFamily="2" charset="2"/>
              <a:buChar char="n"/>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rgbClr val="FF6600"/>
              </a:buClr>
              <a:buFont typeface="Wingdings" panose="05000000000000000000" pitchFamily="2" charset="2"/>
              <a:buChar char="n"/>
              <a:defRPr sz="2000">
                <a:solidFill>
                  <a:schemeClr val="tx1"/>
                </a:solidFill>
                <a:latin typeface="Arial" panose="020B0604020202020204" pitchFamily="34" charset="0"/>
                <a:ea typeface="楷体_GB2312" pitchFamily="49" charset="-122"/>
              </a:defRPr>
            </a:lvl9pPr>
          </a:lstStyle>
          <a:p>
            <a:pPr marL="0" marR="0" lvl="0" indent="0" algn="l" defTabSz="914400" rtl="0" eaLnBrk="1" fontAlgn="base" latinLnBrk="0" hangingPunct="1">
              <a:lnSpc>
                <a:spcPct val="140000"/>
              </a:lnSpc>
              <a:spcBef>
                <a:spcPct val="0"/>
              </a:spcBef>
              <a:spcAft>
                <a:spcPct val="0"/>
              </a:spcAft>
              <a:buClrTx/>
              <a:buSzTx/>
              <a:buFontTx/>
              <a:buNone/>
              <a:tabLst/>
              <a:defRPr/>
            </a:pPr>
            <a:r>
              <a:rPr kumimoji="0" lang="en-US" altLang="zh-CN" sz="2400" b="1" i="0" u="none" strike="noStrike" kern="1200" cap="none" spc="0" normalizeH="0" baseline="0" noProof="0" dirty="0">
                <a:ln>
                  <a:noFill/>
                </a:ln>
                <a:solidFill>
                  <a:srgbClr val="44546A"/>
                </a:solidFill>
                <a:effectLst/>
                <a:uLnTx/>
                <a:uFillTx/>
                <a:latin typeface="微软雅黑" panose="020B0503020204020204" pitchFamily="34" charset="-122"/>
                <a:ea typeface="微软雅黑" panose="020B0503020204020204" pitchFamily="34" charset="-122"/>
                <a:cs typeface="+mn-cs"/>
              </a:rPr>
              <a:t>3.</a:t>
            </a:r>
            <a:r>
              <a:rPr kumimoji="0" lang="zh-CN" altLang="en-US" sz="2400" b="1" i="0" u="none" strike="noStrike" kern="1200" cap="none" spc="0" normalizeH="0" baseline="0" noProof="0" dirty="0">
                <a:ln>
                  <a:noFill/>
                </a:ln>
                <a:solidFill>
                  <a:srgbClr val="44546A"/>
                </a:solidFill>
                <a:effectLst/>
                <a:uLnTx/>
                <a:uFillTx/>
                <a:latin typeface="微软雅黑" panose="020B0503020204020204" pitchFamily="34" charset="-122"/>
                <a:ea typeface="微软雅黑" panose="020B0503020204020204" pitchFamily="34" charset="-122"/>
                <a:cs typeface="+mn-cs"/>
              </a:rPr>
              <a:t> 研究内容及方案</a:t>
            </a:r>
          </a:p>
        </p:txBody>
      </p:sp>
      <p:sp>
        <p:nvSpPr>
          <p:cNvPr id="8" name="Text Box 12"/>
          <p:cNvSpPr txBox="1">
            <a:spLocks noChangeArrowheads="1"/>
          </p:cNvSpPr>
          <p:nvPr/>
        </p:nvSpPr>
        <p:spPr bwMode="auto">
          <a:xfrm>
            <a:off x="974725" y="2141538"/>
            <a:ext cx="7291388" cy="647700"/>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a:lstStyle>
            <a:lvl1pPr>
              <a:spcBef>
                <a:spcPct val="20000"/>
              </a:spcBef>
              <a:buClr>
                <a:srgbClr val="FF6600"/>
              </a:buClr>
              <a:buFont typeface="Wingdings" panose="05000000000000000000" pitchFamily="2" charset="2"/>
              <a:buChar char="p"/>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6600"/>
              </a:buClr>
              <a:buFont typeface="Wingdings" panose="05000000000000000000" pitchFamily="2" charset="2"/>
              <a:buChar char="n"/>
              <a:defRPr sz="2400">
                <a:solidFill>
                  <a:schemeClr val="tx1"/>
                </a:solidFill>
                <a:latin typeface="Arial" panose="020B0604020202020204" pitchFamily="34" charset="0"/>
                <a:ea typeface="楷体_GB2312" pitchFamily="49" charset="-122"/>
              </a:defRPr>
            </a:lvl2pPr>
            <a:lvl3pPr marL="1143000" indent="-228600">
              <a:spcBef>
                <a:spcPct val="20000"/>
              </a:spcBef>
              <a:buClr>
                <a:srgbClr val="FF6600"/>
              </a:buClr>
              <a:buFont typeface="Wingdings" panose="05000000000000000000" pitchFamily="2" charset="2"/>
              <a:buChar char="p"/>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lr>
                <a:srgbClr val="FF6600"/>
              </a:buClr>
              <a:buFont typeface="Wingdings" panose="05000000000000000000" pitchFamily="2" charset="2"/>
              <a:buChar char="n"/>
              <a:defRPr sz="2000">
                <a:solidFill>
                  <a:schemeClr val="tx1"/>
                </a:solidFill>
                <a:latin typeface="Arial" panose="020B0604020202020204" pitchFamily="34" charset="0"/>
                <a:ea typeface="楷体_GB2312" pitchFamily="49" charset="-122"/>
              </a:defRPr>
            </a:lvl4pPr>
            <a:lvl5pPr marL="2057400" indent="-228600">
              <a:spcBef>
                <a:spcPct val="20000"/>
              </a:spcBef>
              <a:buClr>
                <a:srgbClr val="FF6600"/>
              </a:buClr>
              <a:buFont typeface="Wingdings" panose="05000000000000000000" pitchFamily="2" charset="2"/>
              <a:buChar char="n"/>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rgbClr val="FF6600"/>
              </a:buClr>
              <a:buFont typeface="Wingdings" panose="05000000000000000000" pitchFamily="2" charset="2"/>
              <a:buChar char="n"/>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rgbClr val="FF6600"/>
              </a:buClr>
              <a:buFont typeface="Wingdings" panose="05000000000000000000" pitchFamily="2" charset="2"/>
              <a:buChar char="n"/>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rgbClr val="FF6600"/>
              </a:buClr>
              <a:buFont typeface="Wingdings" panose="05000000000000000000" pitchFamily="2" charset="2"/>
              <a:buChar char="n"/>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rgbClr val="FF6600"/>
              </a:buClr>
              <a:buFont typeface="Wingdings" panose="05000000000000000000" pitchFamily="2" charset="2"/>
              <a:buChar char="n"/>
              <a:defRPr sz="2000">
                <a:solidFill>
                  <a:schemeClr val="tx1"/>
                </a:solidFill>
                <a:latin typeface="Arial" panose="020B0604020202020204" pitchFamily="34" charset="0"/>
                <a:ea typeface="楷体_GB2312" pitchFamily="49" charset="-122"/>
              </a:defRPr>
            </a:lvl9pPr>
          </a:lstStyle>
          <a:p>
            <a:pPr marL="0" marR="0" lvl="0" indent="0" algn="l" defTabSz="914400" rtl="0" eaLnBrk="1" fontAlgn="base" latinLnBrk="0" hangingPunct="1">
              <a:lnSpc>
                <a:spcPct val="140000"/>
              </a:lnSpc>
              <a:spcBef>
                <a:spcPct val="0"/>
              </a:spcBef>
              <a:spcAft>
                <a:spcPct val="0"/>
              </a:spcAft>
              <a:buClrTx/>
              <a:buSzTx/>
              <a:buFontTx/>
              <a:buNone/>
              <a:tabLst/>
              <a:defRPr/>
            </a:pPr>
            <a:r>
              <a:rPr kumimoji="0" lang="en-US" altLang="zh-CN" sz="2400" b="1" i="0" u="none" strike="noStrike" kern="1200" cap="none" spc="0" normalizeH="0" baseline="0" noProof="0" dirty="0">
                <a:ln>
                  <a:noFill/>
                </a:ln>
                <a:solidFill>
                  <a:srgbClr val="44546A"/>
                </a:solidFill>
                <a:effectLst/>
                <a:uLnTx/>
                <a:uFillTx/>
                <a:latin typeface="微软雅黑" panose="020B0503020204020204" pitchFamily="34" charset="-122"/>
                <a:ea typeface="微软雅黑" panose="020B0503020204020204" pitchFamily="34" charset="-122"/>
                <a:cs typeface="+mn-cs"/>
              </a:rPr>
              <a:t>2.</a:t>
            </a:r>
            <a:r>
              <a:rPr kumimoji="0" lang="zh-CN" altLang="en-US" sz="2400" b="1" i="0" u="none" strike="noStrike" kern="1200" cap="none" spc="0" normalizeH="0" baseline="0" dirty="0">
                <a:ln>
                  <a:noFill/>
                </a:ln>
                <a:solidFill>
                  <a:srgbClr val="44546A"/>
                </a:solidFill>
                <a:effectLst/>
                <a:uLnTx/>
                <a:uFillTx/>
                <a:latin typeface="微软雅黑" panose="020B0503020204020204" pitchFamily="34" charset="-122"/>
                <a:ea typeface="微软雅黑" panose="020B0503020204020204" pitchFamily="34" charset="-122"/>
                <a:cs typeface="+mn-cs"/>
              </a:rPr>
              <a:t> 国内外研究现状</a:t>
            </a:r>
            <a:endParaRPr kumimoji="0" lang="zh-CN" altLang="en-US" sz="1800" b="0" i="0" u="none" strike="noStrike" kern="1200" cap="none" spc="0" normalizeH="0" baseline="0" noProof="0" dirty="0">
              <a:ln>
                <a:noFill/>
              </a:ln>
              <a:solidFill>
                <a:srgbClr val="44546A"/>
              </a:solidFill>
              <a:effectLst/>
              <a:uLnTx/>
              <a:uFillTx/>
              <a:latin typeface="微软雅黑" panose="020B0503020204020204" pitchFamily="34" charset="-122"/>
              <a:ea typeface="微软雅黑" panose="020B0503020204020204" pitchFamily="34" charset="-122"/>
              <a:cs typeface="+mn-cs"/>
            </a:endParaRPr>
          </a:p>
        </p:txBody>
      </p:sp>
      <p:sp>
        <p:nvSpPr>
          <p:cNvPr id="3" name="矩形 2"/>
          <p:cNvSpPr/>
          <p:nvPr/>
        </p:nvSpPr>
        <p:spPr>
          <a:xfrm>
            <a:off x="254977" y="114300"/>
            <a:ext cx="1221398" cy="8667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74" name="Rectangle 2"/>
          <p:cNvSpPr>
            <a:spLocks noGrp="1" noChangeArrowheads="1"/>
          </p:cNvSpPr>
          <p:nvPr>
            <p:ph type="title"/>
          </p:nvPr>
        </p:nvSpPr>
        <p:spPr>
          <a:xfrm>
            <a:off x="1646848" y="386986"/>
            <a:ext cx="7343775" cy="576262"/>
          </a:xfrm>
        </p:spPr>
        <p:txBody>
          <a:bodyPr/>
          <a:lstStyle/>
          <a:p>
            <a:pPr eaLnBrk="1" hangingPunct="1"/>
            <a:r>
              <a:rPr lang="zh-CN" altLang="en-US" sz="2800" b="1" dirty="0">
                <a:solidFill>
                  <a:srgbClr val="44546A"/>
                </a:solidFill>
                <a:latin typeface="微软雅黑" panose="020B0503020204020204" pitchFamily="34" charset="-122"/>
                <a:ea typeface="微软雅黑" panose="020B0503020204020204" pitchFamily="34" charset="-122"/>
              </a:rPr>
              <a:t>主要内容</a:t>
            </a:r>
          </a:p>
        </p:txBody>
      </p:sp>
      <p:pic>
        <p:nvPicPr>
          <p:cNvPr id="12" name="图片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01319" y="325819"/>
            <a:ext cx="1328713" cy="655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6248766" y="6435969"/>
            <a:ext cx="2787162" cy="4220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Title 1"/>
          <p:cNvSpPr txBox="1">
            <a:spLocks/>
          </p:cNvSpPr>
          <p:nvPr/>
        </p:nvSpPr>
        <p:spPr>
          <a:xfrm>
            <a:off x="4888523" y="6435969"/>
            <a:ext cx="4102100" cy="281354"/>
          </a:xfrm>
          <a:prstGeom prst="rect">
            <a:avLst/>
          </a:prstGeom>
        </p:spPr>
        <p:txBody>
          <a:bodyPr/>
          <a:lstStyle>
            <a:lvl1pPr algn="l" defTabSz="685487" rtl="0" eaLnBrk="1" latinLnBrk="0" hangingPunct="1">
              <a:lnSpc>
                <a:spcPct val="90000"/>
              </a:lnSpc>
              <a:spcBef>
                <a:spcPct val="0"/>
              </a:spcBef>
              <a:buNone/>
              <a:defRPr lang="en-US" sz="3300" b="0" kern="1200" cap="none" spc="-75" baseline="0" dirty="0" smtClean="0">
                <a:ln w="3175">
                  <a:noFill/>
                </a:ln>
                <a:gradFill flip="none" rotWithShape="1">
                  <a:gsLst>
                    <a:gs pos="0">
                      <a:schemeClr val="tx1"/>
                    </a:gs>
                    <a:gs pos="86000">
                      <a:schemeClr val="tx1"/>
                    </a:gs>
                  </a:gsLst>
                  <a:lin ang="5400000" scaled="0"/>
                  <a:tileRect/>
                </a:gradFill>
                <a:effectLst/>
                <a:latin typeface="+mj-lt"/>
                <a:ea typeface="+mn-ea"/>
                <a:cs typeface="Arial" charset="0"/>
              </a:defRPr>
            </a:lvl1pPr>
          </a:lstStyle>
          <a:p>
            <a:pPr fontAlgn="auto">
              <a:spcAft>
                <a:spcPts val="0"/>
              </a:spcAft>
              <a:defRPr/>
            </a:pPr>
            <a:r>
              <a:rPr lang="zh-CN" altLang="en-US" sz="1400" dirty="0">
                <a:solidFill>
                  <a:srgbClr val="44546A"/>
                </a:solidFill>
                <a:latin typeface="微软雅黑" panose="020B0503020204020204" pitchFamily="34" charset="-122"/>
                <a:ea typeface="微软雅黑" panose="020B0503020204020204" pitchFamily="34" charset="-122"/>
              </a:rPr>
              <a:t>中国科学院空间信息处理与应用系统技术重点实验室</a:t>
            </a:r>
            <a:endParaRPr altLang="zh-CN" sz="1400" dirty="0">
              <a:solidFill>
                <a:srgbClr val="44546A"/>
              </a:solidFill>
              <a:latin typeface="微软雅黑" panose="020B0503020204020204" pitchFamily="34" charset="-122"/>
              <a:ea typeface="微软雅黑" panose="020B0503020204020204" pitchFamily="34" charset="-122"/>
            </a:endParaRPr>
          </a:p>
          <a:p>
            <a:pPr fontAlgn="auto">
              <a:spcAft>
                <a:spcPts val="0"/>
              </a:spcAft>
              <a:defRPr/>
            </a:pPr>
            <a:br>
              <a:rPr lang="zh-CN" altLang="en-US" sz="1400" dirty="0">
                <a:solidFill>
                  <a:schemeClr val="tx1"/>
                </a:solidFill>
                <a:latin typeface="微软雅黑" pitchFamily="34" charset="-122"/>
                <a:ea typeface="微软雅黑" pitchFamily="34" charset="-122"/>
              </a:rPr>
            </a:br>
            <a:endParaRPr lang="zh-CN" altLang="en-US" sz="3200" b="1" dirty="0">
              <a:solidFill>
                <a:schemeClr val="tx1"/>
              </a:solidFill>
              <a:latin typeface="微软雅黑" pitchFamily="34" charset="-122"/>
              <a:ea typeface="微软雅黑" pitchFamily="34" charset="-122"/>
            </a:endParaRPr>
          </a:p>
        </p:txBody>
      </p:sp>
      <p:sp>
        <p:nvSpPr>
          <p:cNvPr id="10" name="Text Box 16"/>
          <p:cNvSpPr txBox="1">
            <a:spLocks noChangeArrowheads="1"/>
          </p:cNvSpPr>
          <p:nvPr/>
        </p:nvSpPr>
        <p:spPr bwMode="auto">
          <a:xfrm>
            <a:off x="977835" y="3890085"/>
            <a:ext cx="7291388" cy="647700"/>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a:lstStyle>
            <a:lvl1pPr>
              <a:spcBef>
                <a:spcPct val="20000"/>
              </a:spcBef>
              <a:buClr>
                <a:srgbClr val="FF6600"/>
              </a:buClr>
              <a:buFont typeface="Wingdings" panose="05000000000000000000" pitchFamily="2" charset="2"/>
              <a:buChar char="p"/>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6600"/>
              </a:buClr>
              <a:buFont typeface="Wingdings" panose="05000000000000000000" pitchFamily="2" charset="2"/>
              <a:buChar char="n"/>
              <a:defRPr sz="2400">
                <a:solidFill>
                  <a:schemeClr val="tx1"/>
                </a:solidFill>
                <a:latin typeface="Arial" panose="020B0604020202020204" pitchFamily="34" charset="0"/>
                <a:ea typeface="楷体_GB2312" pitchFamily="49" charset="-122"/>
              </a:defRPr>
            </a:lvl2pPr>
            <a:lvl3pPr marL="1143000" indent="-228600">
              <a:spcBef>
                <a:spcPct val="20000"/>
              </a:spcBef>
              <a:buClr>
                <a:srgbClr val="FF6600"/>
              </a:buClr>
              <a:buFont typeface="Wingdings" panose="05000000000000000000" pitchFamily="2" charset="2"/>
              <a:buChar char="p"/>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lr>
                <a:srgbClr val="FF6600"/>
              </a:buClr>
              <a:buFont typeface="Wingdings" panose="05000000000000000000" pitchFamily="2" charset="2"/>
              <a:buChar char="n"/>
              <a:defRPr sz="2000">
                <a:solidFill>
                  <a:schemeClr val="tx1"/>
                </a:solidFill>
                <a:latin typeface="Arial" panose="020B0604020202020204" pitchFamily="34" charset="0"/>
                <a:ea typeface="楷体_GB2312" pitchFamily="49" charset="-122"/>
              </a:defRPr>
            </a:lvl4pPr>
            <a:lvl5pPr marL="2057400" indent="-228600">
              <a:spcBef>
                <a:spcPct val="20000"/>
              </a:spcBef>
              <a:buClr>
                <a:srgbClr val="FF6600"/>
              </a:buClr>
              <a:buFont typeface="Wingdings" panose="05000000000000000000" pitchFamily="2" charset="2"/>
              <a:buChar char="n"/>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rgbClr val="FF6600"/>
              </a:buClr>
              <a:buFont typeface="Wingdings" panose="05000000000000000000" pitchFamily="2" charset="2"/>
              <a:buChar char="n"/>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rgbClr val="FF6600"/>
              </a:buClr>
              <a:buFont typeface="Wingdings" panose="05000000000000000000" pitchFamily="2" charset="2"/>
              <a:buChar char="n"/>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rgbClr val="FF6600"/>
              </a:buClr>
              <a:buFont typeface="Wingdings" panose="05000000000000000000" pitchFamily="2" charset="2"/>
              <a:buChar char="n"/>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rgbClr val="FF6600"/>
              </a:buClr>
              <a:buFont typeface="Wingdings" panose="05000000000000000000" pitchFamily="2" charset="2"/>
              <a:buChar char="n"/>
              <a:defRPr sz="2000">
                <a:solidFill>
                  <a:schemeClr val="tx1"/>
                </a:solidFill>
                <a:latin typeface="Arial" panose="020B0604020202020204" pitchFamily="34" charset="0"/>
                <a:ea typeface="楷体_GB2312" pitchFamily="49" charset="-122"/>
              </a:defRPr>
            </a:lvl9pPr>
          </a:lstStyle>
          <a:p>
            <a:pPr marL="0" marR="0" lvl="0" indent="0" algn="l" defTabSz="914400" rtl="0" eaLnBrk="1" fontAlgn="base" latinLnBrk="0" hangingPunct="1">
              <a:lnSpc>
                <a:spcPct val="140000"/>
              </a:lnSpc>
              <a:spcBef>
                <a:spcPct val="0"/>
              </a:spcBef>
              <a:spcAft>
                <a:spcPct val="0"/>
              </a:spcAft>
              <a:buClrTx/>
              <a:buSzTx/>
              <a:buFontTx/>
              <a:buNone/>
              <a:tabLst/>
              <a:defRPr/>
            </a:pPr>
            <a:r>
              <a:rPr lang="en-US" altLang="zh-CN" sz="2400" b="1" dirty="0">
                <a:solidFill>
                  <a:schemeClr val="accent2"/>
                </a:solidFill>
                <a:latin typeface="微软雅黑" panose="020B0503020204020204" pitchFamily="34" charset="-122"/>
                <a:ea typeface="微软雅黑" panose="020B0503020204020204" pitchFamily="34" charset="-122"/>
              </a:rPr>
              <a:t>4</a:t>
            </a:r>
            <a:r>
              <a:rPr kumimoji="0" lang="en-US" altLang="zh-CN" sz="2400" b="1" i="0" u="none" strike="noStrike" kern="1200" cap="none" spc="0" normalizeH="0" baseline="0" noProof="0" dirty="0">
                <a:ln>
                  <a:noFill/>
                </a:ln>
                <a:solidFill>
                  <a:schemeClr val="accent2"/>
                </a:solidFill>
                <a:effectLst/>
                <a:uLnTx/>
                <a:uFillTx/>
                <a:latin typeface="微软雅黑" panose="020B0503020204020204" pitchFamily="34" charset="-122"/>
                <a:ea typeface="微软雅黑" panose="020B0503020204020204" pitchFamily="34" charset="-122"/>
                <a:cs typeface="+mn-cs"/>
              </a:rPr>
              <a:t>.</a:t>
            </a:r>
            <a:r>
              <a:rPr kumimoji="0" lang="zh-CN" altLang="en-US" sz="2400" b="1" i="0" u="none" strike="noStrike" kern="1200" cap="none" spc="0" normalizeH="0" baseline="0" noProof="0" dirty="0">
                <a:ln>
                  <a:noFill/>
                </a:ln>
                <a:solidFill>
                  <a:schemeClr val="accent2"/>
                </a:solidFill>
                <a:effectLst/>
                <a:uLnTx/>
                <a:uFillTx/>
                <a:latin typeface="微软雅黑" panose="020B0503020204020204" pitchFamily="34" charset="-122"/>
                <a:ea typeface="微软雅黑" panose="020B0503020204020204" pitchFamily="34" charset="-122"/>
                <a:cs typeface="+mn-cs"/>
              </a:rPr>
              <a:t> 研究计划和进展</a:t>
            </a:r>
          </a:p>
        </p:txBody>
      </p:sp>
      <p:sp>
        <p:nvSpPr>
          <p:cNvPr id="13" name="Text Box 16">
            <a:extLst>
              <a:ext uri="{FF2B5EF4-FFF2-40B4-BE49-F238E27FC236}">
                <a16:creationId xmlns:a16="http://schemas.microsoft.com/office/drawing/2014/main" id="{E9FA783A-959A-4768-8D24-5DC53F50D58B}"/>
              </a:ext>
            </a:extLst>
          </p:cNvPr>
          <p:cNvSpPr txBox="1">
            <a:spLocks noChangeArrowheads="1"/>
          </p:cNvSpPr>
          <p:nvPr/>
        </p:nvSpPr>
        <p:spPr bwMode="auto">
          <a:xfrm>
            <a:off x="974725" y="4795717"/>
            <a:ext cx="7291388" cy="647700"/>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a:lstStyle>
            <a:lvl1pPr>
              <a:spcBef>
                <a:spcPct val="20000"/>
              </a:spcBef>
              <a:buClr>
                <a:srgbClr val="FF6600"/>
              </a:buClr>
              <a:buFont typeface="Wingdings" panose="05000000000000000000" pitchFamily="2" charset="2"/>
              <a:buChar char="p"/>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6600"/>
              </a:buClr>
              <a:buFont typeface="Wingdings" panose="05000000000000000000" pitchFamily="2" charset="2"/>
              <a:buChar char="n"/>
              <a:defRPr sz="2400">
                <a:solidFill>
                  <a:schemeClr val="tx1"/>
                </a:solidFill>
                <a:latin typeface="Arial" panose="020B0604020202020204" pitchFamily="34" charset="0"/>
                <a:ea typeface="楷体_GB2312" pitchFamily="49" charset="-122"/>
              </a:defRPr>
            </a:lvl2pPr>
            <a:lvl3pPr marL="1143000" indent="-228600">
              <a:spcBef>
                <a:spcPct val="20000"/>
              </a:spcBef>
              <a:buClr>
                <a:srgbClr val="FF6600"/>
              </a:buClr>
              <a:buFont typeface="Wingdings" panose="05000000000000000000" pitchFamily="2" charset="2"/>
              <a:buChar char="p"/>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lr>
                <a:srgbClr val="FF6600"/>
              </a:buClr>
              <a:buFont typeface="Wingdings" panose="05000000000000000000" pitchFamily="2" charset="2"/>
              <a:buChar char="n"/>
              <a:defRPr sz="2000">
                <a:solidFill>
                  <a:schemeClr val="tx1"/>
                </a:solidFill>
                <a:latin typeface="Arial" panose="020B0604020202020204" pitchFamily="34" charset="0"/>
                <a:ea typeface="楷体_GB2312" pitchFamily="49" charset="-122"/>
              </a:defRPr>
            </a:lvl4pPr>
            <a:lvl5pPr marL="2057400" indent="-228600">
              <a:spcBef>
                <a:spcPct val="20000"/>
              </a:spcBef>
              <a:buClr>
                <a:srgbClr val="FF6600"/>
              </a:buClr>
              <a:buFont typeface="Wingdings" panose="05000000000000000000" pitchFamily="2" charset="2"/>
              <a:buChar char="n"/>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rgbClr val="FF6600"/>
              </a:buClr>
              <a:buFont typeface="Wingdings" panose="05000000000000000000" pitchFamily="2" charset="2"/>
              <a:buChar char="n"/>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rgbClr val="FF6600"/>
              </a:buClr>
              <a:buFont typeface="Wingdings" panose="05000000000000000000" pitchFamily="2" charset="2"/>
              <a:buChar char="n"/>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rgbClr val="FF6600"/>
              </a:buClr>
              <a:buFont typeface="Wingdings" panose="05000000000000000000" pitchFamily="2" charset="2"/>
              <a:buChar char="n"/>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rgbClr val="FF6600"/>
              </a:buClr>
              <a:buFont typeface="Wingdings" panose="05000000000000000000" pitchFamily="2" charset="2"/>
              <a:buChar char="n"/>
              <a:defRPr sz="2000">
                <a:solidFill>
                  <a:schemeClr val="tx1"/>
                </a:solidFill>
                <a:latin typeface="Arial" panose="020B0604020202020204" pitchFamily="34" charset="0"/>
                <a:ea typeface="楷体_GB2312" pitchFamily="49" charset="-122"/>
              </a:defRPr>
            </a:lvl9pPr>
          </a:lstStyle>
          <a:p>
            <a:pPr marL="0" marR="0" lvl="0" indent="0" algn="l" defTabSz="914400" rtl="0" eaLnBrk="1" fontAlgn="base" latinLnBrk="0" hangingPunct="1">
              <a:lnSpc>
                <a:spcPct val="140000"/>
              </a:lnSpc>
              <a:spcBef>
                <a:spcPct val="0"/>
              </a:spcBef>
              <a:spcAft>
                <a:spcPct val="0"/>
              </a:spcAft>
              <a:buClrTx/>
              <a:buSzTx/>
              <a:buFontTx/>
              <a:buNone/>
              <a:tabLst/>
              <a:defRPr/>
            </a:pPr>
            <a:r>
              <a:rPr lang="en-US" altLang="zh-CN" sz="2400" b="1" dirty="0">
                <a:solidFill>
                  <a:srgbClr val="44546A"/>
                </a:solidFill>
                <a:latin typeface="微软雅黑" panose="020B0503020204020204" pitchFamily="34" charset="-122"/>
                <a:ea typeface="微软雅黑" panose="020B0503020204020204" pitchFamily="34" charset="-122"/>
              </a:rPr>
              <a:t>5</a:t>
            </a:r>
            <a:r>
              <a:rPr kumimoji="0" lang="en-US" altLang="zh-CN" sz="2400" b="1" i="0" u="none" strike="noStrike" kern="1200" cap="none" spc="0" normalizeH="0" baseline="0" noProof="0" dirty="0">
                <a:ln>
                  <a:noFill/>
                </a:ln>
                <a:solidFill>
                  <a:srgbClr val="44546A"/>
                </a:solidFill>
                <a:effectLst/>
                <a:uLnTx/>
                <a:uFillTx/>
                <a:latin typeface="微软雅黑" panose="020B0503020204020204" pitchFamily="34" charset="-122"/>
                <a:ea typeface="微软雅黑" panose="020B0503020204020204" pitchFamily="34" charset="-122"/>
                <a:cs typeface="+mn-cs"/>
              </a:rPr>
              <a:t>.</a:t>
            </a:r>
            <a:r>
              <a:rPr kumimoji="0" lang="zh-CN" altLang="en-US" sz="2400" b="1" i="0" u="none" strike="noStrike" kern="1200" cap="none" spc="0" normalizeH="0" baseline="0" noProof="0" dirty="0">
                <a:ln>
                  <a:noFill/>
                </a:ln>
                <a:solidFill>
                  <a:srgbClr val="44546A"/>
                </a:solidFill>
                <a:effectLst/>
                <a:uLnTx/>
                <a:uFillTx/>
                <a:latin typeface="微软雅黑" panose="020B0503020204020204" pitchFamily="34" charset="-122"/>
                <a:ea typeface="微软雅黑" panose="020B0503020204020204" pitchFamily="34" charset="-122"/>
                <a:cs typeface="+mn-cs"/>
              </a:rPr>
              <a:t> 参与项目情况</a:t>
            </a:r>
          </a:p>
        </p:txBody>
      </p:sp>
    </p:spTree>
    <p:extLst>
      <p:ext uri="{BB962C8B-B14F-4D97-AF65-F5344CB8AC3E}">
        <p14:creationId xmlns:p14="http://schemas.microsoft.com/office/powerpoint/2010/main" val="1730665396"/>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54977" y="114300"/>
            <a:ext cx="1221398" cy="8667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74" name="Rectangle 2"/>
          <p:cNvSpPr>
            <a:spLocks noGrp="1" noChangeArrowheads="1"/>
          </p:cNvSpPr>
          <p:nvPr>
            <p:ph type="title"/>
          </p:nvPr>
        </p:nvSpPr>
        <p:spPr>
          <a:xfrm>
            <a:off x="1646848" y="386986"/>
            <a:ext cx="7343775" cy="576262"/>
          </a:xfrm>
        </p:spPr>
        <p:txBody>
          <a:bodyPr/>
          <a:lstStyle/>
          <a:p>
            <a:pPr eaLnBrk="1" hangingPunct="1"/>
            <a:r>
              <a:rPr lang="en-US" altLang="zh-CN" sz="2800" b="1" dirty="0">
                <a:solidFill>
                  <a:srgbClr val="44546A"/>
                </a:solidFill>
                <a:latin typeface="微软雅黑" panose="020B0503020204020204" pitchFamily="34" charset="-122"/>
                <a:ea typeface="微软雅黑" panose="020B0503020204020204" pitchFamily="34" charset="-122"/>
              </a:rPr>
              <a:t>4.1</a:t>
            </a:r>
            <a:r>
              <a:rPr lang="zh-CN" altLang="en-US" sz="2800" b="1" dirty="0">
                <a:solidFill>
                  <a:srgbClr val="44546A"/>
                </a:solidFill>
                <a:latin typeface="微软雅黑" panose="020B0503020204020204" pitchFamily="34" charset="-122"/>
                <a:ea typeface="微软雅黑" panose="020B0503020204020204" pitchFamily="34" charset="-122"/>
              </a:rPr>
              <a:t> 基本研究计划</a:t>
            </a:r>
          </a:p>
        </p:txBody>
      </p:sp>
      <p:pic>
        <p:nvPicPr>
          <p:cNvPr id="12" name="图片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01319" y="325819"/>
            <a:ext cx="1328713" cy="655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6248766" y="6435969"/>
            <a:ext cx="2787162" cy="4220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Title 1"/>
          <p:cNvSpPr txBox="1">
            <a:spLocks/>
          </p:cNvSpPr>
          <p:nvPr/>
        </p:nvSpPr>
        <p:spPr>
          <a:xfrm>
            <a:off x="4888523" y="6435969"/>
            <a:ext cx="4102100" cy="281354"/>
          </a:xfrm>
          <a:prstGeom prst="rect">
            <a:avLst/>
          </a:prstGeom>
        </p:spPr>
        <p:txBody>
          <a:bodyPr/>
          <a:lstStyle>
            <a:lvl1pPr algn="l" defTabSz="685487" rtl="0" eaLnBrk="1" latinLnBrk="0" hangingPunct="1">
              <a:lnSpc>
                <a:spcPct val="90000"/>
              </a:lnSpc>
              <a:spcBef>
                <a:spcPct val="0"/>
              </a:spcBef>
              <a:buNone/>
              <a:defRPr lang="en-US" sz="3300" b="0" kern="1200" cap="none" spc="-75" baseline="0" dirty="0" smtClean="0">
                <a:ln w="3175">
                  <a:noFill/>
                </a:ln>
                <a:gradFill flip="none" rotWithShape="1">
                  <a:gsLst>
                    <a:gs pos="0">
                      <a:schemeClr val="tx1"/>
                    </a:gs>
                    <a:gs pos="86000">
                      <a:schemeClr val="tx1"/>
                    </a:gs>
                  </a:gsLst>
                  <a:lin ang="5400000" scaled="0"/>
                  <a:tileRect/>
                </a:gradFill>
                <a:effectLst/>
                <a:latin typeface="+mj-lt"/>
                <a:ea typeface="+mn-ea"/>
                <a:cs typeface="Arial" charset="0"/>
              </a:defRPr>
            </a:lvl1pPr>
          </a:lstStyle>
          <a:p>
            <a:pPr fontAlgn="auto">
              <a:spcAft>
                <a:spcPts val="0"/>
              </a:spcAft>
              <a:defRPr/>
            </a:pPr>
            <a:r>
              <a:rPr lang="zh-CN" altLang="en-US" sz="1400" dirty="0">
                <a:solidFill>
                  <a:srgbClr val="44546A"/>
                </a:solidFill>
                <a:latin typeface="微软雅黑" panose="020B0503020204020204" pitchFamily="34" charset="-122"/>
                <a:ea typeface="微软雅黑" panose="020B0503020204020204" pitchFamily="34" charset="-122"/>
              </a:rPr>
              <a:t>中国科学院空间信息处理与应用系统技术重点实验室</a:t>
            </a:r>
            <a:endParaRPr altLang="zh-CN" sz="1400" dirty="0">
              <a:solidFill>
                <a:srgbClr val="44546A"/>
              </a:solidFill>
              <a:latin typeface="微软雅黑" panose="020B0503020204020204" pitchFamily="34" charset="-122"/>
              <a:ea typeface="微软雅黑" panose="020B0503020204020204" pitchFamily="34" charset="-122"/>
            </a:endParaRPr>
          </a:p>
          <a:p>
            <a:pPr fontAlgn="auto">
              <a:spcAft>
                <a:spcPts val="0"/>
              </a:spcAft>
              <a:defRPr/>
            </a:pPr>
            <a:br>
              <a:rPr lang="zh-CN" altLang="en-US" sz="1400" dirty="0">
                <a:solidFill>
                  <a:schemeClr val="tx1"/>
                </a:solidFill>
                <a:latin typeface="微软雅黑" pitchFamily="34" charset="-122"/>
                <a:ea typeface="微软雅黑" pitchFamily="34" charset="-122"/>
              </a:rPr>
            </a:br>
            <a:endParaRPr lang="zh-CN" altLang="en-US" sz="3200" b="1" dirty="0">
              <a:solidFill>
                <a:schemeClr val="tx1"/>
              </a:solidFill>
              <a:latin typeface="微软雅黑" pitchFamily="34" charset="-122"/>
              <a:ea typeface="微软雅黑" pitchFamily="34" charset="-122"/>
            </a:endParaRPr>
          </a:p>
        </p:txBody>
      </p:sp>
      <p:graphicFrame>
        <p:nvGraphicFramePr>
          <p:cNvPr id="9" name="Content Placeholder 3">
            <a:extLst>
              <a:ext uri="{FF2B5EF4-FFF2-40B4-BE49-F238E27FC236}">
                <a16:creationId xmlns:a16="http://schemas.microsoft.com/office/drawing/2014/main" id="{BB76D25B-AEA3-46D0-B726-81B1A1F153C7}"/>
              </a:ext>
            </a:extLst>
          </p:cNvPr>
          <p:cNvGraphicFramePr>
            <a:graphicFrameLocks/>
          </p:cNvGraphicFramePr>
          <p:nvPr>
            <p:extLst>
              <p:ext uri="{D42A27DB-BD31-4B8C-83A1-F6EECF244321}">
                <p14:modId xmlns:p14="http://schemas.microsoft.com/office/powerpoint/2010/main" val="3228949207"/>
              </p:ext>
            </p:extLst>
          </p:nvPr>
        </p:nvGraphicFramePr>
        <p:xfrm>
          <a:off x="457200" y="1268413"/>
          <a:ext cx="8229600" cy="4937123"/>
        </p:xfrm>
        <a:graphic>
          <a:graphicData uri="http://schemas.openxmlformats.org/drawingml/2006/table">
            <a:tbl>
              <a:tblPr firstRow="1" bandRow="1">
                <a:tableStyleId>{0E3FDE45-AF77-4B5C-9715-49D594BDF05E}</a:tableStyleId>
              </a:tblPr>
              <a:tblGrid>
                <a:gridCol w="2362200">
                  <a:extLst>
                    <a:ext uri="{9D8B030D-6E8A-4147-A177-3AD203B41FA5}">
                      <a16:colId xmlns:a16="http://schemas.microsoft.com/office/drawing/2014/main" val="20000"/>
                    </a:ext>
                  </a:extLst>
                </a:gridCol>
                <a:gridCol w="4191000">
                  <a:extLst>
                    <a:ext uri="{9D8B030D-6E8A-4147-A177-3AD203B41FA5}">
                      <a16:colId xmlns:a16="http://schemas.microsoft.com/office/drawing/2014/main" val="20001"/>
                    </a:ext>
                  </a:extLst>
                </a:gridCol>
                <a:gridCol w="1676400">
                  <a:extLst>
                    <a:ext uri="{9D8B030D-6E8A-4147-A177-3AD203B41FA5}">
                      <a16:colId xmlns:a16="http://schemas.microsoft.com/office/drawing/2014/main" val="20002"/>
                    </a:ext>
                  </a:extLst>
                </a:gridCol>
              </a:tblGrid>
              <a:tr h="712827">
                <a:tc>
                  <a:txBody>
                    <a:bodyPr/>
                    <a:lstStyle/>
                    <a:p>
                      <a:pPr algn="ctr">
                        <a:lnSpc>
                          <a:spcPct val="100000"/>
                        </a:lnSpc>
                      </a:pPr>
                      <a:r>
                        <a:rPr lang="zh-CN" altLang="en-US" sz="2400" b="1" dirty="0">
                          <a:effectLst>
                            <a:outerShdw blurRad="38100" dist="38100" dir="2700000" algn="tl">
                              <a:srgbClr val="000000">
                                <a:alpha val="43137"/>
                              </a:srgbClr>
                            </a:outerShdw>
                          </a:effectLst>
                        </a:rPr>
                        <a:t>时间结点</a:t>
                      </a:r>
                      <a:endParaRPr lang="en-US" sz="24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T="45723" marB="45723" anchor="ctr"/>
                </a:tc>
                <a:tc>
                  <a:txBody>
                    <a:bodyPr/>
                    <a:lstStyle/>
                    <a:p>
                      <a:pPr algn="ctr">
                        <a:lnSpc>
                          <a:spcPct val="100000"/>
                        </a:lnSpc>
                      </a:pPr>
                      <a:r>
                        <a:rPr lang="zh-CN" altLang="en-US" sz="2400" b="1" dirty="0">
                          <a:effectLst>
                            <a:outerShdw blurRad="38100" dist="38100" dir="2700000" algn="tl">
                              <a:srgbClr val="000000">
                                <a:alpha val="43137"/>
                              </a:srgbClr>
                            </a:outerShdw>
                          </a:effectLst>
                        </a:rPr>
                        <a:t>研究内容计划</a:t>
                      </a:r>
                      <a:endParaRPr lang="en-US" sz="24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T="45723" marB="45723" anchor="ctr"/>
                </a:tc>
                <a:tc>
                  <a:txBody>
                    <a:bodyPr/>
                    <a:lstStyle/>
                    <a:p>
                      <a:pPr algn="ctr">
                        <a:lnSpc>
                          <a:spcPct val="100000"/>
                        </a:lnSpc>
                      </a:pPr>
                      <a:r>
                        <a:rPr lang="zh-CN" altLang="en-US" sz="2400" b="1" dirty="0">
                          <a:effectLst>
                            <a:outerShdw blurRad="38100" dist="38100" dir="2700000" algn="tl">
                              <a:srgbClr val="000000">
                                <a:alpha val="43137"/>
                              </a:srgbClr>
                            </a:outerShdw>
                          </a:effectLst>
                        </a:rPr>
                        <a:t>完成情况</a:t>
                      </a:r>
                      <a:endParaRPr lang="en-US" sz="24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T="45723" marB="45723" anchor="ctr"/>
                </a:tc>
                <a:extLst>
                  <a:ext uri="{0D108BD9-81ED-4DB2-BD59-A6C34878D82A}">
                    <a16:rowId xmlns:a16="http://schemas.microsoft.com/office/drawing/2014/main" val="10000"/>
                  </a:ext>
                </a:extLst>
              </a:tr>
              <a:tr h="1056074">
                <a:tc>
                  <a:txBody>
                    <a:bodyPr/>
                    <a:lstStyle/>
                    <a:p>
                      <a:pPr algn="ctr"/>
                      <a:r>
                        <a:rPr lang="en-US" sz="1800" kern="1200" dirty="0"/>
                        <a:t>201</a:t>
                      </a:r>
                      <a:r>
                        <a:rPr lang="en-US" altLang="zh-CN" sz="1800" kern="1200" dirty="0"/>
                        <a:t>8</a:t>
                      </a:r>
                      <a:r>
                        <a:rPr lang="en-US" sz="1800" kern="1200" dirty="0"/>
                        <a:t>.</a:t>
                      </a:r>
                      <a:r>
                        <a:rPr lang="en-US" altLang="zh-CN" sz="1800" kern="1200" dirty="0"/>
                        <a:t>9</a:t>
                      </a:r>
                      <a:r>
                        <a:rPr lang="en-US" sz="1800" kern="1200" dirty="0"/>
                        <a:t>~201</a:t>
                      </a:r>
                      <a:r>
                        <a:rPr lang="en-US" altLang="zh-CN" sz="1800" kern="1200" dirty="0"/>
                        <a:t>8.12</a:t>
                      </a:r>
                      <a:endParaRPr lang="en-US" sz="1800" dirty="0">
                        <a:latin typeface="微软雅黑" panose="020B0503020204020204" pitchFamily="34" charset="-122"/>
                        <a:ea typeface="微软雅黑" panose="020B0503020204020204" pitchFamily="34" charset="-122"/>
                      </a:endParaRPr>
                    </a:p>
                  </a:txBody>
                  <a:tcPr marT="45723" marB="45723" anchor="ctr"/>
                </a:tc>
                <a:tc>
                  <a:txBody>
                    <a:bodyPr/>
                    <a:lstStyle/>
                    <a:p>
                      <a:r>
                        <a:rPr lang="zh-CN" altLang="en-US" sz="1800" dirty="0"/>
                        <a:t>基础知识储备；</a:t>
                      </a:r>
                    </a:p>
                    <a:p>
                      <a:r>
                        <a:rPr lang="zh-CN" altLang="en-US" sz="1800" dirty="0"/>
                        <a:t>阅读研究国内外网络链接预测相关领域文献和书籍，总结现有成果。</a:t>
                      </a:r>
                      <a:endParaRPr lang="en-US" sz="1800" dirty="0">
                        <a:latin typeface="微软雅黑" panose="020B0503020204020204" pitchFamily="34" charset="-122"/>
                        <a:ea typeface="微软雅黑" panose="020B0503020204020204" pitchFamily="34" charset="-122"/>
                      </a:endParaRPr>
                    </a:p>
                  </a:txBody>
                  <a:tcPr marT="45723" marB="45723" anchor="ctr"/>
                </a:tc>
                <a:tc>
                  <a:txBody>
                    <a:bodyPr/>
                    <a:lstStyle/>
                    <a:p>
                      <a:pPr algn="ctr"/>
                      <a:r>
                        <a:rPr lang="zh-CN" altLang="en-US" sz="1800" dirty="0"/>
                        <a:t>已完成</a:t>
                      </a:r>
                      <a:endParaRPr lang="en-US" sz="1800" dirty="0">
                        <a:latin typeface="微软雅黑" panose="020B0503020204020204" pitchFamily="34" charset="-122"/>
                        <a:ea typeface="微软雅黑" panose="020B0503020204020204" pitchFamily="34" charset="-122"/>
                      </a:endParaRPr>
                    </a:p>
                  </a:txBody>
                  <a:tcPr marT="45723" marB="45723" anchor="ctr"/>
                </a:tc>
                <a:extLst>
                  <a:ext uri="{0D108BD9-81ED-4DB2-BD59-A6C34878D82A}">
                    <a16:rowId xmlns:a16="http://schemas.microsoft.com/office/drawing/2014/main" val="10001"/>
                  </a:ext>
                </a:extLst>
              </a:tr>
              <a:tr h="1056074">
                <a:tc>
                  <a:txBody>
                    <a:bodyPr/>
                    <a:lstStyle/>
                    <a:p>
                      <a:pPr algn="ctr"/>
                      <a:r>
                        <a:rPr lang="en-US" sz="1800" kern="1200" dirty="0"/>
                        <a:t>201</a:t>
                      </a:r>
                      <a:r>
                        <a:rPr lang="en-US" altLang="zh-CN" sz="1800" kern="1200" dirty="0"/>
                        <a:t>9</a:t>
                      </a:r>
                      <a:r>
                        <a:rPr lang="en-US" sz="1800" kern="1200" dirty="0"/>
                        <a:t>.0</a:t>
                      </a:r>
                      <a:r>
                        <a:rPr lang="en-US" altLang="zh-CN" sz="1800" kern="1200" dirty="0"/>
                        <a:t>1</a:t>
                      </a:r>
                      <a:r>
                        <a:rPr lang="en-US" sz="1800" kern="1200" dirty="0"/>
                        <a:t>~201</a:t>
                      </a:r>
                      <a:r>
                        <a:rPr lang="en-US" altLang="zh-CN" sz="1800" kern="1200" dirty="0"/>
                        <a:t>9</a:t>
                      </a:r>
                      <a:r>
                        <a:rPr lang="en-US" sz="1800" kern="1200" dirty="0"/>
                        <a:t>.05</a:t>
                      </a:r>
                      <a:endParaRPr lang="en-US" sz="1800" dirty="0">
                        <a:latin typeface="微软雅黑" panose="020B0503020204020204" pitchFamily="34" charset="-122"/>
                        <a:ea typeface="微软雅黑" panose="020B0503020204020204" pitchFamily="34" charset="-122"/>
                      </a:endParaRPr>
                    </a:p>
                  </a:txBody>
                  <a:tcPr marT="45723" marB="45723" anchor="ctr"/>
                </a:tc>
                <a:tc>
                  <a:txBody>
                    <a:bodyPr/>
                    <a:lstStyle/>
                    <a:p>
                      <a:r>
                        <a:rPr lang="zh-CN" altLang="en-US" sz="1800" dirty="0"/>
                        <a:t>确定研究内容和技术路线；</a:t>
                      </a:r>
                      <a:endParaRPr lang="en-US" altLang="zh-CN" sz="1800" dirty="0"/>
                    </a:p>
                    <a:p>
                      <a:r>
                        <a:rPr lang="zh-CN" altLang="en-US" sz="1800" dirty="0"/>
                        <a:t>对同质网络做链接预测实验；</a:t>
                      </a:r>
                      <a:endParaRPr lang="en-US" altLang="zh-CN" sz="1800" dirty="0"/>
                    </a:p>
                    <a:p>
                      <a:r>
                        <a:rPr lang="zh-CN" altLang="en-US" sz="1800" dirty="0"/>
                        <a:t>总结初步实验结果，发表小论文。</a:t>
                      </a:r>
                      <a:endParaRPr lang="en-US" altLang="zh-CN" sz="1800" dirty="0">
                        <a:latin typeface="微软雅黑" panose="020B0503020204020204" pitchFamily="34" charset="-122"/>
                        <a:ea typeface="微软雅黑" panose="020B0503020204020204" pitchFamily="34" charset="-122"/>
                      </a:endParaRPr>
                    </a:p>
                  </a:txBody>
                  <a:tcPr marT="45723" marB="45723"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800" dirty="0"/>
                        <a:t>已完成</a:t>
                      </a:r>
                      <a:endParaRPr lang="en-US" altLang="zh-CN" sz="1800" dirty="0">
                        <a:latin typeface="微软雅黑" panose="020B0503020204020204" pitchFamily="34" charset="-122"/>
                        <a:ea typeface="微软雅黑" panose="020B0503020204020204" pitchFamily="34" charset="-122"/>
                      </a:endParaRPr>
                    </a:p>
                  </a:txBody>
                  <a:tcPr marT="45723" marB="45723" anchor="ctr"/>
                </a:tc>
                <a:extLst>
                  <a:ext uri="{0D108BD9-81ED-4DB2-BD59-A6C34878D82A}">
                    <a16:rowId xmlns:a16="http://schemas.microsoft.com/office/drawing/2014/main" val="10002"/>
                  </a:ext>
                </a:extLst>
              </a:tr>
              <a:tr h="1056074">
                <a:tc>
                  <a:txBody>
                    <a:bodyPr/>
                    <a:lstStyle/>
                    <a:p>
                      <a:pPr algn="ctr"/>
                      <a:r>
                        <a:rPr lang="en-US" sz="1800" kern="1200" dirty="0"/>
                        <a:t>201</a:t>
                      </a:r>
                      <a:r>
                        <a:rPr lang="en-US" altLang="zh-CN" sz="1800" kern="1200" dirty="0"/>
                        <a:t>9</a:t>
                      </a:r>
                      <a:r>
                        <a:rPr lang="en-US" sz="1800" kern="1200" dirty="0"/>
                        <a:t>.06~201</a:t>
                      </a:r>
                      <a:r>
                        <a:rPr lang="en-US" altLang="zh-CN" sz="1800" kern="1200" dirty="0"/>
                        <a:t>9</a:t>
                      </a:r>
                      <a:r>
                        <a:rPr lang="en-US" sz="1800" kern="1200" dirty="0"/>
                        <a:t>.10</a:t>
                      </a:r>
                      <a:endParaRPr lang="en-US" sz="1800" dirty="0">
                        <a:latin typeface="微软雅黑" panose="020B0503020204020204" pitchFamily="34" charset="-122"/>
                        <a:ea typeface="微软雅黑" panose="020B0503020204020204" pitchFamily="34" charset="-122"/>
                      </a:endParaRPr>
                    </a:p>
                  </a:txBody>
                  <a:tcPr marT="45723" marB="45723" anchor="ctr"/>
                </a:tc>
                <a:tc>
                  <a:txBody>
                    <a:bodyPr/>
                    <a:lstStyle/>
                    <a:p>
                      <a:r>
                        <a:rPr lang="zh-CN" altLang="en-US" sz="1800" dirty="0"/>
                        <a:t>研究异质网络的链接预测算法。</a:t>
                      </a:r>
                      <a:endParaRPr lang="en-US" sz="1800" dirty="0">
                        <a:latin typeface="微软雅黑" panose="020B0503020204020204" pitchFamily="34" charset="-122"/>
                        <a:ea typeface="微软雅黑" panose="020B0503020204020204" pitchFamily="34" charset="-122"/>
                      </a:endParaRPr>
                    </a:p>
                  </a:txBody>
                  <a:tcPr marT="45723" marB="45723" anchor="ctr"/>
                </a:tc>
                <a:tc>
                  <a:txBody>
                    <a:bodyPr/>
                    <a:lstStyle/>
                    <a:p>
                      <a:pPr algn="ctr"/>
                      <a:endParaRPr lang="en-US" sz="1800" dirty="0">
                        <a:latin typeface="微软雅黑" panose="020B0503020204020204" pitchFamily="34" charset="-122"/>
                        <a:ea typeface="微软雅黑" panose="020B0503020204020204" pitchFamily="34" charset="-122"/>
                      </a:endParaRPr>
                    </a:p>
                  </a:txBody>
                  <a:tcPr marT="45723" marB="45723" anchor="ctr"/>
                </a:tc>
                <a:extLst>
                  <a:ext uri="{0D108BD9-81ED-4DB2-BD59-A6C34878D82A}">
                    <a16:rowId xmlns:a16="http://schemas.microsoft.com/office/drawing/2014/main" val="10003"/>
                  </a:ext>
                </a:extLst>
              </a:tr>
              <a:tr h="1056074">
                <a:tc>
                  <a:txBody>
                    <a:bodyPr/>
                    <a:lstStyle/>
                    <a:p>
                      <a:pPr algn="ctr"/>
                      <a:r>
                        <a:rPr lang="en-US" sz="1800" kern="1200" dirty="0"/>
                        <a:t>201</a:t>
                      </a:r>
                      <a:r>
                        <a:rPr lang="en-US" altLang="zh-CN" sz="1800" kern="1200" dirty="0"/>
                        <a:t>9</a:t>
                      </a:r>
                      <a:r>
                        <a:rPr lang="en-US" sz="1800" kern="1200" dirty="0"/>
                        <a:t>.11~20</a:t>
                      </a:r>
                      <a:r>
                        <a:rPr lang="en-US" altLang="zh-CN" sz="1800" kern="1200" dirty="0"/>
                        <a:t>20</a:t>
                      </a:r>
                      <a:r>
                        <a:rPr lang="en-US" sz="1800" kern="1200" dirty="0"/>
                        <a:t>.05</a:t>
                      </a:r>
                      <a:endParaRPr lang="en-US" sz="1800" dirty="0">
                        <a:latin typeface="微软雅黑" panose="020B0503020204020204" pitchFamily="34" charset="-122"/>
                        <a:ea typeface="微软雅黑" panose="020B0503020204020204" pitchFamily="34" charset="-122"/>
                      </a:endParaRPr>
                    </a:p>
                  </a:txBody>
                  <a:tcPr marT="45723" marB="45723" anchor="ctr"/>
                </a:tc>
                <a:tc>
                  <a:txBody>
                    <a:bodyPr/>
                    <a:lstStyle/>
                    <a:p>
                      <a:r>
                        <a:rPr lang="zh-CN" altLang="en-US" sz="1800" dirty="0"/>
                        <a:t>系统整理、总结研究成果；</a:t>
                      </a:r>
                      <a:endParaRPr lang="en-US" altLang="zh-CN" sz="1800" dirty="0"/>
                    </a:p>
                    <a:p>
                      <a:r>
                        <a:rPr lang="zh-CN" altLang="en-US" sz="1800" dirty="0"/>
                        <a:t>撰写毕业论文、准备毕业答辩。</a:t>
                      </a:r>
                      <a:endParaRPr lang="en-US" sz="1800" dirty="0">
                        <a:latin typeface="微软雅黑" panose="020B0503020204020204" pitchFamily="34" charset="-122"/>
                        <a:ea typeface="微软雅黑" panose="020B0503020204020204" pitchFamily="34" charset="-122"/>
                      </a:endParaRPr>
                    </a:p>
                  </a:txBody>
                  <a:tcPr marT="45723" marB="45723" anchor="ctr"/>
                </a:tc>
                <a:tc>
                  <a:txBody>
                    <a:bodyPr/>
                    <a:lstStyle/>
                    <a:p>
                      <a:pPr algn="ctr"/>
                      <a:endParaRPr lang="en-US" sz="1800" dirty="0">
                        <a:latin typeface="微软雅黑" panose="020B0503020204020204" pitchFamily="34" charset="-122"/>
                        <a:ea typeface="微软雅黑" panose="020B0503020204020204" pitchFamily="34" charset="-122"/>
                      </a:endParaRPr>
                    </a:p>
                  </a:txBody>
                  <a:tcPr marT="45723" marB="45723" anchor="ct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937076164"/>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54977" y="114300"/>
            <a:ext cx="1221398" cy="8667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74" name="Rectangle 2"/>
          <p:cNvSpPr>
            <a:spLocks noGrp="1" noChangeArrowheads="1"/>
          </p:cNvSpPr>
          <p:nvPr>
            <p:ph type="title"/>
          </p:nvPr>
        </p:nvSpPr>
        <p:spPr>
          <a:xfrm>
            <a:off x="1646848" y="386986"/>
            <a:ext cx="7343775" cy="576262"/>
          </a:xfrm>
        </p:spPr>
        <p:txBody>
          <a:bodyPr/>
          <a:lstStyle/>
          <a:p>
            <a:pPr eaLnBrk="1" hangingPunct="1"/>
            <a:r>
              <a:rPr lang="en-US" altLang="zh-CN" sz="2800" b="1" dirty="0">
                <a:solidFill>
                  <a:srgbClr val="44546A"/>
                </a:solidFill>
                <a:latin typeface="微软雅黑" panose="020B0503020204020204" pitchFamily="34" charset="-122"/>
                <a:ea typeface="微软雅黑" panose="020B0503020204020204" pitchFamily="34" charset="-122"/>
              </a:rPr>
              <a:t>4.2</a:t>
            </a:r>
            <a:r>
              <a:rPr lang="zh-CN" altLang="en-US" sz="2800" b="1" dirty="0">
                <a:solidFill>
                  <a:srgbClr val="44546A"/>
                </a:solidFill>
                <a:latin typeface="微软雅黑" panose="020B0503020204020204" pitchFamily="34" charset="-122"/>
                <a:ea typeface="微软雅黑" panose="020B0503020204020204" pitchFamily="34" charset="-122"/>
              </a:rPr>
              <a:t> 同质网络链接预测研究成果</a:t>
            </a:r>
          </a:p>
        </p:txBody>
      </p:sp>
      <p:pic>
        <p:nvPicPr>
          <p:cNvPr id="12" name="图片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01319" y="325819"/>
            <a:ext cx="1328713" cy="655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6248766" y="6435969"/>
            <a:ext cx="2787162" cy="4220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Title 1"/>
          <p:cNvSpPr txBox="1">
            <a:spLocks/>
          </p:cNvSpPr>
          <p:nvPr/>
        </p:nvSpPr>
        <p:spPr>
          <a:xfrm>
            <a:off x="4888523" y="6435969"/>
            <a:ext cx="4102100" cy="281354"/>
          </a:xfrm>
          <a:prstGeom prst="rect">
            <a:avLst/>
          </a:prstGeom>
        </p:spPr>
        <p:txBody>
          <a:bodyPr/>
          <a:lstStyle>
            <a:lvl1pPr algn="l" defTabSz="685487" rtl="0" eaLnBrk="1" latinLnBrk="0" hangingPunct="1">
              <a:lnSpc>
                <a:spcPct val="90000"/>
              </a:lnSpc>
              <a:spcBef>
                <a:spcPct val="0"/>
              </a:spcBef>
              <a:buNone/>
              <a:defRPr lang="en-US" sz="3300" b="0" kern="1200" cap="none" spc="-75" baseline="0" dirty="0" smtClean="0">
                <a:ln w="3175">
                  <a:noFill/>
                </a:ln>
                <a:gradFill flip="none" rotWithShape="1">
                  <a:gsLst>
                    <a:gs pos="0">
                      <a:schemeClr val="tx1"/>
                    </a:gs>
                    <a:gs pos="86000">
                      <a:schemeClr val="tx1"/>
                    </a:gs>
                  </a:gsLst>
                  <a:lin ang="5400000" scaled="0"/>
                  <a:tileRect/>
                </a:gradFill>
                <a:effectLst/>
                <a:latin typeface="+mj-lt"/>
                <a:ea typeface="+mn-ea"/>
                <a:cs typeface="Arial" charset="0"/>
              </a:defRPr>
            </a:lvl1pPr>
          </a:lstStyle>
          <a:p>
            <a:pPr fontAlgn="auto">
              <a:spcAft>
                <a:spcPts val="0"/>
              </a:spcAft>
              <a:defRPr/>
            </a:pPr>
            <a:r>
              <a:rPr lang="zh-CN" altLang="en-US" sz="1400" dirty="0">
                <a:solidFill>
                  <a:srgbClr val="44546A"/>
                </a:solidFill>
                <a:latin typeface="微软雅黑" panose="020B0503020204020204" pitchFamily="34" charset="-122"/>
                <a:ea typeface="微软雅黑" panose="020B0503020204020204" pitchFamily="34" charset="-122"/>
              </a:rPr>
              <a:t>中国科学院空间信息处理与应用系统技术重点实验室</a:t>
            </a:r>
            <a:endParaRPr altLang="zh-CN" sz="1400" dirty="0">
              <a:solidFill>
                <a:srgbClr val="44546A"/>
              </a:solidFill>
              <a:latin typeface="微软雅黑" panose="020B0503020204020204" pitchFamily="34" charset="-122"/>
              <a:ea typeface="微软雅黑" panose="020B0503020204020204" pitchFamily="34" charset="-122"/>
            </a:endParaRPr>
          </a:p>
          <a:p>
            <a:pPr fontAlgn="auto">
              <a:spcAft>
                <a:spcPts val="0"/>
              </a:spcAft>
              <a:defRPr/>
            </a:pPr>
            <a:br>
              <a:rPr lang="zh-CN" altLang="en-US" sz="1400" dirty="0">
                <a:solidFill>
                  <a:schemeClr val="tx1"/>
                </a:solidFill>
                <a:latin typeface="微软雅黑" pitchFamily="34" charset="-122"/>
                <a:ea typeface="微软雅黑" pitchFamily="34" charset="-122"/>
              </a:rPr>
            </a:br>
            <a:endParaRPr lang="zh-CN" altLang="en-US" sz="3200" b="1" dirty="0">
              <a:solidFill>
                <a:schemeClr val="tx1"/>
              </a:solidFill>
              <a:latin typeface="微软雅黑" pitchFamily="34" charset="-122"/>
              <a:ea typeface="微软雅黑" pitchFamily="34" charset="-122"/>
            </a:endParaRPr>
          </a:p>
        </p:txBody>
      </p:sp>
      <p:sp>
        <p:nvSpPr>
          <p:cNvPr id="2" name="文本框 1">
            <a:extLst>
              <a:ext uri="{FF2B5EF4-FFF2-40B4-BE49-F238E27FC236}">
                <a16:creationId xmlns:a16="http://schemas.microsoft.com/office/drawing/2014/main" id="{816F25B9-1DF6-7D46-8E98-C6F155D9B56C}"/>
              </a:ext>
            </a:extLst>
          </p:cNvPr>
          <p:cNvSpPr txBox="1"/>
          <p:nvPr/>
        </p:nvSpPr>
        <p:spPr>
          <a:xfrm>
            <a:off x="404006" y="1139252"/>
            <a:ext cx="6535567" cy="400110"/>
          </a:xfrm>
          <a:prstGeom prst="rect">
            <a:avLst/>
          </a:prstGeom>
          <a:noFill/>
        </p:spPr>
        <p:txBody>
          <a:bodyPr wrap="square" rtlCol="0">
            <a:spAutoFit/>
          </a:bodyPr>
          <a:lstStyle/>
          <a:p>
            <a:pPr marL="342900" indent="-342900" algn="just">
              <a:buFont typeface="Wingdings" pitchFamily="2" charset="2"/>
              <a:buChar char="p"/>
            </a:pPr>
            <a:r>
              <a:rPr kumimoji="1" lang="zh-CN" altLang="en-US" sz="2000" dirty="0">
                <a:solidFill>
                  <a:schemeClr val="accent2"/>
                </a:solidFill>
              </a:rPr>
              <a:t>基于边和节点信息融合的同质网络链接预测算法研究</a:t>
            </a:r>
          </a:p>
        </p:txBody>
      </p:sp>
      <p:sp>
        <p:nvSpPr>
          <p:cNvPr id="32" name="文本框 31">
            <a:extLst>
              <a:ext uri="{FF2B5EF4-FFF2-40B4-BE49-F238E27FC236}">
                <a16:creationId xmlns:a16="http://schemas.microsoft.com/office/drawing/2014/main" id="{9D941FFE-6F7D-D846-804D-7B704C9DBF70}"/>
              </a:ext>
            </a:extLst>
          </p:cNvPr>
          <p:cNvSpPr txBox="1"/>
          <p:nvPr/>
        </p:nvSpPr>
        <p:spPr>
          <a:xfrm>
            <a:off x="772910" y="1715366"/>
            <a:ext cx="2538604" cy="3293209"/>
          </a:xfrm>
          <a:prstGeom prst="rect">
            <a:avLst/>
          </a:prstGeom>
          <a:noFill/>
        </p:spPr>
        <p:txBody>
          <a:bodyPr wrap="square" rtlCol="0">
            <a:spAutoFit/>
          </a:bodyPr>
          <a:lstStyle/>
          <a:p>
            <a:pPr marL="285750" indent="-285750">
              <a:buFont typeface="Wingdings" pitchFamily="2" charset="2"/>
              <a:buChar char="p"/>
            </a:pPr>
            <a:r>
              <a:rPr kumimoji="1" lang="zh-CN" altLang="en-US" sz="1600" dirty="0">
                <a:solidFill>
                  <a:srgbClr val="44546A"/>
                </a:solidFill>
              </a:rPr>
              <a:t>实验</a:t>
            </a:r>
            <a:endParaRPr kumimoji="1" lang="en-US" altLang="zh-CN" sz="1600" dirty="0">
              <a:solidFill>
                <a:srgbClr val="44546A"/>
              </a:solidFill>
            </a:endParaRPr>
          </a:p>
          <a:p>
            <a:r>
              <a:rPr kumimoji="1" lang="zh-CN" altLang="en-US" sz="1600" dirty="0">
                <a:solidFill>
                  <a:srgbClr val="44546A"/>
                </a:solidFill>
              </a:rPr>
              <a:t>实验一共使用了机场网络，蛋白质反应网络等</a:t>
            </a:r>
            <a:r>
              <a:rPr kumimoji="1" lang="en-US" altLang="zh-CN" sz="1600" dirty="0">
                <a:solidFill>
                  <a:srgbClr val="FF0000"/>
                </a:solidFill>
              </a:rPr>
              <a:t>8</a:t>
            </a:r>
            <a:r>
              <a:rPr kumimoji="1" lang="zh-CN" altLang="en-US" sz="1600" dirty="0">
                <a:solidFill>
                  <a:srgbClr val="FF0000"/>
                </a:solidFill>
              </a:rPr>
              <a:t>个</a:t>
            </a:r>
            <a:r>
              <a:rPr kumimoji="1" lang="zh-CN" altLang="en-US" sz="1600" dirty="0">
                <a:solidFill>
                  <a:srgbClr val="44546A"/>
                </a:solidFill>
              </a:rPr>
              <a:t>不同类型的数据集，使用</a:t>
            </a:r>
            <a:r>
              <a:rPr kumimoji="1" lang="en-US" altLang="zh-CN" sz="1600" dirty="0">
                <a:solidFill>
                  <a:srgbClr val="FF0000"/>
                </a:solidFill>
              </a:rPr>
              <a:t>AUC</a:t>
            </a:r>
            <a:r>
              <a:rPr kumimoji="1" lang="zh-CN" altLang="en-US" sz="1600" dirty="0">
                <a:solidFill>
                  <a:srgbClr val="425267"/>
                </a:solidFill>
              </a:rPr>
              <a:t>值（</a:t>
            </a:r>
            <a:r>
              <a:rPr kumimoji="1" lang="en-US" altLang="zh-CN" sz="1600" dirty="0">
                <a:solidFill>
                  <a:srgbClr val="425267"/>
                </a:solidFill>
              </a:rPr>
              <a:t>Area</a:t>
            </a:r>
            <a:r>
              <a:rPr kumimoji="1" lang="zh-CN" altLang="en-US" sz="1600" dirty="0">
                <a:solidFill>
                  <a:srgbClr val="425267"/>
                </a:solidFill>
              </a:rPr>
              <a:t> </a:t>
            </a:r>
            <a:r>
              <a:rPr kumimoji="1" lang="en-US" altLang="zh-CN" sz="1600" dirty="0">
                <a:solidFill>
                  <a:srgbClr val="425267"/>
                </a:solidFill>
              </a:rPr>
              <a:t>under</a:t>
            </a:r>
            <a:r>
              <a:rPr kumimoji="1" lang="zh-CN" altLang="en-US" sz="1600" dirty="0">
                <a:solidFill>
                  <a:srgbClr val="425267"/>
                </a:solidFill>
              </a:rPr>
              <a:t> </a:t>
            </a:r>
            <a:r>
              <a:rPr kumimoji="1" lang="en-US" altLang="zh-CN" sz="1600" dirty="0">
                <a:solidFill>
                  <a:srgbClr val="425267"/>
                </a:solidFill>
              </a:rPr>
              <a:t>Curve</a:t>
            </a:r>
            <a:r>
              <a:rPr kumimoji="1" lang="zh-CN" altLang="en-US" sz="1600" dirty="0">
                <a:solidFill>
                  <a:srgbClr val="425267"/>
                </a:solidFill>
              </a:rPr>
              <a:t>）</a:t>
            </a:r>
            <a:r>
              <a:rPr kumimoji="1" lang="zh-CN" altLang="en-US" sz="1600" dirty="0">
                <a:solidFill>
                  <a:srgbClr val="44546A"/>
                </a:solidFill>
              </a:rPr>
              <a:t>作为评价指标。</a:t>
            </a:r>
            <a:endParaRPr kumimoji="1" lang="en-US" altLang="zh-CN" sz="1600" dirty="0">
              <a:solidFill>
                <a:srgbClr val="44546A"/>
              </a:solidFill>
            </a:endParaRPr>
          </a:p>
          <a:p>
            <a:endParaRPr kumimoji="1" lang="en-US" altLang="zh-CN" sz="1600" dirty="0">
              <a:solidFill>
                <a:srgbClr val="44546A"/>
              </a:solidFill>
            </a:endParaRPr>
          </a:p>
          <a:p>
            <a:r>
              <a:rPr kumimoji="1" lang="zh-CN" altLang="en-US" sz="1600" dirty="0">
                <a:solidFill>
                  <a:srgbClr val="44546A"/>
                </a:solidFill>
              </a:rPr>
              <a:t>使用了</a:t>
            </a:r>
            <a:r>
              <a:rPr kumimoji="1" lang="en-US" altLang="zh-CN" sz="1600" dirty="0">
                <a:solidFill>
                  <a:srgbClr val="FF0000"/>
                </a:solidFill>
              </a:rPr>
              <a:t>5</a:t>
            </a:r>
            <a:r>
              <a:rPr kumimoji="1" lang="zh-CN" altLang="en-US" sz="1600" dirty="0">
                <a:solidFill>
                  <a:srgbClr val="FF0000"/>
                </a:solidFill>
              </a:rPr>
              <a:t>种</a:t>
            </a:r>
            <a:r>
              <a:rPr kumimoji="1" lang="zh-CN" altLang="en-US" sz="1600" dirty="0">
                <a:solidFill>
                  <a:srgbClr val="44546A"/>
                </a:solidFill>
              </a:rPr>
              <a:t>分类器进行分类，</a:t>
            </a:r>
            <a:endParaRPr kumimoji="1" lang="en-US" altLang="zh-CN" sz="1600" dirty="0">
              <a:solidFill>
                <a:srgbClr val="44546A"/>
              </a:solidFill>
            </a:endParaRPr>
          </a:p>
          <a:p>
            <a:r>
              <a:rPr kumimoji="1" lang="zh-CN" altLang="en-US" sz="1600" dirty="0">
                <a:solidFill>
                  <a:srgbClr val="44546A"/>
                </a:solidFill>
              </a:rPr>
              <a:t>实验证明使用</a:t>
            </a:r>
            <a:r>
              <a:rPr kumimoji="1" lang="zh-CN" altLang="en-US" sz="1600" dirty="0">
                <a:solidFill>
                  <a:srgbClr val="FF0000"/>
                </a:solidFill>
              </a:rPr>
              <a:t>神经网络</a:t>
            </a:r>
            <a:r>
              <a:rPr kumimoji="1" lang="zh-CN" altLang="en-US" sz="1600" dirty="0">
                <a:solidFill>
                  <a:srgbClr val="44546A"/>
                </a:solidFill>
              </a:rPr>
              <a:t>进行预测效果最好。</a:t>
            </a:r>
            <a:endParaRPr kumimoji="1" lang="en-US" altLang="zh-CN" sz="1600" dirty="0">
              <a:solidFill>
                <a:srgbClr val="44546A"/>
              </a:solidFill>
            </a:endParaRPr>
          </a:p>
          <a:p>
            <a:endParaRPr kumimoji="1" lang="en-US" altLang="zh-CN" sz="1600" dirty="0">
              <a:solidFill>
                <a:srgbClr val="44546A"/>
              </a:solidFill>
            </a:endParaRPr>
          </a:p>
          <a:p>
            <a:endParaRPr kumimoji="1" lang="en-US" altLang="zh-CN" sz="1600" dirty="0">
              <a:solidFill>
                <a:srgbClr val="44546A"/>
              </a:solidFill>
            </a:endParaRPr>
          </a:p>
          <a:p>
            <a:endParaRPr kumimoji="1" lang="en-US" altLang="zh-CN" sz="1600" dirty="0">
              <a:solidFill>
                <a:srgbClr val="44546A"/>
              </a:solidFill>
            </a:endParaRPr>
          </a:p>
        </p:txBody>
      </p:sp>
      <p:grpSp>
        <p:nvGrpSpPr>
          <p:cNvPr id="6" name="组合 5">
            <a:extLst>
              <a:ext uri="{FF2B5EF4-FFF2-40B4-BE49-F238E27FC236}">
                <a16:creationId xmlns:a16="http://schemas.microsoft.com/office/drawing/2014/main" id="{72C856AA-D170-CE41-A92B-C9B8631C3C8F}"/>
              </a:ext>
            </a:extLst>
          </p:cNvPr>
          <p:cNvGrpSpPr/>
          <p:nvPr/>
        </p:nvGrpSpPr>
        <p:grpSpPr>
          <a:xfrm>
            <a:off x="3311514" y="4019921"/>
            <a:ext cx="4651681" cy="1673736"/>
            <a:chOff x="3311514" y="1737815"/>
            <a:chExt cx="4651681" cy="1673736"/>
          </a:xfrm>
        </p:grpSpPr>
        <p:pic>
          <p:nvPicPr>
            <p:cNvPr id="29" name="图片 28">
              <a:extLst>
                <a:ext uri="{FF2B5EF4-FFF2-40B4-BE49-F238E27FC236}">
                  <a16:creationId xmlns:a16="http://schemas.microsoft.com/office/drawing/2014/main" id="{1698A707-40E9-414A-9D8A-75E3076419D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311514" y="1737815"/>
              <a:ext cx="4651681" cy="1673736"/>
            </a:xfrm>
            <a:prstGeom prst="rect">
              <a:avLst/>
            </a:prstGeom>
          </p:spPr>
        </p:pic>
        <p:sp>
          <p:nvSpPr>
            <p:cNvPr id="5" name="矩形 4">
              <a:extLst>
                <a:ext uri="{FF2B5EF4-FFF2-40B4-BE49-F238E27FC236}">
                  <a16:creationId xmlns:a16="http://schemas.microsoft.com/office/drawing/2014/main" id="{7D15267F-6BD6-304B-A93A-8FE39B82A319}"/>
                </a:ext>
              </a:extLst>
            </p:cNvPr>
            <p:cNvSpPr/>
            <p:nvPr/>
          </p:nvSpPr>
          <p:spPr>
            <a:xfrm>
              <a:off x="3503054" y="3168204"/>
              <a:ext cx="4365938" cy="18030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pic>
        <p:nvPicPr>
          <p:cNvPr id="7" name="图片 6">
            <a:extLst>
              <a:ext uri="{FF2B5EF4-FFF2-40B4-BE49-F238E27FC236}">
                <a16:creationId xmlns:a16="http://schemas.microsoft.com/office/drawing/2014/main" id="{E66D142C-DEC9-C643-BEB5-8EDE02A14F92}"/>
              </a:ext>
            </a:extLst>
          </p:cNvPr>
          <p:cNvPicPr>
            <a:picLocks noChangeAspect="1"/>
          </p:cNvPicPr>
          <p:nvPr/>
        </p:nvPicPr>
        <p:blipFill rotWithShape="1">
          <a:blip r:embed="rId5"/>
          <a:srcRect l="502" r="56612" b="8256"/>
          <a:stretch/>
        </p:blipFill>
        <p:spPr>
          <a:xfrm>
            <a:off x="3376054" y="1715366"/>
            <a:ext cx="2261300" cy="2128551"/>
          </a:xfrm>
          <a:prstGeom prst="rect">
            <a:avLst/>
          </a:prstGeom>
        </p:spPr>
      </p:pic>
      <p:sp>
        <p:nvSpPr>
          <p:cNvPr id="8" name="文本框 7">
            <a:extLst>
              <a:ext uri="{FF2B5EF4-FFF2-40B4-BE49-F238E27FC236}">
                <a16:creationId xmlns:a16="http://schemas.microsoft.com/office/drawing/2014/main" id="{E9A8B61D-6ED3-A944-9EED-CA0358478B18}"/>
              </a:ext>
            </a:extLst>
          </p:cNvPr>
          <p:cNvSpPr txBox="1"/>
          <p:nvPr/>
        </p:nvSpPr>
        <p:spPr>
          <a:xfrm>
            <a:off x="5637354" y="1948644"/>
            <a:ext cx="2643046" cy="830997"/>
          </a:xfrm>
          <a:prstGeom prst="rect">
            <a:avLst/>
          </a:prstGeom>
          <a:noFill/>
        </p:spPr>
        <p:txBody>
          <a:bodyPr wrap="square" rtlCol="0">
            <a:spAutoFit/>
          </a:bodyPr>
          <a:lstStyle/>
          <a:p>
            <a:r>
              <a:rPr kumimoji="1" lang="zh-CN" altLang="en-US" sz="1600" dirty="0">
                <a:solidFill>
                  <a:srgbClr val="425267"/>
                </a:solidFill>
              </a:rPr>
              <a:t>二分类模型常用评价指标</a:t>
            </a:r>
            <a:r>
              <a:rPr kumimoji="1" lang="en-US" altLang="zh-CN" sz="1600" dirty="0">
                <a:solidFill>
                  <a:srgbClr val="425267"/>
                </a:solidFill>
              </a:rPr>
              <a:t>AUC</a:t>
            </a:r>
            <a:r>
              <a:rPr kumimoji="1" lang="zh-CN" altLang="en-US" sz="1600" dirty="0">
                <a:solidFill>
                  <a:srgbClr val="425267"/>
                </a:solidFill>
              </a:rPr>
              <a:t>：</a:t>
            </a:r>
            <a:r>
              <a:rPr kumimoji="1" lang="en-US" altLang="zh-CN" sz="1600" dirty="0">
                <a:solidFill>
                  <a:srgbClr val="425267"/>
                </a:solidFill>
              </a:rPr>
              <a:t>ROC</a:t>
            </a:r>
            <a:r>
              <a:rPr kumimoji="1" lang="zh-CN" altLang="en-US" sz="1600" dirty="0">
                <a:solidFill>
                  <a:srgbClr val="425267"/>
                </a:solidFill>
              </a:rPr>
              <a:t>曲线下的面积，值越大，表示分类效果越好。</a:t>
            </a:r>
          </a:p>
        </p:txBody>
      </p:sp>
    </p:spTree>
    <p:extLst>
      <p:ext uri="{BB962C8B-B14F-4D97-AF65-F5344CB8AC3E}">
        <p14:creationId xmlns:p14="http://schemas.microsoft.com/office/powerpoint/2010/main" val="1206497280"/>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2" name="Text Box 3"/>
          <p:cNvSpPr txBox="1">
            <a:spLocks noChangeArrowheads="1"/>
          </p:cNvSpPr>
          <p:nvPr/>
        </p:nvSpPr>
        <p:spPr bwMode="auto">
          <a:xfrm>
            <a:off x="977900" y="1312863"/>
            <a:ext cx="7291388" cy="642937"/>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a:lstStyle>
            <a:lvl1pPr>
              <a:spcBef>
                <a:spcPct val="20000"/>
              </a:spcBef>
              <a:buClr>
                <a:srgbClr val="FF6600"/>
              </a:buClr>
              <a:buFont typeface="Wingdings" panose="05000000000000000000" pitchFamily="2" charset="2"/>
              <a:buChar char="p"/>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6600"/>
              </a:buClr>
              <a:buFont typeface="Wingdings" panose="05000000000000000000" pitchFamily="2" charset="2"/>
              <a:buChar char="n"/>
              <a:defRPr sz="2400">
                <a:solidFill>
                  <a:schemeClr val="tx1"/>
                </a:solidFill>
                <a:latin typeface="Arial" panose="020B0604020202020204" pitchFamily="34" charset="0"/>
                <a:ea typeface="楷体_GB2312" pitchFamily="49" charset="-122"/>
              </a:defRPr>
            </a:lvl2pPr>
            <a:lvl3pPr marL="1143000" indent="-228600">
              <a:spcBef>
                <a:spcPct val="20000"/>
              </a:spcBef>
              <a:buClr>
                <a:srgbClr val="FF6600"/>
              </a:buClr>
              <a:buFont typeface="Wingdings" panose="05000000000000000000" pitchFamily="2" charset="2"/>
              <a:buChar char="p"/>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lr>
                <a:srgbClr val="FF6600"/>
              </a:buClr>
              <a:buFont typeface="Wingdings" panose="05000000000000000000" pitchFamily="2" charset="2"/>
              <a:buChar char="n"/>
              <a:defRPr sz="2000">
                <a:solidFill>
                  <a:schemeClr val="tx1"/>
                </a:solidFill>
                <a:latin typeface="Arial" panose="020B0604020202020204" pitchFamily="34" charset="0"/>
                <a:ea typeface="楷体_GB2312" pitchFamily="49" charset="-122"/>
              </a:defRPr>
            </a:lvl4pPr>
            <a:lvl5pPr marL="2057400" indent="-228600">
              <a:spcBef>
                <a:spcPct val="20000"/>
              </a:spcBef>
              <a:buClr>
                <a:srgbClr val="FF6600"/>
              </a:buClr>
              <a:buFont typeface="Wingdings" panose="05000000000000000000" pitchFamily="2" charset="2"/>
              <a:buChar char="n"/>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rgbClr val="FF6600"/>
              </a:buClr>
              <a:buFont typeface="Wingdings" panose="05000000000000000000" pitchFamily="2" charset="2"/>
              <a:buChar char="n"/>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rgbClr val="FF6600"/>
              </a:buClr>
              <a:buFont typeface="Wingdings" panose="05000000000000000000" pitchFamily="2" charset="2"/>
              <a:buChar char="n"/>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rgbClr val="FF6600"/>
              </a:buClr>
              <a:buFont typeface="Wingdings" panose="05000000000000000000" pitchFamily="2" charset="2"/>
              <a:buChar char="n"/>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rgbClr val="FF6600"/>
              </a:buClr>
              <a:buFont typeface="Wingdings" panose="05000000000000000000" pitchFamily="2" charset="2"/>
              <a:buChar char="n"/>
              <a:defRPr sz="2000">
                <a:solidFill>
                  <a:schemeClr val="tx1"/>
                </a:solidFill>
                <a:latin typeface="Arial" panose="020B0604020202020204" pitchFamily="34" charset="0"/>
                <a:ea typeface="楷体_GB2312" pitchFamily="49" charset="-122"/>
              </a:defRPr>
            </a:lvl9pPr>
          </a:lstStyle>
          <a:p>
            <a:pPr marL="0" marR="0" lvl="0" indent="0" algn="l" defTabSz="914400" rtl="0" eaLnBrk="1" fontAlgn="base" latinLnBrk="0" hangingPunct="1">
              <a:lnSpc>
                <a:spcPct val="110000"/>
              </a:lnSpc>
              <a:spcBef>
                <a:spcPct val="0"/>
              </a:spcBef>
              <a:spcAft>
                <a:spcPct val="0"/>
              </a:spcAft>
              <a:buClrTx/>
              <a:buSzTx/>
              <a:buFontTx/>
              <a:buNone/>
              <a:tabLst/>
              <a:defRPr/>
            </a:pPr>
            <a:r>
              <a:rPr kumimoji="0" lang="en-US" altLang="zh-CN" sz="2400" b="1" i="0" u="none" strike="noStrike" kern="1200" cap="none" spc="0" normalizeH="0" baseline="0" noProof="0" dirty="0">
                <a:ln>
                  <a:noFill/>
                </a:ln>
                <a:solidFill>
                  <a:schemeClr val="accent2"/>
                </a:solidFill>
                <a:effectLst/>
                <a:uLnTx/>
                <a:uFillTx/>
                <a:latin typeface="微软雅黑" panose="020B0503020204020204" pitchFamily="34" charset="-122"/>
                <a:ea typeface="微软雅黑" panose="020B0503020204020204" pitchFamily="34" charset="-122"/>
                <a:cs typeface="+mn-cs"/>
              </a:rPr>
              <a:t>1. </a:t>
            </a:r>
            <a:r>
              <a:rPr kumimoji="0" lang="zh-CN" altLang="en-US" sz="2400" b="1" i="0" u="none" strike="noStrike" kern="1200" cap="none" spc="0" normalizeH="0" baseline="0" noProof="0" dirty="0">
                <a:ln>
                  <a:noFill/>
                </a:ln>
                <a:solidFill>
                  <a:schemeClr val="accent2"/>
                </a:solidFill>
                <a:effectLst/>
                <a:uLnTx/>
                <a:uFillTx/>
                <a:latin typeface="微软雅黑" panose="020B0503020204020204" pitchFamily="34" charset="-122"/>
                <a:ea typeface="微软雅黑" panose="020B0503020204020204" pitchFamily="34" charset="-122"/>
                <a:cs typeface="+mn-cs"/>
              </a:rPr>
              <a:t>选题背景及意义</a:t>
            </a:r>
            <a:r>
              <a:rPr kumimoji="0" lang="zh-CN" altLang="en-US" sz="3200" b="1" i="0" u="none" strike="noStrike" kern="1200" cap="none" spc="0" normalizeH="0" baseline="0" noProof="0" dirty="0">
                <a:ln>
                  <a:noFill/>
                </a:ln>
                <a:solidFill>
                  <a:schemeClr val="accent2"/>
                </a:solidFill>
                <a:effectLst/>
                <a:uLnTx/>
                <a:uFillTx/>
                <a:latin typeface="微软雅黑" panose="020B0503020204020204" pitchFamily="34" charset="-122"/>
                <a:ea typeface="微软雅黑" panose="020B0503020204020204" pitchFamily="34" charset="-122"/>
                <a:cs typeface="+mn-cs"/>
              </a:rPr>
              <a:t> </a:t>
            </a:r>
          </a:p>
        </p:txBody>
      </p:sp>
      <p:sp>
        <p:nvSpPr>
          <p:cNvPr id="11" name="Text Box 16"/>
          <p:cNvSpPr txBox="1">
            <a:spLocks noChangeArrowheads="1"/>
          </p:cNvSpPr>
          <p:nvPr/>
        </p:nvSpPr>
        <p:spPr bwMode="auto">
          <a:xfrm>
            <a:off x="974725" y="3009900"/>
            <a:ext cx="7291388" cy="647700"/>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a:lstStyle>
            <a:lvl1pPr>
              <a:spcBef>
                <a:spcPct val="20000"/>
              </a:spcBef>
              <a:buClr>
                <a:srgbClr val="FF6600"/>
              </a:buClr>
              <a:buFont typeface="Wingdings" panose="05000000000000000000" pitchFamily="2" charset="2"/>
              <a:buChar char="p"/>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6600"/>
              </a:buClr>
              <a:buFont typeface="Wingdings" panose="05000000000000000000" pitchFamily="2" charset="2"/>
              <a:buChar char="n"/>
              <a:defRPr sz="2400">
                <a:solidFill>
                  <a:schemeClr val="tx1"/>
                </a:solidFill>
                <a:latin typeface="Arial" panose="020B0604020202020204" pitchFamily="34" charset="0"/>
                <a:ea typeface="楷体_GB2312" pitchFamily="49" charset="-122"/>
              </a:defRPr>
            </a:lvl2pPr>
            <a:lvl3pPr marL="1143000" indent="-228600">
              <a:spcBef>
                <a:spcPct val="20000"/>
              </a:spcBef>
              <a:buClr>
                <a:srgbClr val="FF6600"/>
              </a:buClr>
              <a:buFont typeface="Wingdings" panose="05000000000000000000" pitchFamily="2" charset="2"/>
              <a:buChar char="p"/>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lr>
                <a:srgbClr val="FF6600"/>
              </a:buClr>
              <a:buFont typeface="Wingdings" panose="05000000000000000000" pitchFamily="2" charset="2"/>
              <a:buChar char="n"/>
              <a:defRPr sz="2000">
                <a:solidFill>
                  <a:schemeClr val="tx1"/>
                </a:solidFill>
                <a:latin typeface="Arial" panose="020B0604020202020204" pitchFamily="34" charset="0"/>
                <a:ea typeface="楷体_GB2312" pitchFamily="49" charset="-122"/>
              </a:defRPr>
            </a:lvl4pPr>
            <a:lvl5pPr marL="2057400" indent="-228600">
              <a:spcBef>
                <a:spcPct val="20000"/>
              </a:spcBef>
              <a:buClr>
                <a:srgbClr val="FF6600"/>
              </a:buClr>
              <a:buFont typeface="Wingdings" panose="05000000000000000000" pitchFamily="2" charset="2"/>
              <a:buChar char="n"/>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rgbClr val="FF6600"/>
              </a:buClr>
              <a:buFont typeface="Wingdings" panose="05000000000000000000" pitchFamily="2" charset="2"/>
              <a:buChar char="n"/>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rgbClr val="FF6600"/>
              </a:buClr>
              <a:buFont typeface="Wingdings" panose="05000000000000000000" pitchFamily="2" charset="2"/>
              <a:buChar char="n"/>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rgbClr val="FF6600"/>
              </a:buClr>
              <a:buFont typeface="Wingdings" panose="05000000000000000000" pitchFamily="2" charset="2"/>
              <a:buChar char="n"/>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rgbClr val="FF6600"/>
              </a:buClr>
              <a:buFont typeface="Wingdings" panose="05000000000000000000" pitchFamily="2" charset="2"/>
              <a:buChar char="n"/>
              <a:defRPr sz="2000">
                <a:solidFill>
                  <a:schemeClr val="tx1"/>
                </a:solidFill>
                <a:latin typeface="Arial" panose="020B0604020202020204" pitchFamily="34" charset="0"/>
                <a:ea typeface="楷体_GB2312" pitchFamily="49" charset="-122"/>
              </a:defRPr>
            </a:lvl9pPr>
          </a:lstStyle>
          <a:p>
            <a:pPr marL="0" marR="0" lvl="0" indent="0" algn="l" defTabSz="914400" rtl="0" eaLnBrk="1" fontAlgn="base" latinLnBrk="0" hangingPunct="1">
              <a:lnSpc>
                <a:spcPct val="140000"/>
              </a:lnSpc>
              <a:spcBef>
                <a:spcPct val="0"/>
              </a:spcBef>
              <a:spcAft>
                <a:spcPct val="0"/>
              </a:spcAft>
              <a:buClrTx/>
              <a:buSzTx/>
              <a:buFontTx/>
              <a:buNone/>
              <a:tabLst/>
              <a:defRPr/>
            </a:pPr>
            <a:r>
              <a:rPr kumimoji="0" lang="en-US" altLang="zh-CN" sz="2400" b="1" i="0" u="none" strike="noStrike" kern="1200" cap="none" spc="0" normalizeH="0" baseline="0" noProof="0" dirty="0">
                <a:ln>
                  <a:noFill/>
                </a:ln>
                <a:solidFill>
                  <a:srgbClr val="44546A"/>
                </a:solidFill>
                <a:effectLst/>
                <a:uLnTx/>
                <a:uFillTx/>
                <a:latin typeface="微软雅黑" panose="020B0503020204020204" pitchFamily="34" charset="-122"/>
                <a:ea typeface="微软雅黑" panose="020B0503020204020204" pitchFamily="34" charset="-122"/>
                <a:cs typeface="+mn-cs"/>
              </a:rPr>
              <a:t>3.</a:t>
            </a:r>
            <a:r>
              <a:rPr kumimoji="0" lang="zh-CN" altLang="en-US" sz="2400" b="1" i="0" u="none" strike="noStrike" kern="1200" cap="none" spc="0" normalizeH="0" baseline="0" noProof="0" dirty="0">
                <a:ln>
                  <a:noFill/>
                </a:ln>
                <a:solidFill>
                  <a:srgbClr val="44546A"/>
                </a:solidFill>
                <a:effectLst/>
                <a:uLnTx/>
                <a:uFillTx/>
                <a:latin typeface="微软雅黑" panose="020B0503020204020204" pitchFamily="34" charset="-122"/>
                <a:ea typeface="微软雅黑" panose="020B0503020204020204" pitchFamily="34" charset="-122"/>
                <a:cs typeface="+mn-cs"/>
              </a:rPr>
              <a:t> 研究内容及方案</a:t>
            </a:r>
          </a:p>
        </p:txBody>
      </p:sp>
      <p:sp>
        <p:nvSpPr>
          <p:cNvPr id="8" name="Text Box 12"/>
          <p:cNvSpPr txBox="1">
            <a:spLocks noChangeArrowheads="1"/>
          </p:cNvSpPr>
          <p:nvPr/>
        </p:nvSpPr>
        <p:spPr bwMode="auto">
          <a:xfrm>
            <a:off x="974725" y="2141538"/>
            <a:ext cx="7291388" cy="647700"/>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a:lstStyle>
            <a:lvl1pPr>
              <a:spcBef>
                <a:spcPct val="20000"/>
              </a:spcBef>
              <a:buClr>
                <a:srgbClr val="FF6600"/>
              </a:buClr>
              <a:buFont typeface="Wingdings" panose="05000000000000000000" pitchFamily="2" charset="2"/>
              <a:buChar char="p"/>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6600"/>
              </a:buClr>
              <a:buFont typeface="Wingdings" panose="05000000000000000000" pitchFamily="2" charset="2"/>
              <a:buChar char="n"/>
              <a:defRPr sz="2400">
                <a:solidFill>
                  <a:schemeClr val="tx1"/>
                </a:solidFill>
                <a:latin typeface="Arial" panose="020B0604020202020204" pitchFamily="34" charset="0"/>
                <a:ea typeface="楷体_GB2312" pitchFamily="49" charset="-122"/>
              </a:defRPr>
            </a:lvl2pPr>
            <a:lvl3pPr marL="1143000" indent="-228600">
              <a:spcBef>
                <a:spcPct val="20000"/>
              </a:spcBef>
              <a:buClr>
                <a:srgbClr val="FF6600"/>
              </a:buClr>
              <a:buFont typeface="Wingdings" panose="05000000000000000000" pitchFamily="2" charset="2"/>
              <a:buChar char="p"/>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lr>
                <a:srgbClr val="FF6600"/>
              </a:buClr>
              <a:buFont typeface="Wingdings" panose="05000000000000000000" pitchFamily="2" charset="2"/>
              <a:buChar char="n"/>
              <a:defRPr sz="2000">
                <a:solidFill>
                  <a:schemeClr val="tx1"/>
                </a:solidFill>
                <a:latin typeface="Arial" panose="020B0604020202020204" pitchFamily="34" charset="0"/>
                <a:ea typeface="楷体_GB2312" pitchFamily="49" charset="-122"/>
              </a:defRPr>
            </a:lvl4pPr>
            <a:lvl5pPr marL="2057400" indent="-228600">
              <a:spcBef>
                <a:spcPct val="20000"/>
              </a:spcBef>
              <a:buClr>
                <a:srgbClr val="FF6600"/>
              </a:buClr>
              <a:buFont typeface="Wingdings" panose="05000000000000000000" pitchFamily="2" charset="2"/>
              <a:buChar char="n"/>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rgbClr val="FF6600"/>
              </a:buClr>
              <a:buFont typeface="Wingdings" panose="05000000000000000000" pitchFamily="2" charset="2"/>
              <a:buChar char="n"/>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rgbClr val="FF6600"/>
              </a:buClr>
              <a:buFont typeface="Wingdings" panose="05000000000000000000" pitchFamily="2" charset="2"/>
              <a:buChar char="n"/>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rgbClr val="FF6600"/>
              </a:buClr>
              <a:buFont typeface="Wingdings" panose="05000000000000000000" pitchFamily="2" charset="2"/>
              <a:buChar char="n"/>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rgbClr val="FF6600"/>
              </a:buClr>
              <a:buFont typeface="Wingdings" panose="05000000000000000000" pitchFamily="2" charset="2"/>
              <a:buChar char="n"/>
              <a:defRPr sz="2000">
                <a:solidFill>
                  <a:schemeClr val="tx1"/>
                </a:solidFill>
                <a:latin typeface="Arial" panose="020B0604020202020204" pitchFamily="34" charset="0"/>
                <a:ea typeface="楷体_GB2312" pitchFamily="49" charset="-122"/>
              </a:defRPr>
            </a:lvl9pPr>
          </a:lstStyle>
          <a:p>
            <a:pPr marL="0" marR="0" lvl="0" indent="0" algn="l" defTabSz="914400" rtl="0" eaLnBrk="1" fontAlgn="base" latinLnBrk="0" hangingPunct="1">
              <a:lnSpc>
                <a:spcPct val="140000"/>
              </a:lnSpc>
              <a:spcBef>
                <a:spcPct val="0"/>
              </a:spcBef>
              <a:spcAft>
                <a:spcPct val="0"/>
              </a:spcAft>
              <a:buClrTx/>
              <a:buSzTx/>
              <a:buFontTx/>
              <a:buNone/>
              <a:tabLst/>
              <a:defRPr/>
            </a:pPr>
            <a:r>
              <a:rPr kumimoji="0" lang="en-US" altLang="zh-CN" sz="2400" b="1" i="0" u="none" strike="noStrike" kern="1200" cap="none" spc="0" normalizeH="0" baseline="0" noProof="0" dirty="0">
                <a:ln>
                  <a:noFill/>
                </a:ln>
                <a:solidFill>
                  <a:srgbClr val="44546A"/>
                </a:solidFill>
                <a:effectLst/>
                <a:uLnTx/>
                <a:uFillTx/>
                <a:latin typeface="微软雅黑" panose="020B0503020204020204" pitchFamily="34" charset="-122"/>
                <a:ea typeface="微软雅黑" panose="020B0503020204020204" pitchFamily="34" charset="-122"/>
                <a:cs typeface="+mn-cs"/>
              </a:rPr>
              <a:t>2.</a:t>
            </a:r>
            <a:r>
              <a:rPr kumimoji="0" lang="zh-CN" altLang="en-US" sz="2400" b="1" i="0" u="none" strike="noStrike" kern="1200" cap="none" spc="0" normalizeH="0" baseline="0" dirty="0">
                <a:ln>
                  <a:noFill/>
                </a:ln>
                <a:solidFill>
                  <a:srgbClr val="44546A"/>
                </a:solidFill>
                <a:effectLst/>
                <a:uLnTx/>
                <a:uFillTx/>
                <a:latin typeface="微软雅黑" panose="020B0503020204020204" pitchFamily="34" charset="-122"/>
                <a:ea typeface="微软雅黑" panose="020B0503020204020204" pitchFamily="34" charset="-122"/>
                <a:cs typeface="+mn-cs"/>
              </a:rPr>
              <a:t> 国内外研究现状</a:t>
            </a:r>
            <a:endParaRPr kumimoji="0" lang="zh-CN" altLang="en-US" sz="1800" b="0" i="0" u="none" strike="noStrike" kern="1200" cap="none" spc="0" normalizeH="0" baseline="0" noProof="0" dirty="0">
              <a:ln>
                <a:noFill/>
              </a:ln>
              <a:solidFill>
                <a:srgbClr val="44546A"/>
              </a:solidFill>
              <a:effectLst/>
              <a:uLnTx/>
              <a:uFillTx/>
              <a:latin typeface="微软雅黑" panose="020B0503020204020204" pitchFamily="34" charset="-122"/>
              <a:ea typeface="微软雅黑" panose="020B0503020204020204" pitchFamily="34" charset="-122"/>
              <a:cs typeface="+mn-cs"/>
            </a:endParaRPr>
          </a:p>
        </p:txBody>
      </p:sp>
      <p:sp>
        <p:nvSpPr>
          <p:cNvPr id="3" name="矩形 2"/>
          <p:cNvSpPr/>
          <p:nvPr/>
        </p:nvSpPr>
        <p:spPr>
          <a:xfrm>
            <a:off x="254977" y="114300"/>
            <a:ext cx="1221398" cy="8667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74" name="Rectangle 2"/>
          <p:cNvSpPr>
            <a:spLocks noGrp="1" noChangeArrowheads="1"/>
          </p:cNvSpPr>
          <p:nvPr>
            <p:ph type="title"/>
          </p:nvPr>
        </p:nvSpPr>
        <p:spPr>
          <a:xfrm>
            <a:off x="1646848" y="386986"/>
            <a:ext cx="7343775" cy="576262"/>
          </a:xfrm>
        </p:spPr>
        <p:txBody>
          <a:bodyPr/>
          <a:lstStyle/>
          <a:p>
            <a:pPr eaLnBrk="1" hangingPunct="1"/>
            <a:r>
              <a:rPr lang="zh-CN" altLang="en-US" sz="2800" b="1" dirty="0">
                <a:solidFill>
                  <a:srgbClr val="44546A"/>
                </a:solidFill>
                <a:latin typeface="微软雅黑" panose="020B0503020204020204" pitchFamily="34" charset="-122"/>
                <a:ea typeface="微软雅黑" panose="020B0503020204020204" pitchFamily="34" charset="-122"/>
              </a:rPr>
              <a:t>主要内容</a:t>
            </a:r>
          </a:p>
        </p:txBody>
      </p:sp>
      <p:pic>
        <p:nvPicPr>
          <p:cNvPr id="12" name="图片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01319" y="325819"/>
            <a:ext cx="1328713" cy="655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6248766" y="6435969"/>
            <a:ext cx="2787162" cy="4220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Title 1"/>
          <p:cNvSpPr txBox="1">
            <a:spLocks/>
          </p:cNvSpPr>
          <p:nvPr/>
        </p:nvSpPr>
        <p:spPr>
          <a:xfrm>
            <a:off x="4888523" y="6435969"/>
            <a:ext cx="4102100" cy="281354"/>
          </a:xfrm>
          <a:prstGeom prst="rect">
            <a:avLst/>
          </a:prstGeom>
        </p:spPr>
        <p:txBody>
          <a:bodyPr/>
          <a:lstStyle>
            <a:lvl1pPr algn="l" defTabSz="685487" rtl="0" eaLnBrk="1" latinLnBrk="0" hangingPunct="1">
              <a:lnSpc>
                <a:spcPct val="90000"/>
              </a:lnSpc>
              <a:spcBef>
                <a:spcPct val="0"/>
              </a:spcBef>
              <a:buNone/>
              <a:defRPr lang="en-US" sz="3300" b="0" kern="1200" cap="none" spc="-75" baseline="0" dirty="0" smtClean="0">
                <a:ln w="3175">
                  <a:noFill/>
                </a:ln>
                <a:gradFill flip="none" rotWithShape="1">
                  <a:gsLst>
                    <a:gs pos="0">
                      <a:schemeClr val="tx1"/>
                    </a:gs>
                    <a:gs pos="86000">
                      <a:schemeClr val="tx1"/>
                    </a:gs>
                  </a:gsLst>
                  <a:lin ang="5400000" scaled="0"/>
                  <a:tileRect/>
                </a:gradFill>
                <a:effectLst/>
                <a:latin typeface="+mj-lt"/>
                <a:ea typeface="+mn-ea"/>
                <a:cs typeface="Arial" charset="0"/>
              </a:defRPr>
            </a:lvl1pPr>
          </a:lstStyle>
          <a:p>
            <a:pPr fontAlgn="auto">
              <a:spcAft>
                <a:spcPts val="0"/>
              </a:spcAft>
              <a:defRPr/>
            </a:pPr>
            <a:r>
              <a:rPr lang="zh-CN" altLang="en-US" sz="1400" dirty="0">
                <a:solidFill>
                  <a:srgbClr val="44546A"/>
                </a:solidFill>
                <a:latin typeface="微软雅黑" panose="020B0503020204020204" pitchFamily="34" charset="-122"/>
                <a:ea typeface="微软雅黑" panose="020B0503020204020204" pitchFamily="34" charset="-122"/>
              </a:rPr>
              <a:t>中国科学院空间信息处理与应用系统技术重点实验室</a:t>
            </a:r>
            <a:endParaRPr altLang="zh-CN" sz="1400" dirty="0">
              <a:solidFill>
                <a:srgbClr val="44546A"/>
              </a:solidFill>
              <a:latin typeface="微软雅黑" panose="020B0503020204020204" pitchFamily="34" charset="-122"/>
              <a:ea typeface="微软雅黑" panose="020B0503020204020204" pitchFamily="34" charset="-122"/>
            </a:endParaRPr>
          </a:p>
          <a:p>
            <a:pPr fontAlgn="auto">
              <a:spcAft>
                <a:spcPts val="0"/>
              </a:spcAft>
              <a:defRPr/>
            </a:pPr>
            <a:br>
              <a:rPr lang="zh-CN" altLang="en-US" sz="1400" dirty="0">
                <a:solidFill>
                  <a:schemeClr val="tx1"/>
                </a:solidFill>
                <a:latin typeface="微软雅黑" pitchFamily="34" charset="-122"/>
                <a:ea typeface="微软雅黑" pitchFamily="34" charset="-122"/>
              </a:rPr>
            </a:br>
            <a:endParaRPr lang="zh-CN" altLang="en-US" sz="3200" b="1" dirty="0">
              <a:solidFill>
                <a:schemeClr val="tx1"/>
              </a:solidFill>
              <a:latin typeface="微软雅黑" pitchFamily="34" charset="-122"/>
              <a:ea typeface="微软雅黑" pitchFamily="34" charset="-122"/>
            </a:endParaRPr>
          </a:p>
        </p:txBody>
      </p:sp>
      <p:sp>
        <p:nvSpPr>
          <p:cNvPr id="10" name="Text Box 16"/>
          <p:cNvSpPr txBox="1">
            <a:spLocks noChangeArrowheads="1"/>
          </p:cNvSpPr>
          <p:nvPr/>
        </p:nvSpPr>
        <p:spPr bwMode="auto">
          <a:xfrm>
            <a:off x="977835" y="3890085"/>
            <a:ext cx="7291388" cy="647700"/>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a:lstStyle>
            <a:lvl1pPr>
              <a:spcBef>
                <a:spcPct val="20000"/>
              </a:spcBef>
              <a:buClr>
                <a:srgbClr val="FF6600"/>
              </a:buClr>
              <a:buFont typeface="Wingdings" panose="05000000000000000000" pitchFamily="2" charset="2"/>
              <a:buChar char="p"/>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6600"/>
              </a:buClr>
              <a:buFont typeface="Wingdings" panose="05000000000000000000" pitchFamily="2" charset="2"/>
              <a:buChar char="n"/>
              <a:defRPr sz="2400">
                <a:solidFill>
                  <a:schemeClr val="tx1"/>
                </a:solidFill>
                <a:latin typeface="Arial" panose="020B0604020202020204" pitchFamily="34" charset="0"/>
                <a:ea typeface="楷体_GB2312" pitchFamily="49" charset="-122"/>
              </a:defRPr>
            </a:lvl2pPr>
            <a:lvl3pPr marL="1143000" indent="-228600">
              <a:spcBef>
                <a:spcPct val="20000"/>
              </a:spcBef>
              <a:buClr>
                <a:srgbClr val="FF6600"/>
              </a:buClr>
              <a:buFont typeface="Wingdings" panose="05000000000000000000" pitchFamily="2" charset="2"/>
              <a:buChar char="p"/>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lr>
                <a:srgbClr val="FF6600"/>
              </a:buClr>
              <a:buFont typeface="Wingdings" panose="05000000000000000000" pitchFamily="2" charset="2"/>
              <a:buChar char="n"/>
              <a:defRPr sz="2000">
                <a:solidFill>
                  <a:schemeClr val="tx1"/>
                </a:solidFill>
                <a:latin typeface="Arial" panose="020B0604020202020204" pitchFamily="34" charset="0"/>
                <a:ea typeface="楷体_GB2312" pitchFamily="49" charset="-122"/>
              </a:defRPr>
            </a:lvl4pPr>
            <a:lvl5pPr marL="2057400" indent="-228600">
              <a:spcBef>
                <a:spcPct val="20000"/>
              </a:spcBef>
              <a:buClr>
                <a:srgbClr val="FF6600"/>
              </a:buClr>
              <a:buFont typeface="Wingdings" panose="05000000000000000000" pitchFamily="2" charset="2"/>
              <a:buChar char="n"/>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rgbClr val="FF6600"/>
              </a:buClr>
              <a:buFont typeface="Wingdings" panose="05000000000000000000" pitchFamily="2" charset="2"/>
              <a:buChar char="n"/>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rgbClr val="FF6600"/>
              </a:buClr>
              <a:buFont typeface="Wingdings" panose="05000000000000000000" pitchFamily="2" charset="2"/>
              <a:buChar char="n"/>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rgbClr val="FF6600"/>
              </a:buClr>
              <a:buFont typeface="Wingdings" panose="05000000000000000000" pitchFamily="2" charset="2"/>
              <a:buChar char="n"/>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rgbClr val="FF6600"/>
              </a:buClr>
              <a:buFont typeface="Wingdings" panose="05000000000000000000" pitchFamily="2" charset="2"/>
              <a:buChar char="n"/>
              <a:defRPr sz="2000">
                <a:solidFill>
                  <a:schemeClr val="tx1"/>
                </a:solidFill>
                <a:latin typeface="Arial" panose="020B0604020202020204" pitchFamily="34" charset="0"/>
                <a:ea typeface="楷体_GB2312" pitchFamily="49" charset="-122"/>
              </a:defRPr>
            </a:lvl9pPr>
          </a:lstStyle>
          <a:p>
            <a:pPr marL="0" marR="0" lvl="0" indent="0" algn="l" defTabSz="914400" rtl="0" eaLnBrk="1" fontAlgn="base" latinLnBrk="0" hangingPunct="1">
              <a:lnSpc>
                <a:spcPct val="140000"/>
              </a:lnSpc>
              <a:spcBef>
                <a:spcPct val="0"/>
              </a:spcBef>
              <a:spcAft>
                <a:spcPct val="0"/>
              </a:spcAft>
              <a:buClrTx/>
              <a:buSzTx/>
              <a:buFontTx/>
              <a:buNone/>
              <a:tabLst/>
              <a:defRPr/>
            </a:pPr>
            <a:r>
              <a:rPr lang="en-US" altLang="zh-CN" sz="2400" b="1" dirty="0">
                <a:solidFill>
                  <a:srgbClr val="44546A"/>
                </a:solidFill>
                <a:latin typeface="微软雅黑" panose="020B0503020204020204" pitchFamily="34" charset="-122"/>
                <a:ea typeface="微软雅黑" panose="020B0503020204020204" pitchFamily="34" charset="-122"/>
              </a:rPr>
              <a:t>4</a:t>
            </a:r>
            <a:r>
              <a:rPr kumimoji="0" lang="en-US" altLang="zh-CN" sz="2400" b="1" i="0" u="none" strike="noStrike" kern="1200" cap="none" spc="0" normalizeH="0" baseline="0" noProof="0" dirty="0">
                <a:ln>
                  <a:noFill/>
                </a:ln>
                <a:solidFill>
                  <a:srgbClr val="44546A"/>
                </a:solidFill>
                <a:effectLst/>
                <a:uLnTx/>
                <a:uFillTx/>
                <a:latin typeface="微软雅黑" panose="020B0503020204020204" pitchFamily="34" charset="-122"/>
                <a:ea typeface="微软雅黑" panose="020B0503020204020204" pitchFamily="34" charset="-122"/>
                <a:cs typeface="+mn-cs"/>
              </a:rPr>
              <a:t>.</a:t>
            </a:r>
            <a:r>
              <a:rPr kumimoji="0" lang="zh-CN" altLang="en-US" sz="2400" b="1" i="0" u="none" strike="noStrike" kern="1200" cap="none" spc="0" normalizeH="0" baseline="0" noProof="0" dirty="0">
                <a:ln>
                  <a:noFill/>
                </a:ln>
                <a:solidFill>
                  <a:srgbClr val="44546A"/>
                </a:solidFill>
                <a:effectLst/>
                <a:uLnTx/>
                <a:uFillTx/>
                <a:latin typeface="微软雅黑" panose="020B0503020204020204" pitchFamily="34" charset="-122"/>
                <a:ea typeface="微软雅黑" panose="020B0503020204020204" pitchFamily="34" charset="-122"/>
                <a:cs typeface="+mn-cs"/>
              </a:rPr>
              <a:t> 研究计划和进展</a:t>
            </a:r>
          </a:p>
        </p:txBody>
      </p:sp>
      <p:sp>
        <p:nvSpPr>
          <p:cNvPr id="13" name="Text Box 16">
            <a:extLst>
              <a:ext uri="{FF2B5EF4-FFF2-40B4-BE49-F238E27FC236}">
                <a16:creationId xmlns:a16="http://schemas.microsoft.com/office/drawing/2014/main" id="{E9FA783A-959A-4768-8D24-5DC53F50D58B}"/>
              </a:ext>
            </a:extLst>
          </p:cNvPr>
          <p:cNvSpPr txBox="1">
            <a:spLocks noChangeArrowheads="1"/>
          </p:cNvSpPr>
          <p:nvPr/>
        </p:nvSpPr>
        <p:spPr bwMode="auto">
          <a:xfrm>
            <a:off x="974725" y="4795717"/>
            <a:ext cx="7291388" cy="647700"/>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a:lstStyle>
            <a:lvl1pPr>
              <a:spcBef>
                <a:spcPct val="20000"/>
              </a:spcBef>
              <a:buClr>
                <a:srgbClr val="FF6600"/>
              </a:buClr>
              <a:buFont typeface="Wingdings" panose="05000000000000000000" pitchFamily="2" charset="2"/>
              <a:buChar char="p"/>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6600"/>
              </a:buClr>
              <a:buFont typeface="Wingdings" panose="05000000000000000000" pitchFamily="2" charset="2"/>
              <a:buChar char="n"/>
              <a:defRPr sz="2400">
                <a:solidFill>
                  <a:schemeClr val="tx1"/>
                </a:solidFill>
                <a:latin typeface="Arial" panose="020B0604020202020204" pitchFamily="34" charset="0"/>
                <a:ea typeface="楷体_GB2312" pitchFamily="49" charset="-122"/>
              </a:defRPr>
            </a:lvl2pPr>
            <a:lvl3pPr marL="1143000" indent="-228600">
              <a:spcBef>
                <a:spcPct val="20000"/>
              </a:spcBef>
              <a:buClr>
                <a:srgbClr val="FF6600"/>
              </a:buClr>
              <a:buFont typeface="Wingdings" panose="05000000000000000000" pitchFamily="2" charset="2"/>
              <a:buChar char="p"/>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lr>
                <a:srgbClr val="FF6600"/>
              </a:buClr>
              <a:buFont typeface="Wingdings" panose="05000000000000000000" pitchFamily="2" charset="2"/>
              <a:buChar char="n"/>
              <a:defRPr sz="2000">
                <a:solidFill>
                  <a:schemeClr val="tx1"/>
                </a:solidFill>
                <a:latin typeface="Arial" panose="020B0604020202020204" pitchFamily="34" charset="0"/>
                <a:ea typeface="楷体_GB2312" pitchFamily="49" charset="-122"/>
              </a:defRPr>
            </a:lvl4pPr>
            <a:lvl5pPr marL="2057400" indent="-228600">
              <a:spcBef>
                <a:spcPct val="20000"/>
              </a:spcBef>
              <a:buClr>
                <a:srgbClr val="FF6600"/>
              </a:buClr>
              <a:buFont typeface="Wingdings" panose="05000000000000000000" pitchFamily="2" charset="2"/>
              <a:buChar char="n"/>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rgbClr val="FF6600"/>
              </a:buClr>
              <a:buFont typeface="Wingdings" panose="05000000000000000000" pitchFamily="2" charset="2"/>
              <a:buChar char="n"/>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rgbClr val="FF6600"/>
              </a:buClr>
              <a:buFont typeface="Wingdings" panose="05000000000000000000" pitchFamily="2" charset="2"/>
              <a:buChar char="n"/>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rgbClr val="FF6600"/>
              </a:buClr>
              <a:buFont typeface="Wingdings" panose="05000000000000000000" pitchFamily="2" charset="2"/>
              <a:buChar char="n"/>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rgbClr val="FF6600"/>
              </a:buClr>
              <a:buFont typeface="Wingdings" panose="05000000000000000000" pitchFamily="2" charset="2"/>
              <a:buChar char="n"/>
              <a:defRPr sz="2000">
                <a:solidFill>
                  <a:schemeClr val="tx1"/>
                </a:solidFill>
                <a:latin typeface="Arial" panose="020B0604020202020204" pitchFamily="34" charset="0"/>
                <a:ea typeface="楷体_GB2312" pitchFamily="49" charset="-122"/>
              </a:defRPr>
            </a:lvl9pPr>
          </a:lstStyle>
          <a:p>
            <a:pPr marL="0" marR="0" lvl="0" indent="0" algn="l" defTabSz="914400" rtl="0" eaLnBrk="1" fontAlgn="base" latinLnBrk="0" hangingPunct="1">
              <a:lnSpc>
                <a:spcPct val="140000"/>
              </a:lnSpc>
              <a:spcBef>
                <a:spcPct val="0"/>
              </a:spcBef>
              <a:spcAft>
                <a:spcPct val="0"/>
              </a:spcAft>
              <a:buClrTx/>
              <a:buSzTx/>
              <a:buFontTx/>
              <a:buNone/>
              <a:tabLst/>
              <a:defRPr/>
            </a:pPr>
            <a:r>
              <a:rPr lang="en-US" altLang="zh-CN" sz="2400" b="1" dirty="0">
                <a:solidFill>
                  <a:srgbClr val="44546A"/>
                </a:solidFill>
                <a:latin typeface="微软雅黑" panose="020B0503020204020204" pitchFamily="34" charset="-122"/>
                <a:ea typeface="微软雅黑" panose="020B0503020204020204" pitchFamily="34" charset="-122"/>
              </a:rPr>
              <a:t>5</a:t>
            </a:r>
            <a:r>
              <a:rPr kumimoji="0" lang="en-US" altLang="zh-CN" sz="2400" b="1" i="0" u="none" strike="noStrike" kern="1200" cap="none" spc="0" normalizeH="0" baseline="0" noProof="0" dirty="0">
                <a:ln>
                  <a:noFill/>
                </a:ln>
                <a:solidFill>
                  <a:srgbClr val="44546A"/>
                </a:solidFill>
                <a:effectLst/>
                <a:uLnTx/>
                <a:uFillTx/>
                <a:latin typeface="微软雅黑" panose="020B0503020204020204" pitchFamily="34" charset="-122"/>
                <a:ea typeface="微软雅黑" panose="020B0503020204020204" pitchFamily="34" charset="-122"/>
                <a:cs typeface="+mn-cs"/>
              </a:rPr>
              <a:t>.</a:t>
            </a:r>
            <a:r>
              <a:rPr kumimoji="0" lang="zh-CN" altLang="en-US" sz="2400" b="1" i="0" u="none" strike="noStrike" kern="1200" cap="none" spc="0" normalizeH="0" baseline="0" noProof="0" dirty="0">
                <a:ln>
                  <a:noFill/>
                </a:ln>
                <a:solidFill>
                  <a:srgbClr val="44546A"/>
                </a:solidFill>
                <a:effectLst/>
                <a:uLnTx/>
                <a:uFillTx/>
                <a:latin typeface="微软雅黑" panose="020B0503020204020204" pitchFamily="34" charset="-122"/>
                <a:ea typeface="微软雅黑" panose="020B0503020204020204" pitchFamily="34" charset="-122"/>
                <a:cs typeface="+mn-cs"/>
              </a:rPr>
              <a:t> 参与项目情况</a:t>
            </a:r>
          </a:p>
        </p:txBody>
      </p:sp>
    </p:spTree>
    <p:extLst>
      <p:ext uri="{BB962C8B-B14F-4D97-AF65-F5344CB8AC3E}">
        <p14:creationId xmlns:p14="http://schemas.microsoft.com/office/powerpoint/2010/main" val="3546499116"/>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54977" y="114300"/>
            <a:ext cx="1221398" cy="8667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74" name="Rectangle 2"/>
          <p:cNvSpPr>
            <a:spLocks noGrp="1" noChangeArrowheads="1"/>
          </p:cNvSpPr>
          <p:nvPr>
            <p:ph type="title"/>
          </p:nvPr>
        </p:nvSpPr>
        <p:spPr>
          <a:xfrm>
            <a:off x="1646848" y="386986"/>
            <a:ext cx="7343775" cy="576262"/>
          </a:xfrm>
        </p:spPr>
        <p:txBody>
          <a:bodyPr/>
          <a:lstStyle/>
          <a:p>
            <a:pPr eaLnBrk="1" hangingPunct="1"/>
            <a:r>
              <a:rPr lang="en-US" altLang="zh-CN" sz="2800" b="1" dirty="0">
                <a:solidFill>
                  <a:srgbClr val="44546A"/>
                </a:solidFill>
                <a:latin typeface="微软雅黑" panose="020B0503020204020204" pitchFamily="34" charset="-122"/>
                <a:ea typeface="微软雅黑" panose="020B0503020204020204" pitchFamily="34" charset="-122"/>
              </a:rPr>
              <a:t>4.2</a:t>
            </a:r>
            <a:r>
              <a:rPr lang="zh-CN" altLang="en-US" sz="2800" b="1" dirty="0">
                <a:solidFill>
                  <a:srgbClr val="44546A"/>
                </a:solidFill>
                <a:latin typeface="微软雅黑" panose="020B0503020204020204" pitchFamily="34" charset="-122"/>
                <a:ea typeface="微软雅黑" panose="020B0503020204020204" pitchFamily="34" charset="-122"/>
              </a:rPr>
              <a:t> 同质网络链接预测研究成果</a:t>
            </a:r>
          </a:p>
        </p:txBody>
      </p:sp>
      <p:pic>
        <p:nvPicPr>
          <p:cNvPr id="12" name="图片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01319" y="325819"/>
            <a:ext cx="1328713" cy="655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6248766" y="6435969"/>
            <a:ext cx="2787162" cy="4220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Title 1"/>
          <p:cNvSpPr txBox="1">
            <a:spLocks/>
          </p:cNvSpPr>
          <p:nvPr/>
        </p:nvSpPr>
        <p:spPr>
          <a:xfrm>
            <a:off x="4888523" y="6435969"/>
            <a:ext cx="4102100" cy="281354"/>
          </a:xfrm>
          <a:prstGeom prst="rect">
            <a:avLst/>
          </a:prstGeom>
        </p:spPr>
        <p:txBody>
          <a:bodyPr/>
          <a:lstStyle>
            <a:lvl1pPr algn="l" defTabSz="685487" rtl="0" eaLnBrk="1" latinLnBrk="0" hangingPunct="1">
              <a:lnSpc>
                <a:spcPct val="90000"/>
              </a:lnSpc>
              <a:spcBef>
                <a:spcPct val="0"/>
              </a:spcBef>
              <a:buNone/>
              <a:defRPr lang="en-US" sz="3300" b="0" kern="1200" cap="none" spc="-75" baseline="0" dirty="0" smtClean="0">
                <a:ln w="3175">
                  <a:noFill/>
                </a:ln>
                <a:gradFill flip="none" rotWithShape="1">
                  <a:gsLst>
                    <a:gs pos="0">
                      <a:schemeClr val="tx1"/>
                    </a:gs>
                    <a:gs pos="86000">
                      <a:schemeClr val="tx1"/>
                    </a:gs>
                  </a:gsLst>
                  <a:lin ang="5400000" scaled="0"/>
                  <a:tileRect/>
                </a:gradFill>
                <a:effectLst/>
                <a:latin typeface="+mj-lt"/>
                <a:ea typeface="+mn-ea"/>
                <a:cs typeface="Arial" charset="0"/>
              </a:defRPr>
            </a:lvl1pPr>
          </a:lstStyle>
          <a:p>
            <a:pPr fontAlgn="auto">
              <a:spcAft>
                <a:spcPts val="0"/>
              </a:spcAft>
              <a:defRPr/>
            </a:pPr>
            <a:r>
              <a:rPr lang="zh-CN" altLang="en-US" sz="1400" dirty="0">
                <a:solidFill>
                  <a:srgbClr val="44546A"/>
                </a:solidFill>
                <a:latin typeface="微软雅黑" panose="020B0503020204020204" pitchFamily="34" charset="-122"/>
                <a:ea typeface="微软雅黑" panose="020B0503020204020204" pitchFamily="34" charset="-122"/>
              </a:rPr>
              <a:t>中国科学院空间信息处理与应用系统技术重点实验室</a:t>
            </a:r>
            <a:endParaRPr altLang="zh-CN" sz="1400" dirty="0">
              <a:solidFill>
                <a:srgbClr val="44546A"/>
              </a:solidFill>
              <a:latin typeface="微软雅黑" panose="020B0503020204020204" pitchFamily="34" charset="-122"/>
              <a:ea typeface="微软雅黑" panose="020B0503020204020204" pitchFamily="34" charset="-122"/>
            </a:endParaRPr>
          </a:p>
          <a:p>
            <a:pPr fontAlgn="auto">
              <a:spcAft>
                <a:spcPts val="0"/>
              </a:spcAft>
              <a:defRPr/>
            </a:pPr>
            <a:br>
              <a:rPr lang="zh-CN" altLang="en-US" sz="1400" dirty="0">
                <a:solidFill>
                  <a:schemeClr val="tx1"/>
                </a:solidFill>
                <a:latin typeface="微软雅黑" pitchFamily="34" charset="-122"/>
                <a:ea typeface="微软雅黑" pitchFamily="34" charset="-122"/>
              </a:rPr>
            </a:br>
            <a:endParaRPr lang="zh-CN" altLang="en-US" sz="3200" b="1" dirty="0">
              <a:solidFill>
                <a:schemeClr val="tx1"/>
              </a:solidFill>
              <a:latin typeface="微软雅黑" pitchFamily="34" charset="-122"/>
              <a:ea typeface="微软雅黑" pitchFamily="34" charset="-122"/>
            </a:endParaRPr>
          </a:p>
        </p:txBody>
      </p:sp>
      <p:sp>
        <p:nvSpPr>
          <p:cNvPr id="2" name="文本框 1">
            <a:extLst>
              <a:ext uri="{FF2B5EF4-FFF2-40B4-BE49-F238E27FC236}">
                <a16:creationId xmlns:a16="http://schemas.microsoft.com/office/drawing/2014/main" id="{816F25B9-1DF6-7D46-8E98-C6F155D9B56C}"/>
              </a:ext>
            </a:extLst>
          </p:cNvPr>
          <p:cNvSpPr txBox="1"/>
          <p:nvPr/>
        </p:nvSpPr>
        <p:spPr>
          <a:xfrm>
            <a:off x="404006" y="1139252"/>
            <a:ext cx="6535567" cy="400110"/>
          </a:xfrm>
          <a:prstGeom prst="rect">
            <a:avLst/>
          </a:prstGeom>
          <a:noFill/>
        </p:spPr>
        <p:txBody>
          <a:bodyPr wrap="square" rtlCol="0">
            <a:spAutoFit/>
          </a:bodyPr>
          <a:lstStyle/>
          <a:p>
            <a:pPr marL="342900" indent="-342900" algn="just">
              <a:buFont typeface="Wingdings" pitchFamily="2" charset="2"/>
              <a:buChar char="p"/>
            </a:pPr>
            <a:r>
              <a:rPr kumimoji="1" lang="zh-CN" altLang="en-US" sz="2000" dirty="0">
                <a:solidFill>
                  <a:schemeClr val="accent2"/>
                </a:solidFill>
              </a:rPr>
              <a:t>基于边和节点信息融合的同质网络链接预测算法研究</a:t>
            </a:r>
          </a:p>
        </p:txBody>
      </p:sp>
      <p:sp>
        <p:nvSpPr>
          <p:cNvPr id="7" name="文本框 6">
            <a:extLst>
              <a:ext uri="{FF2B5EF4-FFF2-40B4-BE49-F238E27FC236}">
                <a16:creationId xmlns:a16="http://schemas.microsoft.com/office/drawing/2014/main" id="{A97F9BD9-5E5D-C44E-93AF-93C4500A460C}"/>
              </a:ext>
            </a:extLst>
          </p:cNvPr>
          <p:cNvSpPr txBox="1"/>
          <p:nvPr/>
        </p:nvSpPr>
        <p:spPr>
          <a:xfrm>
            <a:off x="772910" y="1715366"/>
            <a:ext cx="2538604" cy="4524315"/>
          </a:xfrm>
          <a:prstGeom prst="rect">
            <a:avLst/>
          </a:prstGeom>
          <a:noFill/>
        </p:spPr>
        <p:txBody>
          <a:bodyPr wrap="square" rtlCol="0">
            <a:spAutoFit/>
          </a:bodyPr>
          <a:lstStyle/>
          <a:p>
            <a:pPr marL="285750" indent="-285750">
              <a:buFont typeface="Wingdings" pitchFamily="2" charset="2"/>
              <a:buChar char="p"/>
            </a:pPr>
            <a:r>
              <a:rPr kumimoji="1" lang="zh-CN" altLang="en-US" sz="1600" dirty="0">
                <a:solidFill>
                  <a:srgbClr val="44546A"/>
                </a:solidFill>
              </a:rPr>
              <a:t>实验</a:t>
            </a:r>
            <a:endParaRPr kumimoji="1" lang="en-US" altLang="zh-CN" sz="1600" dirty="0">
              <a:solidFill>
                <a:srgbClr val="44546A"/>
              </a:solidFill>
            </a:endParaRPr>
          </a:p>
          <a:p>
            <a:r>
              <a:rPr kumimoji="1" lang="zh-CN" altLang="en-US" sz="1600" dirty="0">
                <a:solidFill>
                  <a:srgbClr val="44546A"/>
                </a:solidFill>
              </a:rPr>
              <a:t>实验一共使用了机场网络，蛋白质反应网络等</a:t>
            </a:r>
            <a:r>
              <a:rPr kumimoji="1" lang="en-US" altLang="zh-CN" sz="1600" dirty="0">
                <a:solidFill>
                  <a:srgbClr val="FF0000"/>
                </a:solidFill>
              </a:rPr>
              <a:t>8</a:t>
            </a:r>
            <a:r>
              <a:rPr kumimoji="1" lang="zh-CN" altLang="en-US" sz="1600" dirty="0">
                <a:solidFill>
                  <a:srgbClr val="FF0000"/>
                </a:solidFill>
              </a:rPr>
              <a:t>个</a:t>
            </a:r>
            <a:r>
              <a:rPr kumimoji="1" lang="zh-CN" altLang="en-US" sz="1600" dirty="0">
                <a:solidFill>
                  <a:srgbClr val="44546A"/>
                </a:solidFill>
              </a:rPr>
              <a:t>不同类型的数据集，使用</a:t>
            </a:r>
            <a:r>
              <a:rPr kumimoji="1" lang="en-US" altLang="zh-CN" sz="1600" dirty="0">
                <a:solidFill>
                  <a:srgbClr val="FF0000"/>
                </a:solidFill>
              </a:rPr>
              <a:t>AUC</a:t>
            </a:r>
            <a:r>
              <a:rPr kumimoji="1" lang="zh-CN" altLang="en-US" sz="1600" dirty="0">
                <a:solidFill>
                  <a:srgbClr val="425267"/>
                </a:solidFill>
              </a:rPr>
              <a:t>值（</a:t>
            </a:r>
            <a:r>
              <a:rPr kumimoji="1" lang="en-US" altLang="zh-CN" sz="1600" dirty="0">
                <a:solidFill>
                  <a:srgbClr val="425267"/>
                </a:solidFill>
              </a:rPr>
              <a:t>Area</a:t>
            </a:r>
            <a:r>
              <a:rPr kumimoji="1" lang="zh-CN" altLang="en-US" sz="1600" dirty="0">
                <a:solidFill>
                  <a:srgbClr val="425267"/>
                </a:solidFill>
              </a:rPr>
              <a:t> </a:t>
            </a:r>
            <a:r>
              <a:rPr kumimoji="1" lang="en-US" altLang="zh-CN" sz="1600" dirty="0">
                <a:solidFill>
                  <a:srgbClr val="425267"/>
                </a:solidFill>
              </a:rPr>
              <a:t>under</a:t>
            </a:r>
            <a:r>
              <a:rPr kumimoji="1" lang="zh-CN" altLang="en-US" sz="1600" dirty="0">
                <a:solidFill>
                  <a:srgbClr val="425267"/>
                </a:solidFill>
              </a:rPr>
              <a:t> </a:t>
            </a:r>
            <a:r>
              <a:rPr kumimoji="1" lang="en-US" altLang="zh-CN" sz="1600" dirty="0">
                <a:solidFill>
                  <a:srgbClr val="425267"/>
                </a:solidFill>
              </a:rPr>
              <a:t>Curve</a:t>
            </a:r>
            <a:r>
              <a:rPr kumimoji="1" lang="zh-CN" altLang="en-US" sz="1600" dirty="0">
                <a:solidFill>
                  <a:srgbClr val="425267"/>
                </a:solidFill>
              </a:rPr>
              <a:t>）</a:t>
            </a:r>
            <a:r>
              <a:rPr kumimoji="1" lang="zh-CN" altLang="en-US" sz="1600" dirty="0">
                <a:solidFill>
                  <a:srgbClr val="44546A"/>
                </a:solidFill>
              </a:rPr>
              <a:t>作为评价指标。</a:t>
            </a:r>
            <a:endParaRPr kumimoji="1" lang="en-US" altLang="zh-CN" sz="1600" dirty="0">
              <a:solidFill>
                <a:srgbClr val="44546A"/>
              </a:solidFill>
            </a:endParaRPr>
          </a:p>
          <a:p>
            <a:endParaRPr kumimoji="1" lang="en-US" altLang="zh-CN" sz="1600" dirty="0">
              <a:solidFill>
                <a:srgbClr val="44546A"/>
              </a:solidFill>
            </a:endParaRPr>
          </a:p>
          <a:p>
            <a:r>
              <a:rPr kumimoji="1" lang="zh-CN" altLang="en-US" sz="1600" dirty="0">
                <a:solidFill>
                  <a:srgbClr val="44546A"/>
                </a:solidFill>
              </a:rPr>
              <a:t>使用了</a:t>
            </a:r>
            <a:r>
              <a:rPr kumimoji="1" lang="en-US" altLang="zh-CN" sz="1600" dirty="0">
                <a:solidFill>
                  <a:srgbClr val="FF0000"/>
                </a:solidFill>
              </a:rPr>
              <a:t>5</a:t>
            </a:r>
            <a:r>
              <a:rPr kumimoji="1" lang="zh-CN" altLang="en-US" sz="1600" dirty="0">
                <a:solidFill>
                  <a:srgbClr val="FF0000"/>
                </a:solidFill>
              </a:rPr>
              <a:t>种</a:t>
            </a:r>
            <a:r>
              <a:rPr kumimoji="1" lang="zh-CN" altLang="en-US" sz="1600" dirty="0">
                <a:solidFill>
                  <a:srgbClr val="44546A"/>
                </a:solidFill>
              </a:rPr>
              <a:t>分类器进行分类，</a:t>
            </a:r>
            <a:endParaRPr kumimoji="1" lang="en-US" altLang="zh-CN" sz="1600" dirty="0">
              <a:solidFill>
                <a:srgbClr val="44546A"/>
              </a:solidFill>
            </a:endParaRPr>
          </a:p>
          <a:p>
            <a:r>
              <a:rPr kumimoji="1" lang="zh-CN" altLang="en-US" sz="1600" dirty="0">
                <a:solidFill>
                  <a:srgbClr val="44546A"/>
                </a:solidFill>
              </a:rPr>
              <a:t>实验证明使用</a:t>
            </a:r>
            <a:r>
              <a:rPr kumimoji="1" lang="zh-CN" altLang="en-US" sz="1600" dirty="0">
                <a:solidFill>
                  <a:srgbClr val="FF0000"/>
                </a:solidFill>
              </a:rPr>
              <a:t>神经网络</a:t>
            </a:r>
            <a:r>
              <a:rPr kumimoji="1" lang="zh-CN" altLang="en-US" sz="1600" dirty="0">
                <a:solidFill>
                  <a:srgbClr val="44546A"/>
                </a:solidFill>
              </a:rPr>
              <a:t>进行预测效果最好。</a:t>
            </a:r>
            <a:endParaRPr kumimoji="1" lang="en-US" altLang="zh-CN" sz="1600" dirty="0">
              <a:solidFill>
                <a:srgbClr val="44546A"/>
              </a:solidFill>
            </a:endParaRPr>
          </a:p>
          <a:p>
            <a:endParaRPr kumimoji="1" lang="en-US" altLang="zh-CN" sz="1600" dirty="0">
              <a:solidFill>
                <a:srgbClr val="44546A"/>
              </a:solidFill>
            </a:endParaRPr>
          </a:p>
          <a:p>
            <a:r>
              <a:rPr kumimoji="1" lang="zh-CN" altLang="en-US" sz="1600" dirty="0">
                <a:solidFill>
                  <a:srgbClr val="44546A"/>
                </a:solidFill>
              </a:rPr>
              <a:t>与</a:t>
            </a:r>
            <a:r>
              <a:rPr kumimoji="1" lang="en-US" altLang="zh-CN" sz="1600" dirty="0">
                <a:solidFill>
                  <a:srgbClr val="FF0000"/>
                </a:solidFill>
              </a:rPr>
              <a:t>14</a:t>
            </a:r>
            <a:r>
              <a:rPr kumimoji="1" lang="zh-CN" altLang="en-US" sz="1600" dirty="0">
                <a:solidFill>
                  <a:srgbClr val="FF0000"/>
                </a:solidFill>
              </a:rPr>
              <a:t>种</a:t>
            </a:r>
            <a:r>
              <a:rPr kumimoji="1" lang="zh-CN" altLang="en-US" sz="1600" dirty="0">
                <a:solidFill>
                  <a:srgbClr val="44546A"/>
                </a:solidFill>
              </a:rPr>
              <a:t>方法做了对比试验。</a:t>
            </a:r>
            <a:endParaRPr kumimoji="1" lang="en-US" altLang="zh-CN" sz="1600" dirty="0">
              <a:solidFill>
                <a:srgbClr val="44546A"/>
              </a:solidFill>
            </a:endParaRPr>
          </a:p>
          <a:p>
            <a:r>
              <a:rPr kumimoji="1" lang="zh-CN" altLang="en-US" sz="1600" dirty="0">
                <a:solidFill>
                  <a:srgbClr val="44546A"/>
                </a:solidFill>
              </a:rPr>
              <a:t>我们的方法在各个数据集上都表现良好，在大部分数据集上效果达到最佳。</a:t>
            </a:r>
            <a:endParaRPr kumimoji="1" lang="en-US" altLang="zh-CN" sz="1600" dirty="0">
              <a:solidFill>
                <a:srgbClr val="44546A"/>
              </a:solidFill>
            </a:endParaRPr>
          </a:p>
          <a:p>
            <a:endParaRPr kumimoji="1" lang="en-US" altLang="zh-CN" sz="1600" dirty="0">
              <a:solidFill>
                <a:srgbClr val="44546A"/>
              </a:solidFill>
            </a:endParaRPr>
          </a:p>
          <a:p>
            <a:endParaRPr kumimoji="1" lang="en-US" altLang="zh-CN" sz="1600" dirty="0">
              <a:solidFill>
                <a:srgbClr val="44546A"/>
              </a:solidFill>
            </a:endParaRPr>
          </a:p>
          <a:p>
            <a:endParaRPr kumimoji="1" lang="en-US" altLang="zh-CN" sz="1600" dirty="0">
              <a:solidFill>
                <a:srgbClr val="44546A"/>
              </a:solidFill>
            </a:endParaRPr>
          </a:p>
        </p:txBody>
      </p:sp>
      <p:pic>
        <p:nvPicPr>
          <p:cNvPr id="13" name="图片 12">
            <a:extLst>
              <a:ext uri="{FF2B5EF4-FFF2-40B4-BE49-F238E27FC236}">
                <a16:creationId xmlns:a16="http://schemas.microsoft.com/office/drawing/2014/main" id="{2CD95B85-8163-5A46-BDF5-76AB2A04672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311514" y="1697539"/>
            <a:ext cx="4689527" cy="4272429"/>
          </a:xfrm>
          <a:prstGeom prst="rect">
            <a:avLst/>
          </a:prstGeom>
        </p:spPr>
      </p:pic>
      <p:sp>
        <p:nvSpPr>
          <p:cNvPr id="11" name="矩形 10">
            <a:extLst>
              <a:ext uri="{FF2B5EF4-FFF2-40B4-BE49-F238E27FC236}">
                <a16:creationId xmlns:a16="http://schemas.microsoft.com/office/drawing/2014/main" id="{72DB0B47-9548-5D47-92BD-AFA9BD19A33C}"/>
              </a:ext>
            </a:extLst>
          </p:cNvPr>
          <p:cNvSpPr/>
          <p:nvPr/>
        </p:nvSpPr>
        <p:spPr>
          <a:xfrm>
            <a:off x="3387142" y="5653827"/>
            <a:ext cx="4497987" cy="27750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2539609629"/>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54977" y="114300"/>
            <a:ext cx="1221398" cy="8667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74" name="Rectangle 2"/>
          <p:cNvSpPr>
            <a:spLocks noGrp="1" noChangeArrowheads="1"/>
          </p:cNvSpPr>
          <p:nvPr>
            <p:ph type="title"/>
          </p:nvPr>
        </p:nvSpPr>
        <p:spPr>
          <a:xfrm>
            <a:off x="1646848" y="386986"/>
            <a:ext cx="7343775" cy="576262"/>
          </a:xfrm>
        </p:spPr>
        <p:txBody>
          <a:bodyPr/>
          <a:lstStyle/>
          <a:p>
            <a:pPr eaLnBrk="1" hangingPunct="1"/>
            <a:r>
              <a:rPr lang="en-US" altLang="zh-CN" sz="2800" b="1" dirty="0">
                <a:solidFill>
                  <a:srgbClr val="44546A"/>
                </a:solidFill>
                <a:latin typeface="微软雅黑" panose="020B0503020204020204" pitchFamily="34" charset="-122"/>
                <a:ea typeface="微软雅黑" panose="020B0503020204020204" pitchFamily="34" charset="-122"/>
              </a:rPr>
              <a:t>4.2</a:t>
            </a:r>
            <a:r>
              <a:rPr lang="zh-CN" altLang="en-US" sz="2800" b="1" dirty="0">
                <a:solidFill>
                  <a:srgbClr val="44546A"/>
                </a:solidFill>
                <a:latin typeface="微软雅黑" panose="020B0503020204020204" pitchFamily="34" charset="-122"/>
                <a:ea typeface="微软雅黑" panose="020B0503020204020204" pitchFamily="34" charset="-122"/>
              </a:rPr>
              <a:t> 同质网络链接预测研究成果</a:t>
            </a:r>
          </a:p>
        </p:txBody>
      </p:sp>
      <p:pic>
        <p:nvPicPr>
          <p:cNvPr id="12" name="图片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01319" y="325819"/>
            <a:ext cx="1328713" cy="655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6248766" y="6435969"/>
            <a:ext cx="2787162" cy="4220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Title 1"/>
          <p:cNvSpPr txBox="1">
            <a:spLocks/>
          </p:cNvSpPr>
          <p:nvPr/>
        </p:nvSpPr>
        <p:spPr>
          <a:xfrm>
            <a:off x="4888523" y="6435969"/>
            <a:ext cx="4102100" cy="281354"/>
          </a:xfrm>
          <a:prstGeom prst="rect">
            <a:avLst/>
          </a:prstGeom>
        </p:spPr>
        <p:txBody>
          <a:bodyPr/>
          <a:lstStyle>
            <a:lvl1pPr algn="l" defTabSz="685487" rtl="0" eaLnBrk="1" latinLnBrk="0" hangingPunct="1">
              <a:lnSpc>
                <a:spcPct val="90000"/>
              </a:lnSpc>
              <a:spcBef>
                <a:spcPct val="0"/>
              </a:spcBef>
              <a:buNone/>
              <a:defRPr lang="en-US" sz="3300" b="0" kern="1200" cap="none" spc="-75" baseline="0" dirty="0" smtClean="0">
                <a:ln w="3175">
                  <a:noFill/>
                </a:ln>
                <a:gradFill flip="none" rotWithShape="1">
                  <a:gsLst>
                    <a:gs pos="0">
                      <a:schemeClr val="tx1"/>
                    </a:gs>
                    <a:gs pos="86000">
                      <a:schemeClr val="tx1"/>
                    </a:gs>
                  </a:gsLst>
                  <a:lin ang="5400000" scaled="0"/>
                  <a:tileRect/>
                </a:gradFill>
                <a:effectLst/>
                <a:latin typeface="+mj-lt"/>
                <a:ea typeface="+mn-ea"/>
                <a:cs typeface="Arial" charset="0"/>
              </a:defRPr>
            </a:lvl1pPr>
          </a:lstStyle>
          <a:p>
            <a:pPr fontAlgn="auto">
              <a:spcAft>
                <a:spcPts val="0"/>
              </a:spcAft>
              <a:defRPr/>
            </a:pPr>
            <a:r>
              <a:rPr lang="zh-CN" altLang="en-US" sz="1400" dirty="0">
                <a:solidFill>
                  <a:srgbClr val="44546A"/>
                </a:solidFill>
                <a:latin typeface="微软雅黑" panose="020B0503020204020204" pitchFamily="34" charset="-122"/>
                <a:ea typeface="微软雅黑" panose="020B0503020204020204" pitchFamily="34" charset="-122"/>
              </a:rPr>
              <a:t>中国科学院空间信息处理与应用系统技术重点实验室</a:t>
            </a:r>
            <a:endParaRPr altLang="zh-CN" sz="1400" dirty="0">
              <a:solidFill>
                <a:srgbClr val="44546A"/>
              </a:solidFill>
              <a:latin typeface="微软雅黑" panose="020B0503020204020204" pitchFamily="34" charset="-122"/>
              <a:ea typeface="微软雅黑" panose="020B0503020204020204" pitchFamily="34" charset="-122"/>
            </a:endParaRPr>
          </a:p>
          <a:p>
            <a:pPr fontAlgn="auto">
              <a:spcAft>
                <a:spcPts val="0"/>
              </a:spcAft>
              <a:defRPr/>
            </a:pPr>
            <a:br>
              <a:rPr lang="zh-CN" altLang="en-US" sz="1400" dirty="0">
                <a:solidFill>
                  <a:schemeClr val="tx1"/>
                </a:solidFill>
                <a:latin typeface="微软雅黑" pitchFamily="34" charset="-122"/>
                <a:ea typeface="微软雅黑" pitchFamily="34" charset="-122"/>
              </a:rPr>
            </a:br>
            <a:endParaRPr lang="zh-CN" altLang="en-US" sz="3200" b="1" dirty="0">
              <a:solidFill>
                <a:schemeClr val="tx1"/>
              </a:solidFill>
              <a:latin typeface="微软雅黑" pitchFamily="34" charset="-122"/>
              <a:ea typeface="微软雅黑" pitchFamily="34" charset="-122"/>
            </a:endParaRPr>
          </a:p>
        </p:txBody>
      </p:sp>
      <p:sp>
        <p:nvSpPr>
          <p:cNvPr id="2" name="文本框 1">
            <a:extLst>
              <a:ext uri="{FF2B5EF4-FFF2-40B4-BE49-F238E27FC236}">
                <a16:creationId xmlns:a16="http://schemas.microsoft.com/office/drawing/2014/main" id="{816F25B9-1DF6-7D46-8E98-C6F155D9B56C}"/>
              </a:ext>
            </a:extLst>
          </p:cNvPr>
          <p:cNvSpPr txBox="1"/>
          <p:nvPr/>
        </p:nvSpPr>
        <p:spPr>
          <a:xfrm>
            <a:off x="254977" y="1139252"/>
            <a:ext cx="6535567" cy="400110"/>
          </a:xfrm>
          <a:prstGeom prst="rect">
            <a:avLst/>
          </a:prstGeom>
          <a:noFill/>
        </p:spPr>
        <p:txBody>
          <a:bodyPr wrap="square" rtlCol="0">
            <a:spAutoFit/>
          </a:bodyPr>
          <a:lstStyle/>
          <a:p>
            <a:pPr marL="342900" indent="-342900" algn="just">
              <a:buFont typeface="Wingdings" pitchFamily="2" charset="2"/>
              <a:buChar char="p"/>
            </a:pPr>
            <a:r>
              <a:rPr kumimoji="1" lang="zh-CN" altLang="en-US" sz="2000" dirty="0">
                <a:solidFill>
                  <a:schemeClr val="accent2"/>
                </a:solidFill>
              </a:rPr>
              <a:t>基于边和节点信息融合的同质网络链接预测算法研究</a:t>
            </a:r>
          </a:p>
        </p:txBody>
      </p:sp>
      <p:grpSp>
        <p:nvGrpSpPr>
          <p:cNvPr id="11" name="组合 10">
            <a:extLst>
              <a:ext uri="{FF2B5EF4-FFF2-40B4-BE49-F238E27FC236}">
                <a16:creationId xmlns:a16="http://schemas.microsoft.com/office/drawing/2014/main" id="{9A644C85-5A03-334D-A230-72F4695C7E0C}"/>
              </a:ext>
            </a:extLst>
          </p:cNvPr>
          <p:cNvGrpSpPr/>
          <p:nvPr/>
        </p:nvGrpSpPr>
        <p:grpSpPr>
          <a:xfrm>
            <a:off x="558576" y="2031620"/>
            <a:ext cx="7735771" cy="2246438"/>
            <a:chOff x="4571018" y="1922745"/>
            <a:chExt cx="7735771" cy="2246438"/>
          </a:xfrm>
        </p:grpSpPr>
        <p:grpSp>
          <p:nvGrpSpPr>
            <p:cNvPr id="17" name="组合 16">
              <a:extLst>
                <a:ext uri="{FF2B5EF4-FFF2-40B4-BE49-F238E27FC236}">
                  <a16:creationId xmlns:a16="http://schemas.microsoft.com/office/drawing/2014/main" id="{503AC4A1-4227-4F47-8667-A78EDEB8FD8A}"/>
                </a:ext>
              </a:extLst>
            </p:cNvPr>
            <p:cNvGrpSpPr/>
            <p:nvPr/>
          </p:nvGrpSpPr>
          <p:grpSpPr>
            <a:xfrm>
              <a:off x="4571018" y="1922745"/>
              <a:ext cx="4091162" cy="2246438"/>
              <a:chOff x="4655418" y="1799048"/>
              <a:chExt cx="4069711" cy="2499973"/>
            </a:xfrm>
          </p:grpSpPr>
          <p:pic>
            <p:nvPicPr>
              <p:cNvPr id="15" name="图片 14">
                <a:extLst>
                  <a:ext uri="{FF2B5EF4-FFF2-40B4-BE49-F238E27FC236}">
                    <a16:creationId xmlns:a16="http://schemas.microsoft.com/office/drawing/2014/main" id="{E92D26AB-394E-6E49-9C32-3756D7695D2F}"/>
                  </a:ext>
                </a:extLst>
              </p:cNvPr>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655418" y="1855623"/>
                <a:ext cx="4069711" cy="2443398"/>
              </a:xfrm>
              <a:prstGeom prst="rect">
                <a:avLst/>
              </a:prstGeom>
            </p:spPr>
          </p:pic>
          <p:sp>
            <p:nvSpPr>
              <p:cNvPr id="16" name="文本框 15">
                <a:extLst>
                  <a:ext uri="{FF2B5EF4-FFF2-40B4-BE49-F238E27FC236}">
                    <a16:creationId xmlns:a16="http://schemas.microsoft.com/office/drawing/2014/main" id="{51B00F04-3AC2-724A-BBB7-BA4FF6F08F18}"/>
                  </a:ext>
                </a:extLst>
              </p:cNvPr>
              <p:cNvSpPr txBox="1"/>
              <p:nvPr/>
            </p:nvSpPr>
            <p:spPr>
              <a:xfrm>
                <a:off x="6059970" y="1799049"/>
                <a:ext cx="1127122" cy="342513"/>
              </a:xfrm>
              <a:prstGeom prst="rect">
                <a:avLst/>
              </a:prstGeom>
              <a:noFill/>
            </p:spPr>
            <p:txBody>
              <a:bodyPr wrap="square" rtlCol="0">
                <a:spAutoFit/>
              </a:bodyPr>
              <a:lstStyle/>
              <a:p>
                <a:r>
                  <a:rPr kumimoji="1" lang="en-US" altLang="zh-CN" sz="1400" dirty="0">
                    <a:solidFill>
                      <a:srgbClr val="425267"/>
                    </a:solidFill>
                  </a:rPr>
                  <a:t>Batch</a:t>
                </a:r>
                <a:r>
                  <a:rPr kumimoji="1" lang="zh-CN" altLang="en-US" sz="1400" dirty="0">
                    <a:solidFill>
                      <a:srgbClr val="425267"/>
                    </a:solidFill>
                  </a:rPr>
                  <a:t> </a:t>
                </a:r>
                <a:r>
                  <a:rPr kumimoji="1" lang="en-US" altLang="zh-CN" sz="1400" dirty="0">
                    <a:solidFill>
                      <a:srgbClr val="425267"/>
                    </a:solidFill>
                  </a:rPr>
                  <a:t>Loss</a:t>
                </a:r>
                <a:endParaRPr kumimoji="1" lang="zh-CN" altLang="en-US" sz="1400" dirty="0">
                  <a:solidFill>
                    <a:srgbClr val="425267"/>
                  </a:solidFill>
                </a:endParaRPr>
              </a:p>
            </p:txBody>
          </p:sp>
        </p:grpSp>
        <p:grpSp>
          <p:nvGrpSpPr>
            <p:cNvPr id="18" name="组合 17">
              <a:extLst>
                <a:ext uri="{FF2B5EF4-FFF2-40B4-BE49-F238E27FC236}">
                  <a16:creationId xmlns:a16="http://schemas.microsoft.com/office/drawing/2014/main" id="{1E09DF47-A789-7441-A07D-D5CF919BEDDD}"/>
                </a:ext>
              </a:extLst>
            </p:cNvPr>
            <p:cNvGrpSpPr/>
            <p:nvPr/>
          </p:nvGrpSpPr>
          <p:grpSpPr>
            <a:xfrm>
              <a:off x="8215627" y="1942866"/>
              <a:ext cx="4091162" cy="2223254"/>
              <a:chOff x="8280917" y="1640140"/>
              <a:chExt cx="4069710" cy="2481096"/>
            </a:xfrm>
          </p:grpSpPr>
          <p:pic>
            <p:nvPicPr>
              <p:cNvPr id="9" name="图片 8">
                <a:extLst>
                  <a:ext uri="{FF2B5EF4-FFF2-40B4-BE49-F238E27FC236}">
                    <a16:creationId xmlns:a16="http://schemas.microsoft.com/office/drawing/2014/main" id="{68AA1DDB-76B5-BE44-994E-DD61E7C924D0}"/>
                  </a:ext>
                </a:extLst>
              </p:cNvPr>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280917" y="1677837"/>
                <a:ext cx="4069710" cy="2443399"/>
              </a:xfrm>
              <a:prstGeom prst="rect">
                <a:avLst/>
              </a:prstGeom>
            </p:spPr>
          </p:pic>
          <p:sp>
            <p:nvSpPr>
              <p:cNvPr id="19" name="文本框 18">
                <a:extLst>
                  <a:ext uri="{FF2B5EF4-FFF2-40B4-BE49-F238E27FC236}">
                    <a16:creationId xmlns:a16="http://schemas.microsoft.com/office/drawing/2014/main" id="{F6C16F7C-CD77-054C-9E4B-0B13329902C2}"/>
                  </a:ext>
                </a:extLst>
              </p:cNvPr>
              <p:cNvSpPr txBox="1"/>
              <p:nvPr/>
            </p:nvSpPr>
            <p:spPr>
              <a:xfrm>
                <a:off x="9768033" y="1640140"/>
                <a:ext cx="1539689" cy="298565"/>
              </a:xfrm>
              <a:prstGeom prst="rect">
                <a:avLst/>
              </a:prstGeom>
              <a:noFill/>
            </p:spPr>
            <p:txBody>
              <a:bodyPr wrap="square" rtlCol="0">
                <a:spAutoFit/>
              </a:bodyPr>
              <a:lstStyle/>
              <a:p>
                <a:r>
                  <a:rPr kumimoji="1" lang="en-US" altLang="zh-CN" sz="1400" dirty="0">
                    <a:solidFill>
                      <a:srgbClr val="425267"/>
                    </a:solidFill>
                  </a:rPr>
                  <a:t>Batch</a:t>
                </a:r>
                <a:r>
                  <a:rPr kumimoji="1" lang="zh-CN" altLang="en-US" sz="1400" dirty="0">
                    <a:solidFill>
                      <a:srgbClr val="425267"/>
                    </a:solidFill>
                  </a:rPr>
                  <a:t>  </a:t>
                </a:r>
                <a:r>
                  <a:rPr kumimoji="1" lang="en-US" altLang="zh-CN" sz="1400" dirty="0">
                    <a:solidFill>
                      <a:srgbClr val="425267"/>
                    </a:solidFill>
                  </a:rPr>
                  <a:t>Accuracy</a:t>
                </a:r>
                <a:r>
                  <a:rPr kumimoji="1" lang="zh-CN" altLang="en-US" sz="1400" dirty="0">
                    <a:solidFill>
                      <a:srgbClr val="425267"/>
                    </a:solidFill>
                  </a:rPr>
                  <a:t> </a:t>
                </a:r>
              </a:p>
            </p:txBody>
          </p:sp>
        </p:grpSp>
      </p:grpSp>
      <p:sp>
        <p:nvSpPr>
          <p:cNvPr id="27" name="文本框 26">
            <a:extLst>
              <a:ext uri="{FF2B5EF4-FFF2-40B4-BE49-F238E27FC236}">
                <a16:creationId xmlns:a16="http://schemas.microsoft.com/office/drawing/2014/main" id="{88F08716-481D-9B42-B137-E82A7CEE62AE}"/>
              </a:ext>
            </a:extLst>
          </p:cNvPr>
          <p:cNvSpPr txBox="1"/>
          <p:nvPr/>
        </p:nvSpPr>
        <p:spPr>
          <a:xfrm>
            <a:off x="558576" y="1577229"/>
            <a:ext cx="4477658" cy="369332"/>
          </a:xfrm>
          <a:prstGeom prst="rect">
            <a:avLst/>
          </a:prstGeom>
          <a:noFill/>
        </p:spPr>
        <p:txBody>
          <a:bodyPr wrap="square" rtlCol="0">
            <a:spAutoFit/>
          </a:bodyPr>
          <a:lstStyle/>
          <a:p>
            <a:pPr marL="285750" indent="-285750">
              <a:buFont typeface="Wingdings" pitchFamily="2" charset="2"/>
              <a:buChar char="n"/>
            </a:pPr>
            <a:r>
              <a:rPr kumimoji="1" lang="zh-CN" altLang="en-US" dirty="0">
                <a:solidFill>
                  <a:srgbClr val="44546A"/>
                </a:solidFill>
              </a:rPr>
              <a:t>实验结果证明此方法可以更快的收敛</a:t>
            </a:r>
            <a:endParaRPr kumimoji="1" lang="en-US" altLang="zh-CN" dirty="0">
              <a:solidFill>
                <a:srgbClr val="44546A"/>
              </a:solidFill>
            </a:endParaRPr>
          </a:p>
        </p:txBody>
      </p:sp>
      <p:sp>
        <p:nvSpPr>
          <p:cNvPr id="5" name="矩形 4">
            <a:extLst>
              <a:ext uri="{FF2B5EF4-FFF2-40B4-BE49-F238E27FC236}">
                <a16:creationId xmlns:a16="http://schemas.microsoft.com/office/drawing/2014/main" id="{F3D4C91F-90A2-D74D-8752-8ECD835D5305}"/>
              </a:ext>
            </a:extLst>
          </p:cNvPr>
          <p:cNvSpPr/>
          <p:nvPr/>
        </p:nvSpPr>
        <p:spPr>
          <a:xfrm>
            <a:off x="956858" y="5074101"/>
            <a:ext cx="7280798" cy="646331"/>
          </a:xfrm>
          <a:prstGeom prst="rect">
            <a:avLst/>
          </a:prstGeom>
        </p:spPr>
        <p:txBody>
          <a:bodyPr wrap="square">
            <a:spAutoFit/>
          </a:bodyPr>
          <a:lstStyle/>
          <a:p>
            <a:r>
              <a:rPr lang="zh-CN" altLang="en-US" b="1" dirty="0">
                <a:solidFill>
                  <a:srgbClr val="425267"/>
                </a:solidFill>
                <a:latin typeface="Times New Roman" panose="02020603050405020304" pitchFamily="18" charset="0"/>
                <a:cs typeface="Times New Roman" panose="02020603050405020304" pitchFamily="18" charset="0"/>
              </a:rPr>
              <a:t> </a:t>
            </a:r>
            <a:r>
              <a:rPr lang="en" altLang="zh-CN" b="1" dirty="0">
                <a:solidFill>
                  <a:srgbClr val="425267"/>
                </a:solidFill>
                <a:latin typeface="Times New Roman" panose="02020603050405020304" pitchFamily="18" charset="0"/>
                <a:cs typeface="Times New Roman" panose="02020603050405020304" pitchFamily="18" charset="0"/>
              </a:rPr>
              <a:t>Edge-Nodes Representation Neural Machine for Link Prediction</a:t>
            </a:r>
            <a:r>
              <a:rPr lang="en-US" altLang="zh-CN" b="1" dirty="0">
                <a:solidFill>
                  <a:srgbClr val="425267"/>
                </a:solidFill>
                <a:latin typeface="Times New Roman" panose="02020603050405020304" pitchFamily="18" charset="0"/>
                <a:cs typeface="Times New Roman" panose="02020603050405020304" pitchFamily="18" charset="0"/>
              </a:rPr>
              <a:t>.</a:t>
            </a:r>
          </a:p>
          <a:p>
            <a:r>
              <a:rPr lang="zh-CN" altLang="en-US" b="1" dirty="0">
                <a:solidFill>
                  <a:srgbClr val="425267"/>
                </a:solidFill>
                <a:latin typeface="Times New Roman" panose="02020603050405020304" pitchFamily="18" charset="0"/>
                <a:cs typeface="Times New Roman" panose="02020603050405020304" pitchFamily="18" charset="0"/>
              </a:rPr>
              <a:t> 期刊：</a:t>
            </a:r>
            <a:r>
              <a:rPr lang="en-US" altLang="zh-CN" b="1" dirty="0">
                <a:solidFill>
                  <a:srgbClr val="425267"/>
                </a:solidFill>
                <a:latin typeface="Times New Roman" panose="02020603050405020304" pitchFamily="18" charset="0"/>
                <a:cs typeface="Times New Roman" panose="02020603050405020304" pitchFamily="18" charset="0"/>
              </a:rPr>
              <a:t>algorithms</a:t>
            </a:r>
            <a:r>
              <a:rPr lang="zh-CN" altLang="en-US" b="1" dirty="0">
                <a:solidFill>
                  <a:srgbClr val="425267"/>
                </a:solidFill>
                <a:latin typeface="Times New Roman" panose="02020603050405020304" pitchFamily="18" charset="0"/>
                <a:cs typeface="Times New Roman" panose="02020603050405020304" pitchFamily="18" charset="0"/>
              </a:rPr>
              <a:t>（</a:t>
            </a:r>
            <a:r>
              <a:rPr lang="en-US" altLang="zh-CN" b="1" dirty="0">
                <a:solidFill>
                  <a:srgbClr val="425267"/>
                </a:solidFill>
                <a:latin typeface="Times New Roman" panose="02020603050405020304" pitchFamily="18" charset="0"/>
                <a:cs typeface="Times New Roman" panose="02020603050405020304" pitchFamily="18" charset="0"/>
              </a:rPr>
              <a:t>EI</a:t>
            </a:r>
            <a:r>
              <a:rPr lang="zh-CN" altLang="en-US" b="1" dirty="0">
                <a:solidFill>
                  <a:srgbClr val="425267"/>
                </a:solidFill>
                <a:latin typeface="Times New Roman" panose="02020603050405020304" pitchFamily="18" charset="0"/>
                <a:cs typeface="Times New Roman" panose="02020603050405020304" pitchFamily="18" charset="0"/>
              </a:rPr>
              <a:t>）                    </a:t>
            </a:r>
            <a:r>
              <a:rPr lang="en-US" altLang="zh-CN" b="1" dirty="0">
                <a:solidFill>
                  <a:srgbClr val="425267"/>
                </a:solidFill>
                <a:latin typeface="Times New Roman" panose="02020603050405020304" pitchFamily="18" charset="0"/>
                <a:cs typeface="Times New Roman" panose="02020603050405020304" pitchFamily="18" charset="0"/>
              </a:rPr>
              <a:t>		</a:t>
            </a:r>
            <a:r>
              <a:rPr lang="zh-CN" altLang="en-US" b="1" dirty="0">
                <a:solidFill>
                  <a:srgbClr val="425267"/>
                </a:solidFill>
                <a:latin typeface="Times New Roman" panose="02020603050405020304" pitchFamily="18" charset="0"/>
                <a:cs typeface="Times New Roman" panose="02020603050405020304" pitchFamily="18" charset="0"/>
              </a:rPr>
              <a:t>状态：已发表</a:t>
            </a:r>
            <a:r>
              <a:rPr lang="en" altLang="zh-CN" b="1" dirty="0">
                <a:solidFill>
                  <a:srgbClr val="425267"/>
                </a:solidFill>
                <a:latin typeface="Times New Roman" panose="02020603050405020304" pitchFamily="18" charset="0"/>
                <a:cs typeface="Times New Roman" panose="02020603050405020304" pitchFamily="18" charset="0"/>
              </a:rPr>
              <a:t> </a:t>
            </a:r>
            <a:endParaRPr lang="zh-CN" altLang="en-US" dirty="0"/>
          </a:p>
        </p:txBody>
      </p:sp>
      <p:sp>
        <p:nvSpPr>
          <p:cNvPr id="25" name="文本框 24">
            <a:extLst>
              <a:ext uri="{FF2B5EF4-FFF2-40B4-BE49-F238E27FC236}">
                <a16:creationId xmlns:a16="http://schemas.microsoft.com/office/drawing/2014/main" id="{A75190D0-0DFB-6D46-A8C5-8E33350D9F76}"/>
              </a:ext>
            </a:extLst>
          </p:cNvPr>
          <p:cNvSpPr txBox="1"/>
          <p:nvPr/>
        </p:nvSpPr>
        <p:spPr>
          <a:xfrm>
            <a:off x="611057" y="4636487"/>
            <a:ext cx="4038681" cy="369332"/>
          </a:xfrm>
          <a:prstGeom prst="rect">
            <a:avLst/>
          </a:prstGeom>
          <a:noFill/>
        </p:spPr>
        <p:txBody>
          <a:bodyPr wrap="square" rtlCol="0">
            <a:spAutoFit/>
          </a:bodyPr>
          <a:lstStyle/>
          <a:p>
            <a:pPr marL="285750" indent="-285750">
              <a:buFont typeface="Wingdings" pitchFamily="2" charset="2"/>
              <a:buChar char="n"/>
            </a:pPr>
            <a:r>
              <a:rPr kumimoji="1" lang="zh-CN" altLang="en-US" dirty="0">
                <a:solidFill>
                  <a:srgbClr val="44546A"/>
                </a:solidFill>
              </a:rPr>
              <a:t>论文成果</a:t>
            </a:r>
            <a:endParaRPr kumimoji="1" lang="en-US" altLang="zh-CN" dirty="0">
              <a:solidFill>
                <a:srgbClr val="44546A"/>
              </a:solidFill>
            </a:endParaRPr>
          </a:p>
        </p:txBody>
      </p:sp>
    </p:spTree>
    <p:extLst>
      <p:ext uri="{BB962C8B-B14F-4D97-AF65-F5344CB8AC3E}">
        <p14:creationId xmlns:p14="http://schemas.microsoft.com/office/powerpoint/2010/main" val="1685672561"/>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54977" y="114300"/>
            <a:ext cx="1221398" cy="8667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74" name="Rectangle 2"/>
          <p:cNvSpPr>
            <a:spLocks noGrp="1" noChangeArrowheads="1"/>
          </p:cNvSpPr>
          <p:nvPr>
            <p:ph type="title"/>
          </p:nvPr>
        </p:nvSpPr>
        <p:spPr>
          <a:xfrm>
            <a:off x="1646848" y="386986"/>
            <a:ext cx="7343775" cy="576262"/>
          </a:xfrm>
        </p:spPr>
        <p:txBody>
          <a:bodyPr/>
          <a:lstStyle/>
          <a:p>
            <a:pPr eaLnBrk="1" hangingPunct="1"/>
            <a:r>
              <a:rPr lang="en-US" altLang="zh-CN" sz="2800" b="1" dirty="0">
                <a:solidFill>
                  <a:srgbClr val="44546A"/>
                </a:solidFill>
                <a:latin typeface="微软雅黑" panose="020B0503020204020204" pitchFamily="34" charset="-122"/>
                <a:ea typeface="微软雅黑" panose="020B0503020204020204" pitchFamily="34" charset="-122"/>
              </a:rPr>
              <a:t>4.3</a:t>
            </a:r>
            <a:r>
              <a:rPr lang="zh-CN" altLang="en-US" sz="2800" b="1" dirty="0">
                <a:solidFill>
                  <a:srgbClr val="44546A"/>
                </a:solidFill>
                <a:latin typeface="微软雅黑" panose="020B0503020204020204" pitchFamily="34" charset="-122"/>
                <a:ea typeface="微软雅黑" panose="020B0503020204020204" pitchFamily="34" charset="-122"/>
              </a:rPr>
              <a:t> 研究成果</a:t>
            </a:r>
          </a:p>
        </p:txBody>
      </p:sp>
      <p:pic>
        <p:nvPicPr>
          <p:cNvPr id="12" name="图片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01319" y="325819"/>
            <a:ext cx="1328713" cy="655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6248766" y="6435969"/>
            <a:ext cx="2787162" cy="4220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Title 1"/>
          <p:cNvSpPr txBox="1">
            <a:spLocks/>
          </p:cNvSpPr>
          <p:nvPr/>
        </p:nvSpPr>
        <p:spPr>
          <a:xfrm>
            <a:off x="4888523" y="6435969"/>
            <a:ext cx="4102100" cy="281354"/>
          </a:xfrm>
          <a:prstGeom prst="rect">
            <a:avLst/>
          </a:prstGeom>
        </p:spPr>
        <p:txBody>
          <a:bodyPr/>
          <a:lstStyle>
            <a:lvl1pPr algn="l" defTabSz="685487" rtl="0" eaLnBrk="1" latinLnBrk="0" hangingPunct="1">
              <a:lnSpc>
                <a:spcPct val="90000"/>
              </a:lnSpc>
              <a:spcBef>
                <a:spcPct val="0"/>
              </a:spcBef>
              <a:buNone/>
              <a:defRPr lang="en-US" sz="3300" b="0" kern="1200" cap="none" spc="-75" baseline="0" dirty="0" smtClean="0">
                <a:ln w="3175">
                  <a:noFill/>
                </a:ln>
                <a:gradFill flip="none" rotWithShape="1">
                  <a:gsLst>
                    <a:gs pos="0">
                      <a:schemeClr val="tx1"/>
                    </a:gs>
                    <a:gs pos="86000">
                      <a:schemeClr val="tx1"/>
                    </a:gs>
                  </a:gsLst>
                  <a:lin ang="5400000" scaled="0"/>
                  <a:tileRect/>
                </a:gradFill>
                <a:effectLst/>
                <a:latin typeface="+mj-lt"/>
                <a:ea typeface="+mn-ea"/>
                <a:cs typeface="Arial" charset="0"/>
              </a:defRPr>
            </a:lvl1pPr>
          </a:lstStyle>
          <a:p>
            <a:pPr fontAlgn="auto">
              <a:spcAft>
                <a:spcPts val="0"/>
              </a:spcAft>
              <a:defRPr/>
            </a:pPr>
            <a:r>
              <a:rPr lang="zh-CN" altLang="en-US" sz="1400" dirty="0">
                <a:solidFill>
                  <a:srgbClr val="44546A"/>
                </a:solidFill>
                <a:latin typeface="微软雅黑" panose="020B0503020204020204" pitchFamily="34" charset="-122"/>
                <a:ea typeface="微软雅黑" panose="020B0503020204020204" pitchFamily="34" charset="-122"/>
              </a:rPr>
              <a:t>中国科学院空间信息处理与应用系统技术重点实验室</a:t>
            </a:r>
            <a:endParaRPr altLang="zh-CN" sz="1400" dirty="0">
              <a:solidFill>
                <a:srgbClr val="44546A"/>
              </a:solidFill>
              <a:latin typeface="微软雅黑" panose="020B0503020204020204" pitchFamily="34" charset="-122"/>
              <a:ea typeface="微软雅黑" panose="020B0503020204020204" pitchFamily="34" charset="-122"/>
            </a:endParaRPr>
          </a:p>
          <a:p>
            <a:pPr fontAlgn="auto">
              <a:spcAft>
                <a:spcPts val="0"/>
              </a:spcAft>
              <a:defRPr/>
            </a:pPr>
            <a:br>
              <a:rPr lang="zh-CN" altLang="en-US" sz="1400" dirty="0">
                <a:solidFill>
                  <a:schemeClr val="tx1"/>
                </a:solidFill>
                <a:latin typeface="微软雅黑" pitchFamily="34" charset="-122"/>
                <a:ea typeface="微软雅黑" pitchFamily="34" charset="-122"/>
              </a:rPr>
            </a:br>
            <a:endParaRPr lang="zh-CN" altLang="en-US" sz="3200" b="1" dirty="0">
              <a:solidFill>
                <a:schemeClr val="tx1"/>
              </a:solidFill>
              <a:latin typeface="微软雅黑" pitchFamily="34" charset="-122"/>
              <a:ea typeface="微软雅黑" pitchFamily="34" charset="-122"/>
            </a:endParaRPr>
          </a:p>
        </p:txBody>
      </p:sp>
      <p:sp>
        <p:nvSpPr>
          <p:cNvPr id="2" name="文本框 1">
            <a:extLst>
              <a:ext uri="{FF2B5EF4-FFF2-40B4-BE49-F238E27FC236}">
                <a16:creationId xmlns:a16="http://schemas.microsoft.com/office/drawing/2014/main" id="{F16C142C-10CF-894D-B271-0C52F4FFBFD6}"/>
              </a:ext>
            </a:extLst>
          </p:cNvPr>
          <p:cNvSpPr txBox="1"/>
          <p:nvPr/>
        </p:nvSpPr>
        <p:spPr>
          <a:xfrm>
            <a:off x="310173" y="1306894"/>
            <a:ext cx="6629400" cy="461665"/>
          </a:xfrm>
          <a:prstGeom prst="rect">
            <a:avLst/>
          </a:prstGeom>
          <a:noFill/>
        </p:spPr>
        <p:txBody>
          <a:bodyPr wrap="square" rtlCol="0">
            <a:spAutoFit/>
          </a:bodyPr>
          <a:lstStyle/>
          <a:p>
            <a:pPr marL="285750" indent="-285750">
              <a:buFont typeface="Wingdings" pitchFamily="2" charset="2"/>
              <a:buChar char="p"/>
            </a:pPr>
            <a:r>
              <a:rPr kumimoji="1" lang="zh-CN" altLang="en-US" sz="2400" dirty="0">
                <a:solidFill>
                  <a:schemeClr val="accent2"/>
                </a:solidFill>
              </a:rPr>
              <a:t>已有研究成果</a:t>
            </a:r>
          </a:p>
        </p:txBody>
      </p:sp>
      <p:sp>
        <p:nvSpPr>
          <p:cNvPr id="10" name="文本框 9">
            <a:extLst>
              <a:ext uri="{FF2B5EF4-FFF2-40B4-BE49-F238E27FC236}">
                <a16:creationId xmlns:a16="http://schemas.microsoft.com/office/drawing/2014/main" id="{6E7F4A5A-CC2D-DF4C-AEEA-FD33508170A9}"/>
              </a:ext>
            </a:extLst>
          </p:cNvPr>
          <p:cNvSpPr txBox="1"/>
          <p:nvPr/>
        </p:nvSpPr>
        <p:spPr>
          <a:xfrm>
            <a:off x="462573" y="1863545"/>
            <a:ext cx="7669056" cy="4708981"/>
          </a:xfrm>
          <a:prstGeom prst="rect">
            <a:avLst/>
          </a:prstGeom>
          <a:noFill/>
        </p:spPr>
        <p:txBody>
          <a:bodyPr wrap="square" rtlCol="0">
            <a:spAutoFit/>
          </a:bodyPr>
          <a:lstStyle/>
          <a:p>
            <a:pPr marL="342900" indent="-342900">
              <a:buFont typeface="Wingdings" pitchFamily="2" charset="2"/>
              <a:buChar char="n"/>
            </a:pPr>
            <a:r>
              <a:rPr kumimoji="1" lang="zh-CN" altLang="en-US" sz="2000" dirty="0">
                <a:solidFill>
                  <a:srgbClr val="425267"/>
                </a:solidFill>
              </a:rPr>
              <a:t>小论文</a:t>
            </a:r>
            <a:r>
              <a:rPr kumimoji="1" lang="en-US" altLang="zh-CN" sz="2000" dirty="0">
                <a:solidFill>
                  <a:srgbClr val="425267"/>
                </a:solidFill>
              </a:rPr>
              <a:t>1</a:t>
            </a:r>
          </a:p>
          <a:p>
            <a:r>
              <a:rPr lang="zh-CN" altLang="en-US" b="1" dirty="0">
                <a:solidFill>
                  <a:srgbClr val="425267"/>
                </a:solidFill>
                <a:latin typeface="Times New Roman" panose="02020603050405020304" pitchFamily="18" charset="0"/>
                <a:cs typeface="Times New Roman" panose="02020603050405020304" pitchFamily="18" charset="0"/>
              </a:rPr>
              <a:t>      </a:t>
            </a:r>
            <a:r>
              <a:rPr lang="en" altLang="zh-CN" b="1" dirty="0">
                <a:solidFill>
                  <a:srgbClr val="425267"/>
                </a:solidFill>
                <a:latin typeface="Times New Roman" panose="02020603050405020304" pitchFamily="18" charset="0"/>
                <a:cs typeface="Times New Roman" panose="02020603050405020304" pitchFamily="18" charset="0"/>
              </a:rPr>
              <a:t>Edge-Nodes Representation Neural Machine for Link Prediction</a:t>
            </a:r>
            <a:r>
              <a:rPr lang="en-US" altLang="zh-CN" b="1" dirty="0">
                <a:solidFill>
                  <a:srgbClr val="425267"/>
                </a:solidFill>
                <a:latin typeface="Times New Roman" panose="02020603050405020304" pitchFamily="18" charset="0"/>
                <a:cs typeface="Times New Roman" panose="02020603050405020304" pitchFamily="18" charset="0"/>
              </a:rPr>
              <a:t>.</a:t>
            </a:r>
          </a:p>
          <a:p>
            <a:r>
              <a:rPr lang="zh-CN" altLang="en-US" b="1" dirty="0">
                <a:solidFill>
                  <a:srgbClr val="425267"/>
                </a:solidFill>
                <a:latin typeface="Times New Roman" panose="02020603050405020304" pitchFamily="18" charset="0"/>
                <a:cs typeface="Times New Roman" panose="02020603050405020304" pitchFamily="18" charset="0"/>
              </a:rPr>
              <a:t>      期刊：</a:t>
            </a:r>
            <a:r>
              <a:rPr lang="en-US" altLang="zh-CN" b="1" dirty="0">
                <a:solidFill>
                  <a:srgbClr val="425267"/>
                </a:solidFill>
                <a:latin typeface="Times New Roman" panose="02020603050405020304" pitchFamily="18" charset="0"/>
                <a:cs typeface="Times New Roman" panose="02020603050405020304" pitchFamily="18" charset="0"/>
              </a:rPr>
              <a:t>algorithms</a:t>
            </a:r>
            <a:r>
              <a:rPr lang="zh-CN" altLang="en-US" b="1" dirty="0">
                <a:solidFill>
                  <a:srgbClr val="425267"/>
                </a:solidFill>
                <a:latin typeface="Times New Roman" panose="02020603050405020304" pitchFamily="18" charset="0"/>
                <a:cs typeface="Times New Roman" panose="02020603050405020304" pitchFamily="18" charset="0"/>
              </a:rPr>
              <a:t>（</a:t>
            </a:r>
            <a:r>
              <a:rPr lang="en-US" altLang="zh-CN" b="1" dirty="0">
                <a:solidFill>
                  <a:srgbClr val="425267"/>
                </a:solidFill>
                <a:latin typeface="Times New Roman" panose="02020603050405020304" pitchFamily="18" charset="0"/>
                <a:cs typeface="Times New Roman" panose="02020603050405020304" pitchFamily="18" charset="0"/>
              </a:rPr>
              <a:t>EI</a:t>
            </a:r>
            <a:r>
              <a:rPr lang="zh-CN" altLang="en-US" b="1" dirty="0">
                <a:solidFill>
                  <a:srgbClr val="425267"/>
                </a:solidFill>
                <a:latin typeface="Times New Roman" panose="02020603050405020304" pitchFamily="18" charset="0"/>
                <a:cs typeface="Times New Roman" panose="02020603050405020304" pitchFamily="18" charset="0"/>
              </a:rPr>
              <a:t>）                    状态：已发表</a:t>
            </a:r>
            <a:r>
              <a:rPr lang="en" altLang="zh-CN" b="1" dirty="0">
                <a:solidFill>
                  <a:srgbClr val="425267"/>
                </a:solidFill>
                <a:latin typeface="Times New Roman" panose="02020603050405020304" pitchFamily="18" charset="0"/>
                <a:cs typeface="Times New Roman" panose="02020603050405020304" pitchFamily="18" charset="0"/>
              </a:rPr>
              <a:t> </a:t>
            </a:r>
            <a:endParaRPr lang="en" altLang="zh-CN" sz="2400" dirty="0">
              <a:solidFill>
                <a:srgbClr val="425267"/>
              </a:solidFill>
              <a:latin typeface="Times New Roman" panose="02020603050405020304" pitchFamily="18" charset="0"/>
              <a:cs typeface="Times New Roman" panose="02020603050405020304" pitchFamily="18" charset="0"/>
            </a:endParaRPr>
          </a:p>
          <a:p>
            <a:pPr marL="342900" indent="-342900">
              <a:buFont typeface="Wingdings" pitchFamily="2" charset="2"/>
              <a:buChar char="n"/>
            </a:pPr>
            <a:endParaRPr kumimoji="1" lang="en-US" altLang="zh-CN" sz="2400" dirty="0">
              <a:solidFill>
                <a:schemeClr val="accent2"/>
              </a:solidFill>
            </a:endParaRPr>
          </a:p>
          <a:p>
            <a:pPr marL="342900" indent="-342900">
              <a:buFont typeface="Wingdings" pitchFamily="2" charset="2"/>
              <a:buChar char="n"/>
            </a:pPr>
            <a:endParaRPr kumimoji="1" lang="en-US" altLang="zh-CN" sz="2400" dirty="0">
              <a:solidFill>
                <a:schemeClr val="accent2"/>
              </a:solidFill>
            </a:endParaRPr>
          </a:p>
          <a:p>
            <a:pPr marL="342900" indent="-342900">
              <a:buFont typeface="Wingdings" pitchFamily="2" charset="2"/>
              <a:buChar char="n"/>
            </a:pPr>
            <a:endParaRPr kumimoji="1" lang="en-US" altLang="zh-CN" sz="2400" dirty="0">
              <a:solidFill>
                <a:schemeClr val="accent2"/>
              </a:solidFill>
            </a:endParaRPr>
          </a:p>
          <a:p>
            <a:pPr marL="342900" indent="-342900">
              <a:buFont typeface="Wingdings" pitchFamily="2" charset="2"/>
              <a:buChar char="n"/>
            </a:pPr>
            <a:endParaRPr kumimoji="1" lang="en-US" altLang="zh-CN" sz="2400" dirty="0">
              <a:solidFill>
                <a:schemeClr val="accent2"/>
              </a:solidFill>
            </a:endParaRPr>
          </a:p>
          <a:p>
            <a:pPr marL="342900" indent="-342900">
              <a:buFont typeface="Wingdings" pitchFamily="2" charset="2"/>
              <a:buChar char="n"/>
            </a:pPr>
            <a:endParaRPr kumimoji="1" lang="en-US" altLang="zh-CN" sz="2400" dirty="0">
              <a:solidFill>
                <a:schemeClr val="accent2"/>
              </a:solidFill>
            </a:endParaRPr>
          </a:p>
          <a:p>
            <a:pPr marL="342900" indent="-342900">
              <a:buFont typeface="Wingdings" pitchFamily="2" charset="2"/>
              <a:buChar char="n"/>
            </a:pPr>
            <a:endParaRPr kumimoji="1" lang="en-US" altLang="zh-CN" sz="2400" dirty="0">
              <a:solidFill>
                <a:schemeClr val="accent2"/>
              </a:solidFill>
            </a:endParaRPr>
          </a:p>
          <a:p>
            <a:pPr marL="342900" indent="-342900">
              <a:buFont typeface="Wingdings" pitchFamily="2" charset="2"/>
              <a:buChar char="n"/>
            </a:pPr>
            <a:endParaRPr kumimoji="1" lang="en-US" altLang="zh-CN" sz="2400" dirty="0">
              <a:solidFill>
                <a:srgbClr val="425267"/>
              </a:solidFill>
            </a:endParaRPr>
          </a:p>
          <a:p>
            <a:pPr marL="342900" indent="-342900">
              <a:buFont typeface="Wingdings" pitchFamily="2" charset="2"/>
              <a:buChar char="n"/>
            </a:pPr>
            <a:r>
              <a:rPr kumimoji="1" lang="zh-CN" altLang="en-US" sz="2000" dirty="0">
                <a:solidFill>
                  <a:srgbClr val="425267"/>
                </a:solidFill>
              </a:rPr>
              <a:t>小论文</a:t>
            </a:r>
            <a:r>
              <a:rPr kumimoji="1" lang="en-US" altLang="zh-CN" sz="2000" dirty="0">
                <a:solidFill>
                  <a:srgbClr val="425267"/>
                </a:solidFill>
              </a:rPr>
              <a:t>2</a:t>
            </a:r>
          </a:p>
          <a:p>
            <a:r>
              <a:rPr lang="zh-CN" altLang="en-US" b="1" dirty="0">
                <a:solidFill>
                  <a:srgbClr val="425267"/>
                </a:solidFill>
                <a:latin typeface="Times New Roman" panose="02020603050405020304" pitchFamily="18" charset="0"/>
                <a:cs typeface="Times New Roman" panose="02020603050405020304" pitchFamily="18" charset="0"/>
              </a:rPr>
              <a:t>       </a:t>
            </a:r>
            <a:r>
              <a:rPr lang="en" altLang="zh-CN" b="1" dirty="0">
                <a:solidFill>
                  <a:srgbClr val="425267"/>
                </a:solidFill>
                <a:latin typeface="Times New Roman" panose="02020603050405020304" pitchFamily="18" charset="0"/>
                <a:cs typeface="Times New Roman" panose="02020603050405020304" pitchFamily="18" charset="0"/>
              </a:rPr>
              <a:t>Thin and thick cloud removal on remote sensing image by conditional generative adversarial network</a:t>
            </a:r>
            <a:r>
              <a:rPr lang="en-US" altLang="zh-CN" b="1" dirty="0">
                <a:solidFill>
                  <a:srgbClr val="425267"/>
                </a:solidFill>
                <a:latin typeface="Times New Roman" panose="02020603050405020304" pitchFamily="18" charset="0"/>
                <a:cs typeface="Times New Roman" panose="02020603050405020304" pitchFamily="18" charset="0"/>
              </a:rPr>
              <a:t>.</a:t>
            </a:r>
            <a:r>
              <a:rPr lang="zh-CN" altLang="en-US" b="1" dirty="0">
                <a:solidFill>
                  <a:srgbClr val="425267"/>
                </a:solidFill>
                <a:latin typeface="Times New Roman" panose="02020603050405020304" pitchFamily="18" charset="0"/>
                <a:cs typeface="Times New Roman" panose="02020603050405020304" pitchFamily="18" charset="0"/>
              </a:rPr>
              <a:t> </a:t>
            </a:r>
            <a:r>
              <a:rPr lang="en-US" altLang="zh-CN" b="1" dirty="0">
                <a:solidFill>
                  <a:srgbClr val="425267"/>
                </a:solidFill>
                <a:latin typeface="Times New Roman" panose="02020603050405020304" pitchFamily="18" charset="0"/>
                <a:cs typeface="Times New Roman" panose="02020603050405020304" pitchFamily="18" charset="0"/>
              </a:rPr>
              <a:t>(EI</a:t>
            </a:r>
            <a:r>
              <a:rPr lang="zh-CN" altLang="en-US" b="1" dirty="0">
                <a:solidFill>
                  <a:srgbClr val="425267"/>
                </a:solidFill>
                <a:latin typeface="Times New Roman" panose="02020603050405020304" pitchFamily="18" charset="0"/>
                <a:cs typeface="Times New Roman" panose="02020603050405020304" pitchFamily="18" charset="0"/>
              </a:rPr>
              <a:t>，已接收</a:t>
            </a:r>
            <a:r>
              <a:rPr lang="en-US" altLang="zh-CN" b="1" dirty="0">
                <a:solidFill>
                  <a:srgbClr val="425267"/>
                </a:solidFill>
                <a:latin typeface="Times New Roman" panose="02020603050405020304" pitchFamily="18" charset="0"/>
                <a:cs typeface="Times New Roman" panose="02020603050405020304" pitchFamily="18" charset="0"/>
              </a:rPr>
              <a:t>)</a:t>
            </a:r>
            <a:endParaRPr lang="en" altLang="zh-CN" b="1" dirty="0">
              <a:solidFill>
                <a:srgbClr val="425267"/>
              </a:solidFill>
              <a:latin typeface="Times New Roman" panose="02020603050405020304" pitchFamily="18" charset="0"/>
              <a:cs typeface="Times New Roman" panose="02020603050405020304" pitchFamily="18" charset="0"/>
            </a:endParaRPr>
          </a:p>
          <a:p>
            <a:pPr marL="342900" indent="-342900">
              <a:buFont typeface="Wingdings" pitchFamily="2" charset="2"/>
              <a:buChar char="n"/>
            </a:pPr>
            <a:endParaRPr kumimoji="1" lang="zh-CN" altLang="en-US" sz="2000" dirty="0">
              <a:solidFill>
                <a:schemeClr val="accent4">
                  <a:lumMod val="50000"/>
                  <a:lumOff val="50000"/>
                </a:schemeClr>
              </a:solidFill>
            </a:endParaRPr>
          </a:p>
        </p:txBody>
      </p:sp>
      <p:pic>
        <p:nvPicPr>
          <p:cNvPr id="5" name="图片 4">
            <a:extLst>
              <a:ext uri="{FF2B5EF4-FFF2-40B4-BE49-F238E27FC236}">
                <a16:creationId xmlns:a16="http://schemas.microsoft.com/office/drawing/2014/main" id="{7B908E2F-7A67-4440-90EE-AFBCFF68C46B}"/>
              </a:ext>
            </a:extLst>
          </p:cNvPr>
          <p:cNvPicPr>
            <a:picLocks noChangeAspect="1"/>
          </p:cNvPicPr>
          <p:nvPr/>
        </p:nvPicPr>
        <p:blipFill>
          <a:blip r:embed="rId4"/>
          <a:stretch>
            <a:fillRect/>
          </a:stretch>
        </p:blipFill>
        <p:spPr>
          <a:xfrm>
            <a:off x="1364526" y="2951776"/>
            <a:ext cx="1350314" cy="189102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图片 5">
            <a:extLst>
              <a:ext uri="{FF2B5EF4-FFF2-40B4-BE49-F238E27FC236}">
                <a16:creationId xmlns:a16="http://schemas.microsoft.com/office/drawing/2014/main" id="{2E9BF34E-0C93-E042-BE7E-ABEC73FA5865}"/>
              </a:ext>
            </a:extLst>
          </p:cNvPr>
          <p:cNvPicPr>
            <a:picLocks noChangeAspect="1"/>
          </p:cNvPicPr>
          <p:nvPr/>
        </p:nvPicPr>
        <p:blipFill>
          <a:blip r:embed="rId5"/>
          <a:stretch>
            <a:fillRect/>
          </a:stretch>
        </p:blipFill>
        <p:spPr>
          <a:xfrm>
            <a:off x="3633215" y="2951776"/>
            <a:ext cx="1346549" cy="189102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 name="图片 6">
            <a:extLst>
              <a:ext uri="{FF2B5EF4-FFF2-40B4-BE49-F238E27FC236}">
                <a16:creationId xmlns:a16="http://schemas.microsoft.com/office/drawing/2014/main" id="{B7287FAE-91BA-ED42-9271-90A235A1D720}"/>
              </a:ext>
            </a:extLst>
          </p:cNvPr>
          <p:cNvPicPr>
            <a:picLocks noChangeAspect="1"/>
          </p:cNvPicPr>
          <p:nvPr/>
        </p:nvPicPr>
        <p:blipFill>
          <a:blip r:embed="rId6"/>
          <a:stretch>
            <a:fillRect/>
          </a:stretch>
        </p:blipFill>
        <p:spPr>
          <a:xfrm>
            <a:off x="5898139" y="2951776"/>
            <a:ext cx="1349048" cy="189102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589564029"/>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54977" y="114300"/>
            <a:ext cx="1221398" cy="8667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74" name="Rectangle 2"/>
          <p:cNvSpPr>
            <a:spLocks noGrp="1" noChangeArrowheads="1"/>
          </p:cNvSpPr>
          <p:nvPr>
            <p:ph type="title"/>
          </p:nvPr>
        </p:nvSpPr>
        <p:spPr>
          <a:xfrm>
            <a:off x="1646848" y="386986"/>
            <a:ext cx="7343775" cy="576262"/>
          </a:xfrm>
        </p:spPr>
        <p:txBody>
          <a:bodyPr/>
          <a:lstStyle/>
          <a:p>
            <a:pPr eaLnBrk="1" hangingPunct="1"/>
            <a:r>
              <a:rPr lang="en-US" altLang="zh-CN" sz="2800" b="1" dirty="0">
                <a:solidFill>
                  <a:srgbClr val="44546A"/>
                </a:solidFill>
                <a:latin typeface="微软雅黑" panose="020B0503020204020204" pitchFamily="34" charset="-122"/>
                <a:ea typeface="微软雅黑" panose="020B0503020204020204" pitchFamily="34" charset="-122"/>
              </a:rPr>
              <a:t>4.4</a:t>
            </a:r>
            <a:r>
              <a:rPr lang="zh-CN" altLang="en-US" sz="2800" b="1" dirty="0">
                <a:solidFill>
                  <a:srgbClr val="44546A"/>
                </a:solidFill>
                <a:latin typeface="微软雅黑" panose="020B0503020204020204" pitchFamily="34" charset="-122"/>
                <a:ea typeface="微软雅黑" panose="020B0503020204020204" pitchFamily="34" charset="-122"/>
              </a:rPr>
              <a:t> 后续研究计划</a:t>
            </a:r>
          </a:p>
        </p:txBody>
      </p:sp>
      <p:pic>
        <p:nvPicPr>
          <p:cNvPr id="12" name="图片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01319" y="325819"/>
            <a:ext cx="1328713" cy="655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6248766" y="6435969"/>
            <a:ext cx="2787162" cy="4220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Title 1"/>
          <p:cNvSpPr txBox="1">
            <a:spLocks/>
          </p:cNvSpPr>
          <p:nvPr/>
        </p:nvSpPr>
        <p:spPr>
          <a:xfrm>
            <a:off x="4888523" y="6435969"/>
            <a:ext cx="4102100" cy="281354"/>
          </a:xfrm>
          <a:prstGeom prst="rect">
            <a:avLst/>
          </a:prstGeom>
        </p:spPr>
        <p:txBody>
          <a:bodyPr/>
          <a:lstStyle>
            <a:lvl1pPr algn="l" defTabSz="685487" rtl="0" eaLnBrk="1" latinLnBrk="0" hangingPunct="1">
              <a:lnSpc>
                <a:spcPct val="90000"/>
              </a:lnSpc>
              <a:spcBef>
                <a:spcPct val="0"/>
              </a:spcBef>
              <a:buNone/>
              <a:defRPr lang="en-US" sz="3300" b="0" kern="1200" cap="none" spc="-75" baseline="0" dirty="0" smtClean="0">
                <a:ln w="3175">
                  <a:noFill/>
                </a:ln>
                <a:gradFill flip="none" rotWithShape="1">
                  <a:gsLst>
                    <a:gs pos="0">
                      <a:schemeClr val="tx1"/>
                    </a:gs>
                    <a:gs pos="86000">
                      <a:schemeClr val="tx1"/>
                    </a:gs>
                  </a:gsLst>
                  <a:lin ang="5400000" scaled="0"/>
                  <a:tileRect/>
                </a:gradFill>
                <a:effectLst/>
                <a:latin typeface="+mj-lt"/>
                <a:ea typeface="+mn-ea"/>
                <a:cs typeface="Arial" charset="0"/>
              </a:defRPr>
            </a:lvl1pPr>
          </a:lstStyle>
          <a:p>
            <a:pPr fontAlgn="auto">
              <a:spcAft>
                <a:spcPts val="0"/>
              </a:spcAft>
              <a:defRPr/>
            </a:pPr>
            <a:r>
              <a:rPr lang="zh-CN" altLang="en-US" sz="1400" dirty="0">
                <a:solidFill>
                  <a:srgbClr val="44546A"/>
                </a:solidFill>
                <a:latin typeface="微软雅黑" panose="020B0503020204020204" pitchFamily="34" charset="-122"/>
                <a:ea typeface="微软雅黑" panose="020B0503020204020204" pitchFamily="34" charset="-122"/>
              </a:rPr>
              <a:t>中国科学院空间信息处理与应用系统技术重点实验室</a:t>
            </a:r>
            <a:endParaRPr altLang="zh-CN" sz="1400" dirty="0">
              <a:solidFill>
                <a:srgbClr val="44546A"/>
              </a:solidFill>
              <a:latin typeface="微软雅黑" panose="020B0503020204020204" pitchFamily="34" charset="-122"/>
              <a:ea typeface="微软雅黑" panose="020B0503020204020204" pitchFamily="34" charset="-122"/>
            </a:endParaRPr>
          </a:p>
          <a:p>
            <a:pPr fontAlgn="auto">
              <a:spcAft>
                <a:spcPts val="0"/>
              </a:spcAft>
              <a:defRPr/>
            </a:pPr>
            <a:br>
              <a:rPr lang="zh-CN" altLang="en-US" sz="1400" dirty="0">
                <a:solidFill>
                  <a:schemeClr val="tx1"/>
                </a:solidFill>
                <a:latin typeface="微软雅黑" pitchFamily="34" charset="-122"/>
                <a:ea typeface="微软雅黑" pitchFamily="34" charset="-122"/>
              </a:rPr>
            </a:br>
            <a:endParaRPr lang="zh-CN" altLang="en-US" sz="3200" b="1" dirty="0">
              <a:solidFill>
                <a:schemeClr val="tx1"/>
              </a:solidFill>
              <a:latin typeface="微软雅黑" pitchFamily="34" charset="-122"/>
              <a:ea typeface="微软雅黑" pitchFamily="34" charset="-122"/>
            </a:endParaRPr>
          </a:p>
        </p:txBody>
      </p:sp>
      <p:graphicFrame>
        <p:nvGraphicFramePr>
          <p:cNvPr id="11" name="Content Placeholder 3">
            <a:extLst>
              <a:ext uri="{FF2B5EF4-FFF2-40B4-BE49-F238E27FC236}">
                <a16:creationId xmlns:a16="http://schemas.microsoft.com/office/drawing/2014/main" id="{80B6FBC1-D5EB-4309-8420-900E92405FF3}"/>
              </a:ext>
            </a:extLst>
          </p:cNvPr>
          <p:cNvGraphicFramePr>
            <a:graphicFrameLocks/>
          </p:cNvGraphicFramePr>
          <p:nvPr>
            <p:extLst>
              <p:ext uri="{D42A27DB-BD31-4B8C-83A1-F6EECF244321}">
                <p14:modId xmlns:p14="http://schemas.microsoft.com/office/powerpoint/2010/main" val="477506677"/>
              </p:ext>
            </p:extLst>
          </p:nvPr>
        </p:nvGraphicFramePr>
        <p:xfrm>
          <a:off x="577121" y="1248874"/>
          <a:ext cx="8229600" cy="4937123"/>
        </p:xfrm>
        <a:graphic>
          <a:graphicData uri="http://schemas.openxmlformats.org/drawingml/2006/table">
            <a:tbl>
              <a:tblPr firstRow="1" bandRow="1">
                <a:tableStyleId>{68D230F3-CF80-4859-8CE7-A43EE81993B5}</a:tableStyleId>
              </a:tblPr>
              <a:tblGrid>
                <a:gridCol w="2362200">
                  <a:extLst>
                    <a:ext uri="{9D8B030D-6E8A-4147-A177-3AD203B41FA5}">
                      <a16:colId xmlns:a16="http://schemas.microsoft.com/office/drawing/2014/main" val="20000"/>
                    </a:ext>
                  </a:extLst>
                </a:gridCol>
                <a:gridCol w="4191000">
                  <a:extLst>
                    <a:ext uri="{9D8B030D-6E8A-4147-A177-3AD203B41FA5}">
                      <a16:colId xmlns:a16="http://schemas.microsoft.com/office/drawing/2014/main" val="20001"/>
                    </a:ext>
                  </a:extLst>
                </a:gridCol>
                <a:gridCol w="1676400">
                  <a:extLst>
                    <a:ext uri="{9D8B030D-6E8A-4147-A177-3AD203B41FA5}">
                      <a16:colId xmlns:a16="http://schemas.microsoft.com/office/drawing/2014/main" val="20002"/>
                    </a:ext>
                  </a:extLst>
                </a:gridCol>
              </a:tblGrid>
              <a:tr h="712827">
                <a:tc>
                  <a:txBody>
                    <a:bodyPr/>
                    <a:lstStyle/>
                    <a:p>
                      <a:pPr algn="ctr">
                        <a:lnSpc>
                          <a:spcPct val="100000"/>
                        </a:lnSpc>
                      </a:pPr>
                      <a:r>
                        <a:rPr lang="zh-CN" altLang="en-US" sz="2400" dirty="0">
                          <a:effectLst>
                            <a:outerShdw blurRad="38100" dist="38100" dir="2700000" algn="tl">
                              <a:srgbClr val="000000">
                                <a:alpha val="43137"/>
                              </a:srgbClr>
                            </a:outerShdw>
                          </a:effectLst>
                        </a:rPr>
                        <a:t>时间结点</a:t>
                      </a:r>
                      <a:endParaRPr lang="en-US" sz="2400" b="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T="45723" marB="45723" anchor="ctr"/>
                </a:tc>
                <a:tc>
                  <a:txBody>
                    <a:bodyPr/>
                    <a:lstStyle/>
                    <a:p>
                      <a:pPr algn="ctr">
                        <a:lnSpc>
                          <a:spcPct val="100000"/>
                        </a:lnSpc>
                      </a:pPr>
                      <a:r>
                        <a:rPr lang="zh-CN" altLang="en-US" sz="2400" dirty="0">
                          <a:effectLst>
                            <a:outerShdw blurRad="38100" dist="38100" dir="2700000" algn="tl">
                              <a:srgbClr val="000000">
                                <a:alpha val="43137"/>
                              </a:srgbClr>
                            </a:outerShdw>
                          </a:effectLst>
                        </a:rPr>
                        <a:t>研究内容计划</a:t>
                      </a:r>
                      <a:endParaRPr lang="en-US" sz="2400" b="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T="45723" marB="45723" anchor="ctr"/>
                </a:tc>
                <a:tc>
                  <a:txBody>
                    <a:bodyPr/>
                    <a:lstStyle/>
                    <a:p>
                      <a:pPr algn="ctr">
                        <a:lnSpc>
                          <a:spcPct val="100000"/>
                        </a:lnSpc>
                      </a:pPr>
                      <a:r>
                        <a:rPr lang="zh-CN" altLang="en-US" sz="2400" dirty="0">
                          <a:effectLst>
                            <a:outerShdw blurRad="38100" dist="38100" dir="2700000" algn="tl">
                              <a:srgbClr val="000000">
                                <a:alpha val="43137"/>
                              </a:srgbClr>
                            </a:outerShdw>
                          </a:effectLst>
                        </a:rPr>
                        <a:t>完成情况</a:t>
                      </a:r>
                      <a:endParaRPr lang="en-US" sz="2400" b="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T="45723" marB="45723" anchor="ctr"/>
                </a:tc>
                <a:extLst>
                  <a:ext uri="{0D108BD9-81ED-4DB2-BD59-A6C34878D82A}">
                    <a16:rowId xmlns:a16="http://schemas.microsoft.com/office/drawing/2014/main" val="10000"/>
                  </a:ext>
                </a:extLst>
              </a:tr>
              <a:tr h="1056074">
                <a:tc>
                  <a:txBody>
                    <a:bodyPr/>
                    <a:lstStyle/>
                    <a:p>
                      <a:pPr algn="ctr"/>
                      <a:r>
                        <a:rPr lang="en-US" sz="1800" kern="1200" dirty="0"/>
                        <a:t>201</a:t>
                      </a:r>
                      <a:r>
                        <a:rPr lang="en-US" altLang="zh-CN" sz="1800" kern="1200" dirty="0"/>
                        <a:t>9</a:t>
                      </a:r>
                      <a:r>
                        <a:rPr lang="en-US" sz="1800" kern="1200" dirty="0"/>
                        <a:t>.05~201</a:t>
                      </a:r>
                      <a:r>
                        <a:rPr lang="en-US" altLang="zh-CN" sz="1800" kern="1200" dirty="0"/>
                        <a:t>9</a:t>
                      </a:r>
                      <a:r>
                        <a:rPr lang="en-US" sz="1800" kern="1200" dirty="0"/>
                        <a:t>.07</a:t>
                      </a:r>
                      <a:endParaRPr lang="en-US" sz="1800" dirty="0">
                        <a:latin typeface="微软雅黑" panose="020B0503020204020204" pitchFamily="34" charset="-122"/>
                        <a:ea typeface="微软雅黑" panose="020B0503020204020204" pitchFamily="34" charset="-122"/>
                      </a:endParaRPr>
                    </a:p>
                  </a:txBody>
                  <a:tcPr marT="45723" marB="45723" anchor="ctr"/>
                </a:tc>
                <a:tc>
                  <a:txBody>
                    <a:bodyPr/>
                    <a:lstStyle/>
                    <a:p>
                      <a:r>
                        <a:rPr lang="zh-CN" altLang="en-US" sz="1800" dirty="0">
                          <a:latin typeface="微软雅黑" panose="020B0503020204020204" pitchFamily="34" charset="-122"/>
                          <a:ea typeface="微软雅黑" panose="020B0503020204020204" pitchFamily="34" charset="-122"/>
                        </a:rPr>
                        <a:t>深入研究异质网络中网络链接预测算法。</a:t>
                      </a:r>
                    </a:p>
                  </a:txBody>
                  <a:tcPr marT="45723" marB="45723" anchor="ctr"/>
                </a:tc>
                <a:tc>
                  <a:txBody>
                    <a:bodyPr/>
                    <a:lstStyle/>
                    <a:p>
                      <a:pPr algn="ctr"/>
                      <a:r>
                        <a:rPr lang="zh-CN" altLang="en-US" sz="1800" dirty="0"/>
                        <a:t>进行中</a:t>
                      </a:r>
                      <a:endParaRPr lang="en-US" sz="1800" dirty="0">
                        <a:latin typeface="微软雅黑" panose="020B0503020204020204" pitchFamily="34" charset="-122"/>
                        <a:ea typeface="微软雅黑" panose="020B0503020204020204" pitchFamily="34" charset="-122"/>
                      </a:endParaRPr>
                    </a:p>
                  </a:txBody>
                  <a:tcPr marT="45723" marB="45723" anchor="ctr"/>
                </a:tc>
                <a:extLst>
                  <a:ext uri="{0D108BD9-81ED-4DB2-BD59-A6C34878D82A}">
                    <a16:rowId xmlns:a16="http://schemas.microsoft.com/office/drawing/2014/main" val="10001"/>
                  </a:ext>
                </a:extLst>
              </a:tr>
              <a:tr h="1056074">
                <a:tc>
                  <a:txBody>
                    <a:bodyPr/>
                    <a:lstStyle/>
                    <a:p>
                      <a:pPr algn="ctr"/>
                      <a:r>
                        <a:rPr lang="en-US" sz="1800" kern="1200" dirty="0"/>
                        <a:t>201</a:t>
                      </a:r>
                      <a:r>
                        <a:rPr lang="en-US" altLang="zh-CN" sz="1800" kern="1200" dirty="0"/>
                        <a:t>9</a:t>
                      </a:r>
                      <a:r>
                        <a:rPr lang="en-US" sz="1800" kern="1200" dirty="0"/>
                        <a:t>.07~20</a:t>
                      </a:r>
                      <a:r>
                        <a:rPr lang="en-US" altLang="zh-CN" sz="1800" kern="1200" dirty="0"/>
                        <a:t>19</a:t>
                      </a:r>
                      <a:r>
                        <a:rPr lang="en-US" sz="1800" kern="1200" dirty="0"/>
                        <a:t>.09</a:t>
                      </a:r>
                      <a:endParaRPr lang="en-US" sz="1800" dirty="0">
                        <a:latin typeface="微软雅黑" panose="020B0503020204020204" pitchFamily="34" charset="-122"/>
                        <a:ea typeface="微软雅黑" panose="020B0503020204020204" pitchFamily="34" charset="-122"/>
                      </a:endParaRPr>
                    </a:p>
                  </a:txBody>
                  <a:tcPr marT="45723" marB="45723" anchor="ctr"/>
                </a:tc>
                <a:tc>
                  <a:txBody>
                    <a:bodyPr/>
                    <a:lstStyle/>
                    <a:p>
                      <a:r>
                        <a:rPr lang="zh-CN" altLang="en-US" sz="1800" dirty="0">
                          <a:latin typeface="微软雅黑" panose="020B0503020204020204" pitchFamily="34" charset="-122"/>
                          <a:ea typeface="微软雅黑" panose="020B0503020204020204" pitchFamily="34" charset="-122"/>
                        </a:rPr>
                        <a:t>设计实现异质网的链接预测算法。</a:t>
                      </a:r>
                      <a:endParaRPr lang="en-US" altLang="zh-CN" sz="1800" dirty="0">
                        <a:latin typeface="微软雅黑" panose="020B0503020204020204" pitchFamily="34" charset="-122"/>
                        <a:ea typeface="微软雅黑" panose="020B0503020204020204" pitchFamily="34" charset="-122"/>
                      </a:endParaRPr>
                    </a:p>
                  </a:txBody>
                  <a:tcPr marT="45723" marB="45723"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altLang="zh-CN" sz="1800" dirty="0">
                        <a:latin typeface="微软雅黑" panose="020B0503020204020204" pitchFamily="34" charset="-122"/>
                        <a:ea typeface="微软雅黑" panose="020B0503020204020204" pitchFamily="34" charset="-122"/>
                      </a:endParaRPr>
                    </a:p>
                  </a:txBody>
                  <a:tcPr marT="45723" marB="45723" anchor="ctr"/>
                </a:tc>
                <a:extLst>
                  <a:ext uri="{0D108BD9-81ED-4DB2-BD59-A6C34878D82A}">
                    <a16:rowId xmlns:a16="http://schemas.microsoft.com/office/drawing/2014/main" val="10002"/>
                  </a:ext>
                </a:extLst>
              </a:tr>
              <a:tr h="1056074">
                <a:tc>
                  <a:txBody>
                    <a:bodyPr/>
                    <a:lstStyle/>
                    <a:p>
                      <a:pPr algn="ctr"/>
                      <a:r>
                        <a:rPr lang="en-US" sz="1800" kern="1200" dirty="0"/>
                        <a:t>201</a:t>
                      </a:r>
                      <a:r>
                        <a:rPr lang="en-US" altLang="zh-CN" sz="1800" kern="1200" dirty="0"/>
                        <a:t>9</a:t>
                      </a:r>
                      <a:r>
                        <a:rPr lang="en-US" sz="1800" kern="1200" dirty="0"/>
                        <a:t>.09~201</a:t>
                      </a:r>
                      <a:r>
                        <a:rPr lang="en-US" altLang="zh-CN" sz="1800" kern="1200" dirty="0"/>
                        <a:t>9</a:t>
                      </a:r>
                      <a:r>
                        <a:rPr lang="en-US" sz="1800" kern="1200" dirty="0"/>
                        <a:t>.11</a:t>
                      </a:r>
                      <a:endParaRPr lang="en-US" sz="1800" dirty="0">
                        <a:latin typeface="微软雅黑" panose="020B0503020204020204" pitchFamily="34" charset="-122"/>
                        <a:ea typeface="微软雅黑" panose="020B0503020204020204" pitchFamily="34" charset="-122"/>
                      </a:endParaRPr>
                    </a:p>
                  </a:txBody>
                  <a:tcPr marT="45723" marB="45723" anchor="ctr"/>
                </a:tc>
                <a:tc>
                  <a:txBody>
                    <a:bodyPr/>
                    <a:lstStyle/>
                    <a:p>
                      <a:r>
                        <a:rPr lang="zh-CN" altLang="en-US" sz="1800" kern="1200" dirty="0">
                          <a:solidFill>
                            <a:schemeClr val="tx1"/>
                          </a:solidFill>
                          <a:latin typeface="微软雅黑" panose="020B0503020204020204" pitchFamily="34" charset="-122"/>
                          <a:ea typeface="微软雅黑" panose="020B0503020204020204" pitchFamily="34" charset="-122"/>
                          <a:cs typeface="+mn-cs"/>
                        </a:rPr>
                        <a:t>改进算法，使算法更符合实际应用需求。</a:t>
                      </a:r>
                      <a:endParaRPr lang="en-US" sz="1800" kern="1200" dirty="0">
                        <a:solidFill>
                          <a:schemeClr val="tx1"/>
                        </a:solidFill>
                        <a:latin typeface="微软雅黑" panose="020B0503020204020204" pitchFamily="34" charset="-122"/>
                        <a:ea typeface="微软雅黑" panose="020B0503020204020204" pitchFamily="34" charset="-122"/>
                        <a:cs typeface="+mn-cs"/>
                      </a:endParaRPr>
                    </a:p>
                  </a:txBody>
                  <a:tcPr marT="45723" marB="45723" anchor="ctr"/>
                </a:tc>
                <a:tc>
                  <a:txBody>
                    <a:bodyPr/>
                    <a:lstStyle/>
                    <a:p>
                      <a:pPr algn="ctr"/>
                      <a:endParaRPr lang="en-US" sz="1800" dirty="0">
                        <a:latin typeface="微软雅黑" panose="020B0503020204020204" pitchFamily="34" charset="-122"/>
                        <a:ea typeface="微软雅黑" panose="020B0503020204020204" pitchFamily="34" charset="-122"/>
                      </a:endParaRPr>
                    </a:p>
                  </a:txBody>
                  <a:tcPr marT="45723" marB="45723" anchor="ctr"/>
                </a:tc>
                <a:extLst>
                  <a:ext uri="{0D108BD9-81ED-4DB2-BD59-A6C34878D82A}">
                    <a16:rowId xmlns:a16="http://schemas.microsoft.com/office/drawing/2014/main" val="10003"/>
                  </a:ext>
                </a:extLst>
              </a:tr>
              <a:tr h="1056074">
                <a:tc>
                  <a:txBody>
                    <a:bodyPr/>
                    <a:lstStyle/>
                    <a:p>
                      <a:pPr algn="ctr"/>
                      <a:r>
                        <a:rPr lang="en-US" sz="1800" kern="1200" dirty="0"/>
                        <a:t>201</a:t>
                      </a:r>
                      <a:r>
                        <a:rPr lang="en-US" altLang="zh-CN" sz="1800" kern="1200" dirty="0"/>
                        <a:t>9</a:t>
                      </a:r>
                      <a:r>
                        <a:rPr lang="en-US" sz="1800" kern="1200" dirty="0"/>
                        <a:t>.11~20</a:t>
                      </a:r>
                      <a:r>
                        <a:rPr lang="en-US" altLang="zh-CN" sz="1800" kern="1200" dirty="0"/>
                        <a:t>20</a:t>
                      </a:r>
                      <a:r>
                        <a:rPr lang="en-US" sz="1800" kern="1200" dirty="0"/>
                        <a:t>.05</a:t>
                      </a:r>
                      <a:endParaRPr lang="en-US" sz="1800" dirty="0">
                        <a:latin typeface="微软雅黑" panose="020B0503020204020204" pitchFamily="34" charset="-122"/>
                        <a:ea typeface="微软雅黑" panose="020B0503020204020204" pitchFamily="34" charset="-122"/>
                      </a:endParaRPr>
                    </a:p>
                  </a:txBody>
                  <a:tcPr marT="45723" marB="45723" anchor="ctr"/>
                </a:tc>
                <a:tc>
                  <a:txBody>
                    <a:bodyPr/>
                    <a:lstStyle/>
                    <a:p>
                      <a:r>
                        <a:rPr lang="zh-CN" altLang="en-US" sz="1800" dirty="0"/>
                        <a:t>系统整理、总结研究成果；</a:t>
                      </a:r>
                      <a:endParaRPr lang="en-US" altLang="zh-CN" sz="1800" dirty="0"/>
                    </a:p>
                    <a:p>
                      <a:r>
                        <a:rPr lang="zh-CN" altLang="en-US" sz="1800" dirty="0"/>
                        <a:t>撰写毕业论文、准备毕业答辩。</a:t>
                      </a:r>
                      <a:endParaRPr lang="en-US" sz="1800" dirty="0">
                        <a:latin typeface="微软雅黑" panose="020B0503020204020204" pitchFamily="34" charset="-122"/>
                        <a:ea typeface="微软雅黑" panose="020B0503020204020204" pitchFamily="34" charset="-122"/>
                      </a:endParaRPr>
                    </a:p>
                  </a:txBody>
                  <a:tcPr marT="45723" marB="45723" anchor="ctr"/>
                </a:tc>
                <a:tc>
                  <a:txBody>
                    <a:bodyPr/>
                    <a:lstStyle/>
                    <a:p>
                      <a:pPr algn="ctr"/>
                      <a:endParaRPr lang="en-US" sz="1800" dirty="0">
                        <a:latin typeface="微软雅黑" panose="020B0503020204020204" pitchFamily="34" charset="-122"/>
                        <a:ea typeface="微软雅黑" panose="020B0503020204020204" pitchFamily="34" charset="-122"/>
                      </a:endParaRPr>
                    </a:p>
                  </a:txBody>
                  <a:tcPr marT="45723" marB="45723" anchor="ct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927358365"/>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2" name="Text Box 3"/>
          <p:cNvSpPr txBox="1">
            <a:spLocks noChangeArrowheads="1"/>
          </p:cNvSpPr>
          <p:nvPr/>
        </p:nvSpPr>
        <p:spPr bwMode="auto">
          <a:xfrm>
            <a:off x="977900" y="1312863"/>
            <a:ext cx="7291388" cy="642937"/>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a:lstStyle>
            <a:lvl1pPr>
              <a:spcBef>
                <a:spcPct val="20000"/>
              </a:spcBef>
              <a:buClr>
                <a:srgbClr val="FF6600"/>
              </a:buClr>
              <a:buFont typeface="Wingdings" panose="05000000000000000000" pitchFamily="2" charset="2"/>
              <a:buChar char="p"/>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6600"/>
              </a:buClr>
              <a:buFont typeface="Wingdings" panose="05000000000000000000" pitchFamily="2" charset="2"/>
              <a:buChar char="n"/>
              <a:defRPr sz="2400">
                <a:solidFill>
                  <a:schemeClr val="tx1"/>
                </a:solidFill>
                <a:latin typeface="Arial" panose="020B0604020202020204" pitchFamily="34" charset="0"/>
                <a:ea typeface="楷体_GB2312" pitchFamily="49" charset="-122"/>
              </a:defRPr>
            </a:lvl2pPr>
            <a:lvl3pPr marL="1143000" indent="-228600">
              <a:spcBef>
                <a:spcPct val="20000"/>
              </a:spcBef>
              <a:buClr>
                <a:srgbClr val="FF6600"/>
              </a:buClr>
              <a:buFont typeface="Wingdings" panose="05000000000000000000" pitchFamily="2" charset="2"/>
              <a:buChar char="p"/>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lr>
                <a:srgbClr val="FF6600"/>
              </a:buClr>
              <a:buFont typeface="Wingdings" panose="05000000000000000000" pitchFamily="2" charset="2"/>
              <a:buChar char="n"/>
              <a:defRPr sz="2000">
                <a:solidFill>
                  <a:schemeClr val="tx1"/>
                </a:solidFill>
                <a:latin typeface="Arial" panose="020B0604020202020204" pitchFamily="34" charset="0"/>
                <a:ea typeface="楷体_GB2312" pitchFamily="49" charset="-122"/>
              </a:defRPr>
            </a:lvl4pPr>
            <a:lvl5pPr marL="2057400" indent="-228600">
              <a:spcBef>
                <a:spcPct val="20000"/>
              </a:spcBef>
              <a:buClr>
                <a:srgbClr val="FF6600"/>
              </a:buClr>
              <a:buFont typeface="Wingdings" panose="05000000000000000000" pitchFamily="2" charset="2"/>
              <a:buChar char="n"/>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rgbClr val="FF6600"/>
              </a:buClr>
              <a:buFont typeface="Wingdings" panose="05000000000000000000" pitchFamily="2" charset="2"/>
              <a:buChar char="n"/>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rgbClr val="FF6600"/>
              </a:buClr>
              <a:buFont typeface="Wingdings" panose="05000000000000000000" pitchFamily="2" charset="2"/>
              <a:buChar char="n"/>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rgbClr val="FF6600"/>
              </a:buClr>
              <a:buFont typeface="Wingdings" panose="05000000000000000000" pitchFamily="2" charset="2"/>
              <a:buChar char="n"/>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rgbClr val="FF6600"/>
              </a:buClr>
              <a:buFont typeface="Wingdings" panose="05000000000000000000" pitchFamily="2" charset="2"/>
              <a:buChar char="n"/>
              <a:defRPr sz="2000">
                <a:solidFill>
                  <a:schemeClr val="tx1"/>
                </a:solidFill>
                <a:latin typeface="Arial" panose="020B0604020202020204" pitchFamily="34" charset="0"/>
                <a:ea typeface="楷体_GB2312" pitchFamily="49" charset="-122"/>
              </a:defRPr>
            </a:lvl9pPr>
          </a:lstStyle>
          <a:p>
            <a:pPr marL="0" marR="0" lvl="0" indent="0" algn="l" defTabSz="914400" rtl="0" eaLnBrk="1" fontAlgn="base" latinLnBrk="0" hangingPunct="1">
              <a:lnSpc>
                <a:spcPct val="110000"/>
              </a:lnSpc>
              <a:spcBef>
                <a:spcPct val="0"/>
              </a:spcBef>
              <a:spcAft>
                <a:spcPct val="0"/>
              </a:spcAft>
              <a:buClrTx/>
              <a:buSzTx/>
              <a:buFontTx/>
              <a:buNone/>
              <a:tabLst/>
              <a:defRPr/>
            </a:pPr>
            <a:r>
              <a:rPr kumimoji="0" lang="en-US" altLang="zh-CN" sz="2400" b="1" i="0" u="none" strike="noStrike" kern="1200" cap="none" spc="0" normalizeH="0" baseline="0" noProof="0" dirty="0">
                <a:ln>
                  <a:noFill/>
                </a:ln>
                <a:solidFill>
                  <a:srgbClr val="44546A"/>
                </a:solidFill>
                <a:effectLst/>
                <a:uLnTx/>
                <a:uFillTx/>
                <a:latin typeface="微软雅黑" panose="020B0503020204020204" pitchFamily="34" charset="-122"/>
                <a:ea typeface="微软雅黑" panose="020B0503020204020204" pitchFamily="34" charset="-122"/>
                <a:cs typeface="+mn-cs"/>
              </a:rPr>
              <a:t>1. </a:t>
            </a:r>
            <a:r>
              <a:rPr kumimoji="0" lang="zh-CN" altLang="en-US" sz="2400" b="1" i="0" u="none" strike="noStrike" kern="1200" cap="none" spc="0" normalizeH="0" baseline="0" noProof="0" dirty="0">
                <a:ln>
                  <a:noFill/>
                </a:ln>
                <a:solidFill>
                  <a:srgbClr val="44546A"/>
                </a:solidFill>
                <a:effectLst/>
                <a:uLnTx/>
                <a:uFillTx/>
                <a:latin typeface="微软雅黑" panose="020B0503020204020204" pitchFamily="34" charset="-122"/>
                <a:ea typeface="微软雅黑" panose="020B0503020204020204" pitchFamily="34" charset="-122"/>
                <a:cs typeface="+mn-cs"/>
              </a:rPr>
              <a:t>选题背景及意义</a:t>
            </a:r>
            <a:r>
              <a:rPr kumimoji="0" lang="zh-CN" altLang="en-US" sz="3200" b="1" i="0" u="none" strike="noStrike" kern="1200" cap="none" spc="0" normalizeH="0" baseline="0" noProof="0" dirty="0">
                <a:ln>
                  <a:noFill/>
                </a:ln>
                <a:solidFill>
                  <a:srgbClr val="44546A"/>
                </a:solidFill>
                <a:effectLst/>
                <a:uLnTx/>
                <a:uFillTx/>
                <a:latin typeface="微软雅黑" panose="020B0503020204020204" pitchFamily="34" charset="-122"/>
                <a:ea typeface="微软雅黑" panose="020B0503020204020204" pitchFamily="34" charset="-122"/>
                <a:cs typeface="+mn-cs"/>
              </a:rPr>
              <a:t> </a:t>
            </a:r>
          </a:p>
        </p:txBody>
      </p:sp>
      <p:sp>
        <p:nvSpPr>
          <p:cNvPr id="11" name="Text Box 16"/>
          <p:cNvSpPr txBox="1">
            <a:spLocks noChangeArrowheads="1"/>
          </p:cNvSpPr>
          <p:nvPr/>
        </p:nvSpPr>
        <p:spPr bwMode="auto">
          <a:xfrm>
            <a:off x="974725" y="3009900"/>
            <a:ext cx="7291388" cy="647700"/>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a:lstStyle>
            <a:lvl1pPr>
              <a:spcBef>
                <a:spcPct val="20000"/>
              </a:spcBef>
              <a:buClr>
                <a:srgbClr val="FF6600"/>
              </a:buClr>
              <a:buFont typeface="Wingdings" panose="05000000000000000000" pitchFamily="2" charset="2"/>
              <a:buChar char="p"/>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6600"/>
              </a:buClr>
              <a:buFont typeface="Wingdings" panose="05000000000000000000" pitchFamily="2" charset="2"/>
              <a:buChar char="n"/>
              <a:defRPr sz="2400">
                <a:solidFill>
                  <a:schemeClr val="tx1"/>
                </a:solidFill>
                <a:latin typeface="Arial" panose="020B0604020202020204" pitchFamily="34" charset="0"/>
                <a:ea typeface="楷体_GB2312" pitchFamily="49" charset="-122"/>
              </a:defRPr>
            </a:lvl2pPr>
            <a:lvl3pPr marL="1143000" indent="-228600">
              <a:spcBef>
                <a:spcPct val="20000"/>
              </a:spcBef>
              <a:buClr>
                <a:srgbClr val="FF6600"/>
              </a:buClr>
              <a:buFont typeface="Wingdings" panose="05000000000000000000" pitchFamily="2" charset="2"/>
              <a:buChar char="p"/>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lr>
                <a:srgbClr val="FF6600"/>
              </a:buClr>
              <a:buFont typeface="Wingdings" panose="05000000000000000000" pitchFamily="2" charset="2"/>
              <a:buChar char="n"/>
              <a:defRPr sz="2000">
                <a:solidFill>
                  <a:schemeClr val="tx1"/>
                </a:solidFill>
                <a:latin typeface="Arial" panose="020B0604020202020204" pitchFamily="34" charset="0"/>
                <a:ea typeface="楷体_GB2312" pitchFamily="49" charset="-122"/>
              </a:defRPr>
            </a:lvl4pPr>
            <a:lvl5pPr marL="2057400" indent="-228600">
              <a:spcBef>
                <a:spcPct val="20000"/>
              </a:spcBef>
              <a:buClr>
                <a:srgbClr val="FF6600"/>
              </a:buClr>
              <a:buFont typeface="Wingdings" panose="05000000000000000000" pitchFamily="2" charset="2"/>
              <a:buChar char="n"/>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rgbClr val="FF6600"/>
              </a:buClr>
              <a:buFont typeface="Wingdings" panose="05000000000000000000" pitchFamily="2" charset="2"/>
              <a:buChar char="n"/>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rgbClr val="FF6600"/>
              </a:buClr>
              <a:buFont typeface="Wingdings" panose="05000000000000000000" pitchFamily="2" charset="2"/>
              <a:buChar char="n"/>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rgbClr val="FF6600"/>
              </a:buClr>
              <a:buFont typeface="Wingdings" panose="05000000000000000000" pitchFamily="2" charset="2"/>
              <a:buChar char="n"/>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rgbClr val="FF6600"/>
              </a:buClr>
              <a:buFont typeface="Wingdings" panose="05000000000000000000" pitchFamily="2" charset="2"/>
              <a:buChar char="n"/>
              <a:defRPr sz="2000">
                <a:solidFill>
                  <a:schemeClr val="tx1"/>
                </a:solidFill>
                <a:latin typeface="Arial" panose="020B0604020202020204" pitchFamily="34" charset="0"/>
                <a:ea typeface="楷体_GB2312" pitchFamily="49" charset="-122"/>
              </a:defRPr>
            </a:lvl9pPr>
          </a:lstStyle>
          <a:p>
            <a:pPr marL="0" marR="0" lvl="0" indent="0" algn="l" defTabSz="914400" rtl="0" eaLnBrk="1" fontAlgn="base" latinLnBrk="0" hangingPunct="1">
              <a:lnSpc>
                <a:spcPct val="140000"/>
              </a:lnSpc>
              <a:spcBef>
                <a:spcPct val="0"/>
              </a:spcBef>
              <a:spcAft>
                <a:spcPct val="0"/>
              </a:spcAft>
              <a:buClrTx/>
              <a:buSzTx/>
              <a:buFontTx/>
              <a:buNone/>
              <a:tabLst/>
              <a:defRPr/>
            </a:pPr>
            <a:r>
              <a:rPr kumimoji="0" lang="en-US" altLang="zh-CN" sz="2400" b="1" i="0" u="none" strike="noStrike" kern="1200" cap="none" spc="0" normalizeH="0" baseline="0" noProof="0" dirty="0">
                <a:ln>
                  <a:noFill/>
                </a:ln>
                <a:solidFill>
                  <a:srgbClr val="44546A"/>
                </a:solidFill>
                <a:effectLst/>
                <a:uLnTx/>
                <a:uFillTx/>
                <a:latin typeface="微软雅黑" panose="020B0503020204020204" pitchFamily="34" charset="-122"/>
                <a:ea typeface="微软雅黑" panose="020B0503020204020204" pitchFamily="34" charset="-122"/>
                <a:cs typeface="+mn-cs"/>
              </a:rPr>
              <a:t>3.</a:t>
            </a:r>
            <a:r>
              <a:rPr kumimoji="0" lang="zh-CN" altLang="en-US" sz="2400" b="1" i="0" u="none" strike="noStrike" kern="1200" cap="none" spc="0" normalizeH="0" baseline="0" noProof="0" dirty="0">
                <a:ln>
                  <a:noFill/>
                </a:ln>
                <a:solidFill>
                  <a:srgbClr val="44546A"/>
                </a:solidFill>
                <a:effectLst/>
                <a:uLnTx/>
                <a:uFillTx/>
                <a:latin typeface="微软雅黑" panose="020B0503020204020204" pitchFamily="34" charset="-122"/>
                <a:ea typeface="微软雅黑" panose="020B0503020204020204" pitchFamily="34" charset="-122"/>
                <a:cs typeface="+mn-cs"/>
              </a:rPr>
              <a:t> 研究内容及方案</a:t>
            </a:r>
          </a:p>
        </p:txBody>
      </p:sp>
      <p:sp>
        <p:nvSpPr>
          <p:cNvPr id="8" name="Text Box 12"/>
          <p:cNvSpPr txBox="1">
            <a:spLocks noChangeArrowheads="1"/>
          </p:cNvSpPr>
          <p:nvPr/>
        </p:nvSpPr>
        <p:spPr bwMode="auto">
          <a:xfrm>
            <a:off x="974725" y="2141538"/>
            <a:ext cx="7291388" cy="647700"/>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a:lstStyle>
            <a:lvl1pPr>
              <a:spcBef>
                <a:spcPct val="20000"/>
              </a:spcBef>
              <a:buClr>
                <a:srgbClr val="FF6600"/>
              </a:buClr>
              <a:buFont typeface="Wingdings" panose="05000000000000000000" pitchFamily="2" charset="2"/>
              <a:buChar char="p"/>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6600"/>
              </a:buClr>
              <a:buFont typeface="Wingdings" panose="05000000000000000000" pitchFamily="2" charset="2"/>
              <a:buChar char="n"/>
              <a:defRPr sz="2400">
                <a:solidFill>
                  <a:schemeClr val="tx1"/>
                </a:solidFill>
                <a:latin typeface="Arial" panose="020B0604020202020204" pitchFamily="34" charset="0"/>
                <a:ea typeface="楷体_GB2312" pitchFamily="49" charset="-122"/>
              </a:defRPr>
            </a:lvl2pPr>
            <a:lvl3pPr marL="1143000" indent="-228600">
              <a:spcBef>
                <a:spcPct val="20000"/>
              </a:spcBef>
              <a:buClr>
                <a:srgbClr val="FF6600"/>
              </a:buClr>
              <a:buFont typeface="Wingdings" panose="05000000000000000000" pitchFamily="2" charset="2"/>
              <a:buChar char="p"/>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lr>
                <a:srgbClr val="FF6600"/>
              </a:buClr>
              <a:buFont typeface="Wingdings" panose="05000000000000000000" pitchFamily="2" charset="2"/>
              <a:buChar char="n"/>
              <a:defRPr sz="2000">
                <a:solidFill>
                  <a:schemeClr val="tx1"/>
                </a:solidFill>
                <a:latin typeface="Arial" panose="020B0604020202020204" pitchFamily="34" charset="0"/>
                <a:ea typeface="楷体_GB2312" pitchFamily="49" charset="-122"/>
              </a:defRPr>
            </a:lvl4pPr>
            <a:lvl5pPr marL="2057400" indent="-228600">
              <a:spcBef>
                <a:spcPct val="20000"/>
              </a:spcBef>
              <a:buClr>
                <a:srgbClr val="FF6600"/>
              </a:buClr>
              <a:buFont typeface="Wingdings" panose="05000000000000000000" pitchFamily="2" charset="2"/>
              <a:buChar char="n"/>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rgbClr val="FF6600"/>
              </a:buClr>
              <a:buFont typeface="Wingdings" panose="05000000000000000000" pitchFamily="2" charset="2"/>
              <a:buChar char="n"/>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rgbClr val="FF6600"/>
              </a:buClr>
              <a:buFont typeface="Wingdings" panose="05000000000000000000" pitchFamily="2" charset="2"/>
              <a:buChar char="n"/>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rgbClr val="FF6600"/>
              </a:buClr>
              <a:buFont typeface="Wingdings" panose="05000000000000000000" pitchFamily="2" charset="2"/>
              <a:buChar char="n"/>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rgbClr val="FF6600"/>
              </a:buClr>
              <a:buFont typeface="Wingdings" panose="05000000000000000000" pitchFamily="2" charset="2"/>
              <a:buChar char="n"/>
              <a:defRPr sz="2000">
                <a:solidFill>
                  <a:schemeClr val="tx1"/>
                </a:solidFill>
                <a:latin typeface="Arial" panose="020B0604020202020204" pitchFamily="34" charset="0"/>
                <a:ea typeface="楷体_GB2312" pitchFamily="49" charset="-122"/>
              </a:defRPr>
            </a:lvl9pPr>
          </a:lstStyle>
          <a:p>
            <a:pPr marL="0" marR="0" lvl="0" indent="0" algn="l" defTabSz="914400" rtl="0" eaLnBrk="1" fontAlgn="base" latinLnBrk="0" hangingPunct="1">
              <a:lnSpc>
                <a:spcPct val="140000"/>
              </a:lnSpc>
              <a:spcBef>
                <a:spcPct val="0"/>
              </a:spcBef>
              <a:spcAft>
                <a:spcPct val="0"/>
              </a:spcAft>
              <a:buClrTx/>
              <a:buSzTx/>
              <a:buFontTx/>
              <a:buNone/>
              <a:tabLst/>
              <a:defRPr/>
            </a:pPr>
            <a:r>
              <a:rPr kumimoji="0" lang="en-US" altLang="zh-CN" sz="2400" b="1" i="0" u="none" strike="noStrike" kern="1200" cap="none" spc="0" normalizeH="0" baseline="0" noProof="0" dirty="0">
                <a:ln>
                  <a:noFill/>
                </a:ln>
                <a:solidFill>
                  <a:srgbClr val="44546A"/>
                </a:solidFill>
                <a:effectLst/>
                <a:uLnTx/>
                <a:uFillTx/>
                <a:latin typeface="微软雅黑" panose="020B0503020204020204" pitchFamily="34" charset="-122"/>
                <a:ea typeface="微软雅黑" panose="020B0503020204020204" pitchFamily="34" charset="-122"/>
                <a:cs typeface="+mn-cs"/>
              </a:rPr>
              <a:t>2.</a:t>
            </a:r>
            <a:r>
              <a:rPr kumimoji="0" lang="zh-CN" altLang="en-US" sz="2400" b="1" i="0" u="none" strike="noStrike" kern="1200" cap="none" spc="0" normalizeH="0" baseline="0" dirty="0">
                <a:ln>
                  <a:noFill/>
                </a:ln>
                <a:solidFill>
                  <a:srgbClr val="44546A"/>
                </a:solidFill>
                <a:effectLst/>
                <a:uLnTx/>
                <a:uFillTx/>
                <a:latin typeface="微软雅黑" panose="020B0503020204020204" pitchFamily="34" charset="-122"/>
                <a:ea typeface="微软雅黑" panose="020B0503020204020204" pitchFamily="34" charset="-122"/>
                <a:cs typeface="+mn-cs"/>
              </a:rPr>
              <a:t> 国内外研究现状</a:t>
            </a:r>
            <a:endParaRPr kumimoji="0" lang="zh-CN" altLang="en-US" sz="1800" b="0" i="0" u="none" strike="noStrike" kern="1200" cap="none" spc="0" normalizeH="0" baseline="0" noProof="0" dirty="0">
              <a:ln>
                <a:noFill/>
              </a:ln>
              <a:solidFill>
                <a:srgbClr val="44546A"/>
              </a:solidFill>
              <a:effectLst/>
              <a:uLnTx/>
              <a:uFillTx/>
              <a:latin typeface="微软雅黑" panose="020B0503020204020204" pitchFamily="34" charset="-122"/>
              <a:ea typeface="微软雅黑" panose="020B0503020204020204" pitchFamily="34" charset="-122"/>
              <a:cs typeface="+mn-cs"/>
            </a:endParaRPr>
          </a:p>
        </p:txBody>
      </p:sp>
      <p:sp>
        <p:nvSpPr>
          <p:cNvPr id="3" name="矩形 2"/>
          <p:cNvSpPr/>
          <p:nvPr/>
        </p:nvSpPr>
        <p:spPr>
          <a:xfrm>
            <a:off x="254977" y="114300"/>
            <a:ext cx="1221398" cy="8667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74" name="Rectangle 2"/>
          <p:cNvSpPr>
            <a:spLocks noGrp="1" noChangeArrowheads="1"/>
          </p:cNvSpPr>
          <p:nvPr>
            <p:ph type="title"/>
          </p:nvPr>
        </p:nvSpPr>
        <p:spPr>
          <a:xfrm>
            <a:off x="1646848" y="386986"/>
            <a:ext cx="7343775" cy="576262"/>
          </a:xfrm>
        </p:spPr>
        <p:txBody>
          <a:bodyPr/>
          <a:lstStyle/>
          <a:p>
            <a:pPr eaLnBrk="1" hangingPunct="1"/>
            <a:r>
              <a:rPr lang="zh-CN" altLang="en-US" sz="2800" b="1" dirty="0">
                <a:solidFill>
                  <a:srgbClr val="44546A"/>
                </a:solidFill>
                <a:latin typeface="微软雅黑" panose="020B0503020204020204" pitchFamily="34" charset="-122"/>
                <a:ea typeface="微软雅黑" panose="020B0503020204020204" pitchFamily="34" charset="-122"/>
              </a:rPr>
              <a:t>主要内容</a:t>
            </a:r>
          </a:p>
        </p:txBody>
      </p:sp>
      <p:pic>
        <p:nvPicPr>
          <p:cNvPr id="12" name="图片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01319" y="325819"/>
            <a:ext cx="1328713" cy="655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6248766" y="6435969"/>
            <a:ext cx="2787162" cy="4220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Title 1"/>
          <p:cNvSpPr txBox="1">
            <a:spLocks/>
          </p:cNvSpPr>
          <p:nvPr/>
        </p:nvSpPr>
        <p:spPr>
          <a:xfrm>
            <a:off x="4888523" y="6435969"/>
            <a:ext cx="4102100" cy="281354"/>
          </a:xfrm>
          <a:prstGeom prst="rect">
            <a:avLst/>
          </a:prstGeom>
        </p:spPr>
        <p:txBody>
          <a:bodyPr/>
          <a:lstStyle>
            <a:lvl1pPr algn="l" defTabSz="685487" rtl="0" eaLnBrk="1" latinLnBrk="0" hangingPunct="1">
              <a:lnSpc>
                <a:spcPct val="90000"/>
              </a:lnSpc>
              <a:spcBef>
                <a:spcPct val="0"/>
              </a:spcBef>
              <a:buNone/>
              <a:defRPr lang="en-US" sz="3300" b="0" kern="1200" cap="none" spc="-75" baseline="0" dirty="0" smtClean="0">
                <a:ln w="3175">
                  <a:noFill/>
                </a:ln>
                <a:gradFill flip="none" rotWithShape="1">
                  <a:gsLst>
                    <a:gs pos="0">
                      <a:schemeClr val="tx1"/>
                    </a:gs>
                    <a:gs pos="86000">
                      <a:schemeClr val="tx1"/>
                    </a:gs>
                  </a:gsLst>
                  <a:lin ang="5400000" scaled="0"/>
                  <a:tileRect/>
                </a:gradFill>
                <a:effectLst/>
                <a:latin typeface="+mj-lt"/>
                <a:ea typeface="+mn-ea"/>
                <a:cs typeface="Arial" charset="0"/>
              </a:defRPr>
            </a:lvl1pPr>
          </a:lstStyle>
          <a:p>
            <a:pPr fontAlgn="auto">
              <a:spcAft>
                <a:spcPts val="0"/>
              </a:spcAft>
              <a:defRPr/>
            </a:pPr>
            <a:r>
              <a:rPr lang="zh-CN" altLang="en-US" sz="1400" dirty="0">
                <a:solidFill>
                  <a:srgbClr val="44546A"/>
                </a:solidFill>
                <a:latin typeface="微软雅黑" panose="020B0503020204020204" pitchFamily="34" charset="-122"/>
                <a:ea typeface="微软雅黑" panose="020B0503020204020204" pitchFamily="34" charset="-122"/>
              </a:rPr>
              <a:t>中国科学院空间信息处理与应用系统技术重点实验室</a:t>
            </a:r>
            <a:endParaRPr altLang="zh-CN" sz="1400" dirty="0">
              <a:solidFill>
                <a:srgbClr val="44546A"/>
              </a:solidFill>
              <a:latin typeface="微软雅黑" panose="020B0503020204020204" pitchFamily="34" charset="-122"/>
              <a:ea typeface="微软雅黑" panose="020B0503020204020204" pitchFamily="34" charset="-122"/>
            </a:endParaRPr>
          </a:p>
          <a:p>
            <a:pPr fontAlgn="auto">
              <a:spcAft>
                <a:spcPts val="0"/>
              </a:spcAft>
              <a:defRPr/>
            </a:pPr>
            <a:br>
              <a:rPr lang="zh-CN" altLang="en-US" sz="1400" dirty="0">
                <a:solidFill>
                  <a:schemeClr val="tx1"/>
                </a:solidFill>
                <a:latin typeface="微软雅黑" pitchFamily="34" charset="-122"/>
                <a:ea typeface="微软雅黑" pitchFamily="34" charset="-122"/>
              </a:rPr>
            </a:br>
            <a:endParaRPr lang="zh-CN" altLang="en-US" sz="3200" b="1" dirty="0">
              <a:solidFill>
                <a:schemeClr val="tx1"/>
              </a:solidFill>
              <a:latin typeface="微软雅黑" pitchFamily="34" charset="-122"/>
              <a:ea typeface="微软雅黑" pitchFamily="34" charset="-122"/>
            </a:endParaRPr>
          </a:p>
        </p:txBody>
      </p:sp>
      <p:sp>
        <p:nvSpPr>
          <p:cNvPr id="10" name="Text Box 16"/>
          <p:cNvSpPr txBox="1">
            <a:spLocks noChangeArrowheads="1"/>
          </p:cNvSpPr>
          <p:nvPr/>
        </p:nvSpPr>
        <p:spPr bwMode="auto">
          <a:xfrm>
            <a:off x="977835" y="3890085"/>
            <a:ext cx="7291388" cy="647700"/>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a:lstStyle>
            <a:lvl1pPr>
              <a:spcBef>
                <a:spcPct val="20000"/>
              </a:spcBef>
              <a:buClr>
                <a:srgbClr val="FF6600"/>
              </a:buClr>
              <a:buFont typeface="Wingdings" panose="05000000000000000000" pitchFamily="2" charset="2"/>
              <a:buChar char="p"/>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6600"/>
              </a:buClr>
              <a:buFont typeface="Wingdings" panose="05000000000000000000" pitchFamily="2" charset="2"/>
              <a:buChar char="n"/>
              <a:defRPr sz="2400">
                <a:solidFill>
                  <a:schemeClr val="tx1"/>
                </a:solidFill>
                <a:latin typeface="Arial" panose="020B0604020202020204" pitchFamily="34" charset="0"/>
                <a:ea typeface="楷体_GB2312" pitchFamily="49" charset="-122"/>
              </a:defRPr>
            </a:lvl2pPr>
            <a:lvl3pPr marL="1143000" indent="-228600">
              <a:spcBef>
                <a:spcPct val="20000"/>
              </a:spcBef>
              <a:buClr>
                <a:srgbClr val="FF6600"/>
              </a:buClr>
              <a:buFont typeface="Wingdings" panose="05000000000000000000" pitchFamily="2" charset="2"/>
              <a:buChar char="p"/>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lr>
                <a:srgbClr val="FF6600"/>
              </a:buClr>
              <a:buFont typeface="Wingdings" panose="05000000000000000000" pitchFamily="2" charset="2"/>
              <a:buChar char="n"/>
              <a:defRPr sz="2000">
                <a:solidFill>
                  <a:schemeClr val="tx1"/>
                </a:solidFill>
                <a:latin typeface="Arial" panose="020B0604020202020204" pitchFamily="34" charset="0"/>
                <a:ea typeface="楷体_GB2312" pitchFamily="49" charset="-122"/>
              </a:defRPr>
            </a:lvl4pPr>
            <a:lvl5pPr marL="2057400" indent="-228600">
              <a:spcBef>
                <a:spcPct val="20000"/>
              </a:spcBef>
              <a:buClr>
                <a:srgbClr val="FF6600"/>
              </a:buClr>
              <a:buFont typeface="Wingdings" panose="05000000000000000000" pitchFamily="2" charset="2"/>
              <a:buChar char="n"/>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rgbClr val="FF6600"/>
              </a:buClr>
              <a:buFont typeface="Wingdings" panose="05000000000000000000" pitchFamily="2" charset="2"/>
              <a:buChar char="n"/>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rgbClr val="FF6600"/>
              </a:buClr>
              <a:buFont typeface="Wingdings" panose="05000000000000000000" pitchFamily="2" charset="2"/>
              <a:buChar char="n"/>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rgbClr val="FF6600"/>
              </a:buClr>
              <a:buFont typeface="Wingdings" panose="05000000000000000000" pitchFamily="2" charset="2"/>
              <a:buChar char="n"/>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rgbClr val="FF6600"/>
              </a:buClr>
              <a:buFont typeface="Wingdings" panose="05000000000000000000" pitchFamily="2" charset="2"/>
              <a:buChar char="n"/>
              <a:defRPr sz="2000">
                <a:solidFill>
                  <a:schemeClr val="tx1"/>
                </a:solidFill>
                <a:latin typeface="Arial" panose="020B0604020202020204" pitchFamily="34" charset="0"/>
                <a:ea typeface="楷体_GB2312" pitchFamily="49" charset="-122"/>
              </a:defRPr>
            </a:lvl9pPr>
          </a:lstStyle>
          <a:p>
            <a:pPr marL="0" marR="0" lvl="0" indent="0" algn="l" defTabSz="914400" rtl="0" eaLnBrk="1" fontAlgn="base" latinLnBrk="0" hangingPunct="1">
              <a:lnSpc>
                <a:spcPct val="140000"/>
              </a:lnSpc>
              <a:spcBef>
                <a:spcPct val="0"/>
              </a:spcBef>
              <a:spcAft>
                <a:spcPct val="0"/>
              </a:spcAft>
              <a:buClrTx/>
              <a:buSzTx/>
              <a:buFontTx/>
              <a:buNone/>
              <a:tabLst/>
              <a:defRPr/>
            </a:pPr>
            <a:r>
              <a:rPr lang="en-US" altLang="zh-CN" sz="2400" b="1" dirty="0">
                <a:solidFill>
                  <a:srgbClr val="44546A"/>
                </a:solidFill>
                <a:latin typeface="微软雅黑" panose="020B0503020204020204" pitchFamily="34" charset="-122"/>
                <a:ea typeface="微软雅黑" panose="020B0503020204020204" pitchFamily="34" charset="-122"/>
              </a:rPr>
              <a:t>4</a:t>
            </a:r>
            <a:r>
              <a:rPr kumimoji="0" lang="en-US" altLang="zh-CN" sz="2400" b="1" i="0" u="none" strike="noStrike" kern="1200" cap="none" spc="0" normalizeH="0" baseline="0" noProof="0" dirty="0">
                <a:ln>
                  <a:noFill/>
                </a:ln>
                <a:solidFill>
                  <a:srgbClr val="44546A"/>
                </a:solidFill>
                <a:effectLst/>
                <a:uLnTx/>
                <a:uFillTx/>
                <a:latin typeface="微软雅黑" panose="020B0503020204020204" pitchFamily="34" charset="-122"/>
                <a:ea typeface="微软雅黑" panose="020B0503020204020204" pitchFamily="34" charset="-122"/>
                <a:cs typeface="+mn-cs"/>
              </a:rPr>
              <a:t>.</a:t>
            </a:r>
            <a:r>
              <a:rPr kumimoji="0" lang="zh-CN" altLang="en-US" sz="2400" b="1" i="0" u="none" strike="noStrike" kern="1200" cap="none" spc="0" normalizeH="0" baseline="0" noProof="0" dirty="0">
                <a:ln>
                  <a:noFill/>
                </a:ln>
                <a:solidFill>
                  <a:srgbClr val="44546A"/>
                </a:solidFill>
                <a:effectLst/>
                <a:uLnTx/>
                <a:uFillTx/>
                <a:latin typeface="微软雅黑" panose="020B0503020204020204" pitchFamily="34" charset="-122"/>
                <a:ea typeface="微软雅黑" panose="020B0503020204020204" pitchFamily="34" charset="-122"/>
                <a:cs typeface="+mn-cs"/>
              </a:rPr>
              <a:t> 研究计划和进展</a:t>
            </a:r>
          </a:p>
        </p:txBody>
      </p:sp>
      <p:sp>
        <p:nvSpPr>
          <p:cNvPr id="13" name="Text Box 16">
            <a:extLst>
              <a:ext uri="{FF2B5EF4-FFF2-40B4-BE49-F238E27FC236}">
                <a16:creationId xmlns:a16="http://schemas.microsoft.com/office/drawing/2014/main" id="{E9FA783A-959A-4768-8D24-5DC53F50D58B}"/>
              </a:ext>
            </a:extLst>
          </p:cNvPr>
          <p:cNvSpPr txBox="1">
            <a:spLocks noChangeArrowheads="1"/>
          </p:cNvSpPr>
          <p:nvPr/>
        </p:nvSpPr>
        <p:spPr bwMode="auto">
          <a:xfrm>
            <a:off x="974725" y="4795717"/>
            <a:ext cx="7291388" cy="647700"/>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a:lstStyle>
            <a:lvl1pPr>
              <a:spcBef>
                <a:spcPct val="20000"/>
              </a:spcBef>
              <a:buClr>
                <a:srgbClr val="FF6600"/>
              </a:buClr>
              <a:buFont typeface="Wingdings" panose="05000000000000000000" pitchFamily="2" charset="2"/>
              <a:buChar char="p"/>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6600"/>
              </a:buClr>
              <a:buFont typeface="Wingdings" panose="05000000000000000000" pitchFamily="2" charset="2"/>
              <a:buChar char="n"/>
              <a:defRPr sz="2400">
                <a:solidFill>
                  <a:schemeClr val="tx1"/>
                </a:solidFill>
                <a:latin typeface="Arial" panose="020B0604020202020204" pitchFamily="34" charset="0"/>
                <a:ea typeface="楷体_GB2312" pitchFamily="49" charset="-122"/>
              </a:defRPr>
            </a:lvl2pPr>
            <a:lvl3pPr marL="1143000" indent="-228600">
              <a:spcBef>
                <a:spcPct val="20000"/>
              </a:spcBef>
              <a:buClr>
                <a:srgbClr val="FF6600"/>
              </a:buClr>
              <a:buFont typeface="Wingdings" panose="05000000000000000000" pitchFamily="2" charset="2"/>
              <a:buChar char="p"/>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lr>
                <a:srgbClr val="FF6600"/>
              </a:buClr>
              <a:buFont typeface="Wingdings" panose="05000000000000000000" pitchFamily="2" charset="2"/>
              <a:buChar char="n"/>
              <a:defRPr sz="2000">
                <a:solidFill>
                  <a:schemeClr val="tx1"/>
                </a:solidFill>
                <a:latin typeface="Arial" panose="020B0604020202020204" pitchFamily="34" charset="0"/>
                <a:ea typeface="楷体_GB2312" pitchFamily="49" charset="-122"/>
              </a:defRPr>
            </a:lvl4pPr>
            <a:lvl5pPr marL="2057400" indent="-228600">
              <a:spcBef>
                <a:spcPct val="20000"/>
              </a:spcBef>
              <a:buClr>
                <a:srgbClr val="FF6600"/>
              </a:buClr>
              <a:buFont typeface="Wingdings" panose="05000000000000000000" pitchFamily="2" charset="2"/>
              <a:buChar char="n"/>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rgbClr val="FF6600"/>
              </a:buClr>
              <a:buFont typeface="Wingdings" panose="05000000000000000000" pitchFamily="2" charset="2"/>
              <a:buChar char="n"/>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rgbClr val="FF6600"/>
              </a:buClr>
              <a:buFont typeface="Wingdings" panose="05000000000000000000" pitchFamily="2" charset="2"/>
              <a:buChar char="n"/>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rgbClr val="FF6600"/>
              </a:buClr>
              <a:buFont typeface="Wingdings" panose="05000000000000000000" pitchFamily="2" charset="2"/>
              <a:buChar char="n"/>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rgbClr val="FF6600"/>
              </a:buClr>
              <a:buFont typeface="Wingdings" panose="05000000000000000000" pitchFamily="2" charset="2"/>
              <a:buChar char="n"/>
              <a:defRPr sz="2000">
                <a:solidFill>
                  <a:schemeClr val="tx1"/>
                </a:solidFill>
                <a:latin typeface="Arial" panose="020B0604020202020204" pitchFamily="34" charset="0"/>
                <a:ea typeface="楷体_GB2312" pitchFamily="49" charset="-122"/>
              </a:defRPr>
            </a:lvl9pPr>
          </a:lstStyle>
          <a:p>
            <a:pPr marL="0" marR="0" lvl="0" indent="0" algn="l" defTabSz="914400" rtl="0" eaLnBrk="1" fontAlgn="base" latinLnBrk="0" hangingPunct="1">
              <a:lnSpc>
                <a:spcPct val="140000"/>
              </a:lnSpc>
              <a:spcBef>
                <a:spcPct val="0"/>
              </a:spcBef>
              <a:spcAft>
                <a:spcPct val="0"/>
              </a:spcAft>
              <a:buClrTx/>
              <a:buSzTx/>
              <a:buFontTx/>
              <a:buNone/>
              <a:tabLst/>
              <a:defRPr/>
            </a:pPr>
            <a:r>
              <a:rPr lang="en-US" altLang="zh-CN" sz="2400" b="1" dirty="0">
                <a:solidFill>
                  <a:srgbClr val="FF6600"/>
                </a:solidFill>
                <a:latin typeface="微软雅黑" panose="020B0503020204020204" pitchFamily="34" charset="-122"/>
                <a:ea typeface="微软雅黑" panose="020B0503020204020204" pitchFamily="34" charset="-122"/>
              </a:rPr>
              <a:t>5</a:t>
            </a:r>
            <a:r>
              <a:rPr kumimoji="0" lang="en-US" altLang="zh-CN" sz="2400" b="1" i="0" u="none" strike="noStrike" kern="1200" cap="none" spc="0" normalizeH="0" baseline="0" noProof="0" dirty="0">
                <a:ln>
                  <a:noFill/>
                </a:ln>
                <a:solidFill>
                  <a:srgbClr val="FF6600"/>
                </a:solidFill>
                <a:effectLst/>
                <a:uLnTx/>
                <a:uFillTx/>
                <a:latin typeface="微软雅黑" panose="020B0503020204020204" pitchFamily="34" charset="-122"/>
                <a:ea typeface="微软雅黑" panose="020B0503020204020204" pitchFamily="34" charset="-122"/>
                <a:cs typeface="+mn-cs"/>
              </a:rPr>
              <a:t>.</a:t>
            </a:r>
            <a:r>
              <a:rPr kumimoji="0" lang="zh-CN" altLang="en-US" sz="2400" b="1" i="0" u="none" strike="noStrike" kern="1200" cap="none" spc="0" normalizeH="0" baseline="0" noProof="0" dirty="0">
                <a:ln>
                  <a:noFill/>
                </a:ln>
                <a:solidFill>
                  <a:srgbClr val="FF6600"/>
                </a:solidFill>
                <a:effectLst/>
                <a:uLnTx/>
                <a:uFillTx/>
                <a:latin typeface="微软雅黑" panose="020B0503020204020204" pitchFamily="34" charset="-122"/>
                <a:ea typeface="微软雅黑" panose="020B0503020204020204" pitchFamily="34" charset="-122"/>
                <a:cs typeface="+mn-cs"/>
              </a:rPr>
              <a:t> 参与项目情况</a:t>
            </a:r>
          </a:p>
        </p:txBody>
      </p:sp>
    </p:spTree>
    <p:extLst>
      <p:ext uri="{BB962C8B-B14F-4D97-AF65-F5344CB8AC3E}">
        <p14:creationId xmlns:p14="http://schemas.microsoft.com/office/powerpoint/2010/main" val="2883260500"/>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54977" y="114300"/>
            <a:ext cx="1221398" cy="8667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74" name="Rectangle 2"/>
          <p:cNvSpPr>
            <a:spLocks noGrp="1" noChangeArrowheads="1"/>
          </p:cNvSpPr>
          <p:nvPr>
            <p:ph type="title"/>
          </p:nvPr>
        </p:nvSpPr>
        <p:spPr>
          <a:xfrm>
            <a:off x="1646848" y="386986"/>
            <a:ext cx="7343775" cy="576262"/>
          </a:xfrm>
        </p:spPr>
        <p:txBody>
          <a:bodyPr/>
          <a:lstStyle/>
          <a:p>
            <a:pPr eaLnBrk="1" hangingPunct="1"/>
            <a:r>
              <a:rPr lang="en-US" altLang="zh-CN" sz="2800" b="1" dirty="0">
                <a:solidFill>
                  <a:srgbClr val="44546A"/>
                </a:solidFill>
                <a:latin typeface="微软雅黑" panose="020B0503020204020204" pitchFamily="34" charset="-122"/>
                <a:ea typeface="微软雅黑" panose="020B0503020204020204" pitchFamily="34" charset="-122"/>
              </a:rPr>
              <a:t>5 </a:t>
            </a:r>
            <a:r>
              <a:rPr lang="zh-CN" altLang="en-US" sz="2800" b="1" dirty="0">
                <a:solidFill>
                  <a:srgbClr val="44546A"/>
                </a:solidFill>
                <a:latin typeface="微软雅黑" panose="020B0503020204020204" pitchFamily="34" charset="-122"/>
                <a:ea typeface="微软雅黑" panose="020B0503020204020204" pitchFamily="34" charset="-122"/>
              </a:rPr>
              <a:t>参与项目情况</a:t>
            </a:r>
          </a:p>
        </p:txBody>
      </p:sp>
      <p:pic>
        <p:nvPicPr>
          <p:cNvPr id="12" name="图片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01319" y="325819"/>
            <a:ext cx="1328713" cy="655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6248766" y="6435969"/>
            <a:ext cx="2787162" cy="4220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Title 1"/>
          <p:cNvSpPr txBox="1">
            <a:spLocks/>
          </p:cNvSpPr>
          <p:nvPr/>
        </p:nvSpPr>
        <p:spPr>
          <a:xfrm>
            <a:off x="4888523" y="6435969"/>
            <a:ext cx="4102100" cy="281354"/>
          </a:xfrm>
          <a:prstGeom prst="rect">
            <a:avLst/>
          </a:prstGeom>
        </p:spPr>
        <p:txBody>
          <a:bodyPr/>
          <a:lstStyle>
            <a:lvl1pPr algn="l" defTabSz="685487" rtl="0" eaLnBrk="1" latinLnBrk="0" hangingPunct="1">
              <a:lnSpc>
                <a:spcPct val="90000"/>
              </a:lnSpc>
              <a:spcBef>
                <a:spcPct val="0"/>
              </a:spcBef>
              <a:buNone/>
              <a:defRPr lang="en-US" sz="3300" b="0" kern="1200" cap="none" spc="-75" baseline="0" dirty="0" smtClean="0">
                <a:ln w="3175">
                  <a:noFill/>
                </a:ln>
                <a:gradFill flip="none" rotWithShape="1">
                  <a:gsLst>
                    <a:gs pos="0">
                      <a:schemeClr val="tx1"/>
                    </a:gs>
                    <a:gs pos="86000">
                      <a:schemeClr val="tx1"/>
                    </a:gs>
                  </a:gsLst>
                  <a:lin ang="5400000" scaled="0"/>
                  <a:tileRect/>
                </a:gradFill>
                <a:effectLst/>
                <a:latin typeface="+mj-lt"/>
                <a:ea typeface="+mn-ea"/>
                <a:cs typeface="Arial" charset="0"/>
              </a:defRPr>
            </a:lvl1pPr>
          </a:lstStyle>
          <a:p>
            <a:pPr fontAlgn="auto">
              <a:spcAft>
                <a:spcPts val="0"/>
              </a:spcAft>
              <a:defRPr/>
            </a:pPr>
            <a:r>
              <a:rPr lang="zh-CN" altLang="en-US" sz="1400" dirty="0">
                <a:solidFill>
                  <a:srgbClr val="44546A"/>
                </a:solidFill>
                <a:latin typeface="微软雅黑" panose="020B0503020204020204" pitchFamily="34" charset="-122"/>
                <a:ea typeface="微软雅黑" panose="020B0503020204020204" pitchFamily="34" charset="-122"/>
              </a:rPr>
              <a:t>中国科学院空间信息处理与应用系统技术重点实验室</a:t>
            </a:r>
            <a:endParaRPr altLang="zh-CN" sz="1400" dirty="0">
              <a:solidFill>
                <a:srgbClr val="44546A"/>
              </a:solidFill>
              <a:latin typeface="微软雅黑" panose="020B0503020204020204" pitchFamily="34" charset="-122"/>
              <a:ea typeface="微软雅黑" panose="020B0503020204020204" pitchFamily="34" charset="-122"/>
            </a:endParaRPr>
          </a:p>
          <a:p>
            <a:pPr fontAlgn="auto">
              <a:spcAft>
                <a:spcPts val="0"/>
              </a:spcAft>
              <a:defRPr/>
            </a:pPr>
            <a:br>
              <a:rPr lang="zh-CN" altLang="en-US" sz="1400" dirty="0">
                <a:solidFill>
                  <a:schemeClr val="tx1"/>
                </a:solidFill>
                <a:latin typeface="微软雅黑" pitchFamily="34" charset="-122"/>
                <a:ea typeface="微软雅黑" pitchFamily="34" charset="-122"/>
              </a:rPr>
            </a:br>
            <a:endParaRPr lang="zh-CN" altLang="en-US" sz="3200" b="1" dirty="0">
              <a:solidFill>
                <a:schemeClr val="tx1"/>
              </a:solidFill>
              <a:latin typeface="微软雅黑" pitchFamily="34" charset="-122"/>
              <a:ea typeface="微软雅黑" pitchFamily="34" charset="-122"/>
            </a:endParaRPr>
          </a:p>
        </p:txBody>
      </p:sp>
      <p:sp>
        <p:nvSpPr>
          <p:cNvPr id="5" name="AutoShape 1" descr="/note.youdao.com/src/66975FABFE1448E0B89769F6C05C3622">
            <a:extLst>
              <a:ext uri="{FF2B5EF4-FFF2-40B4-BE49-F238E27FC236}">
                <a16:creationId xmlns:a16="http://schemas.microsoft.com/office/drawing/2014/main" id="{6E0FD400-BE1B-784E-A285-B724AC7E44FC}"/>
              </a:ext>
            </a:extLst>
          </p:cNvPr>
          <p:cNvSpPr>
            <a:spLocks noChangeAspect="1" noChangeArrowheads="1"/>
          </p:cNvSpPr>
          <p:nvPr/>
        </p:nvSpPr>
        <p:spPr bwMode="auto">
          <a:xfrm>
            <a:off x="0" y="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grpSp>
        <p:nvGrpSpPr>
          <p:cNvPr id="15" name="组合 14">
            <a:extLst>
              <a:ext uri="{FF2B5EF4-FFF2-40B4-BE49-F238E27FC236}">
                <a16:creationId xmlns:a16="http://schemas.microsoft.com/office/drawing/2014/main" id="{6392BE2D-C55B-6249-A70F-0D79BE8285E0}"/>
              </a:ext>
            </a:extLst>
          </p:cNvPr>
          <p:cNvGrpSpPr/>
          <p:nvPr/>
        </p:nvGrpSpPr>
        <p:grpSpPr>
          <a:xfrm>
            <a:off x="455390" y="3932040"/>
            <a:ext cx="7781583" cy="1556902"/>
            <a:chOff x="427501" y="4055553"/>
            <a:chExt cx="7862058" cy="1556902"/>
          </a:xfrm>
        </p:grpSpPr>
        <p:sp>
          <p:nvSpPr>
            <p:cNvPr id="16" name="文本框 15">
              <a:extLst>
                <a:ext uri="{FF2B5EF4-FFF2-40B4-BE49-F238E27FC236}">
                  <a16:creationId xmlns:a16="http://schemas.microsoft.com/office/drawing/2014/main" id="{5CC94876-36B7-5E48-B7E6-63A35BA14960}"/>
                </a:ext>
              </a:extLst>
            </p:cNvPr>
            <p:cNvSpPr txBox="1"/>
            <p:nvPr/>
          </p:nvSpPr>
          <p:spPr>
            <a:xfrm>
              <a:off x="427501" y="4055553"/>
              <a:ext cx="7830673" cy="400110"/>
            </a:xfrm>
            <a:prstGeom prst="rect">
              <a:avLst/>
            </a:prstGeom>
            <a:noFill/>
          </p:spPr>
          <p:txBody>
            <a:bodyPr wrap="square" rtlCol="0">
              <a:spAutoFit/>
            </a:bodyPr>
            <a:lstStyle/>
            <a:p>
              <a:pPr marL="457200" indent="-457200">
                <a:buFont typeface="Wingdings" pitchFamily="2" charset="2"/>
                <a:buChar char="p"/>
              </a:pPr>
              <a:r>
                <a:rPr kumimoji="1" lang="zh-CN" altLang="en-US" sz="2000" dirty="0">
                  <a:solidFill>
                    <a:schemeClr val="accent2"/>
                  </a:solidFill>
                </a:rPr>
                <a:t>南部项目验收保障</a:t>
              </a:r>
            </a:p>
          </p:txBody>
        </p:sp>
        <p:sp>
          <p:nvSpPr>
            <p:cNvPr id="17" name="文本框 16">
              <a:extLst>
                <a:ext uri="{FF2B5EF4-FFF2-40B4-BE49-F238E27FC236}">
                  <a16:creationId xmlns:a16="http://schemas.microsoft.com/office/drawing/2014/main" id="{26BF3424-CC0E-FE4C-B24E-729614F6F90E}"/>
                </a:ext>
              </a:extLst>
            </p:cNvPr>
            <p:cNvSpPr txBox="1"/>
            <p:nvPr/>
          </p:nvSpPr>
          <p:spPr>
            <a:xfrm>
              <a:off x="897060" y="4455663"/>
              <a:ext cx="7392499" cy="1156792"/>
            </a:xfrm>
            <a:prstGeom prst="rect">
              <a:avLst/>
            </a:prstGeom>
            <a:noFill/>
          </p:spPr>
          <p:txBody>
            <a:bodyPr wrap="square" rtlCol="0">
              <a:spAutoFit/>
            </a:bodyPr>
            <a:lstStyle/>
            <a:p>
              <a:pPr marL="285750" indent="-285750">
                <a:lnSpc>
                  <a:spcPct val="150000"/>
                </a:lnSpc>
                <a:buFont typeface="Wingdings" pitchFamily="2" charset="2"/>
                <a:buChar char="n"/>
              </a:pPr>
              <a:r>
                <a:rPr lang="zh-CN" altLang="zh-CN" sz="1600" dirty="0">
                  <a:solidFill>
                    <a:srgbClr val="44546A"/>
                  </a:solidFill>
                  <a:latin typeface="微软雅黑" panose="020B0503020204020204" pitchFamily="34" charset="-122"/>
                  <a:ea typeface="微软雅黑" panose="020B0503020204020204" pitchFamily="34" charset="-122"/>
                  <a:cs typeface="+mj-cs"/>
                </a:rPr>
                <a:t>保障南部项目节点审查会议的召开，协助技术实现、测试报告、设计文档等</a:t>
              </a:r>
              <a:r>
                <a:rPr lang="en-US" altLang="zh-CN" sz="1600" dirty="0">
                  <a:solidFill>
                    <a:srgbClr val="44546A"/>
                  </a:solidFill>
                  <a:latin typeface="微软雅黑" panose="020B0503020204020204" pitchFamily="34" charset="-122"/>
                  <a:ea typeface="微软雅黑" panose="020B0503020204020204" pitchFamily="34" charset="-122"/>
                  <a:cs typeface="+mj-cs"/>
                </a:rPr>
                <a:t>100</a:t>
              </a:r>
              <a:r>
                <a:rPr lang="zh-CN" altLang="en-US" sz="1600" dirty="0">
                  <a:solidFill>
                    <a:srgbClr val="44546A"/>
                  </a:solidFill>
                  <a:latin typeface="微软雅黑" panose="020B0503020204020204" pitchFamily="34" charset="-122"/>
                  <a:ea typeface="微软雅黑" panose="020B0503020204020204" pitchFamily="34" charset="-122"/>
                  <a:cs typeface="+mj-cs"/>
                </a:rPr>
                <a:t>余份</a:t>
              </a:r>
              <a:r>
                <a:rPr lang="zh-CN" altLang="zh-CN" sz="1600" dirty="0">
                  <a:solidFill>
                    <a:srgbClr val="44546A"/>
                  </a:solidFill>
                  <a:latin typeface="微软雅黑" panose="020B0503020204020204" pitchFamily="34" charset="-122"/>
                  <a:ea typeface="微软雅黑" panose="020B0503020204020204" pitchFamily="34" charset="-122"/>
                  <a:cs typeface="+mj-cs"/>
                </a:rPr>
                <a:t>工程文档材料的校对、打印等工作的顺利开展</a:t>
              </a:r>
              <a:r>
                <a:rPr lang="zh-CN" altLang="en-US" sz="1600" dirty="0">
                  <a:solidFill>
                    <a:srgbClr val="44546A"/>
                  </a:solidFill>
                  <a:latin typeface="微软雅黑" panose="020B0503020204020204" pitchFamily="34" charset="-122"/>
                  <a:ea typeface="微软雅黑" panose="020B0503020204020204" pitchFamily="34" charset="-122"/>
                  <a:cs typeface="+mj-cs"/>
                </a:rPr>
                <a:t>，以及多次文档传送保障。</a:t>
              </a:r>
              <a:endParaRPr lang="zh-CN" altLang="zh-CN" sz="1600" dirty="0">
                <a:solidFill>
                  <a:srgbClr val="44546A"/>
                </a:solidFill>
                <a:latin typeface="微软雅黑" panose="020B0503020204020204" pitchFamily="34" charset="-122"/>
                <a:ea typeface="微软雅黑" panose="020B0503020204020204" pitchFamily="34" charset="-122"/>
                <a:cs typeface="+mj-cs"/>
              </a:endParaRPr>
            </a:p>
          </p:txBody>
        </p:sp>
      </p:grpSp>
      <p:grpSp>
        <p:nvGrpSpPr>
          <p:cNvPr id="19" name="组合 18">
            <a:extLst>
              <a:ext uri="{FF2B5EF4-FFF2-40B4-BE49-F238E27FC236}">
                <a16:creationId xmlns:a16="http://schemas.microsoft.com/office/drawing/2014/main" id="{A2C1E9D5-8BFC-CC41-BF77-13A1C678316E}"/>
              </a:ext>
            </a:extLst>
          </p:cNvPr>
          <p:cNvGrpSpPr/>
          <p:nvPr/>
        </p:nvGrpSpPr>
        <p:grpSpPr>
          <a:xfrm>
            <a:off x="455390" y="1285529"/>
            <a:ext cx="7730042" cy="2270983"/>
            <a:chOff x="427501" y="1025928"/>
            <a:chExt cx="7730042" cy="2270983"/>
          </a:xfrm>
        </p:grpSpPr>
        <p:sp>
          <p:nvSpPr>
            <p:cNvPr id="20" name="文本框 19">
              <a:extLst>
                <a:ext uri="{FF2B5EF4-FFF2-40B4-BE49-F238E27FC236}">
                  <a16:creationId xmlns:a16="http://schemas.microsoft.com/office/drawing/2014/main" id="{B12C92C4-9983-CE4B-92DA-E47A91E96AA7}"/>
                </a:ext>
              </a:extLst>
            </p:cNvPr>
            <p:cNvSpPr txBox="1"/>
            <p:nvPr/>
          </p:nvSpPr>
          <p:spPr>
            <a:xfrm>
              <a:off x="427501" y="1025928"/>
              <a:ext cx="7562255" cy="400110"/>
            </a:xfrm>
            <a:prstGeom prst="rect">
              <a:avLst/>
            </a:prstGeom>
            <a:noFill/>
          </p:spPr>
          <p:txBody>
            <a:bodyPr wrap="square" rtlCol="0">
              <a:spAutoFit/>
            </a:bodyPr>
            <a:lstStyle/>
            <a:p>
              <a:pPr marL="457200" indent="-457200">
                <a:buFont typeface="Wingdings" pitchFamily="2" charset="2"/>
                <a:buChar char="p"/>
              </a:pPr>
              <a:r>
                <a:rPr kumimoji="1" lang="zh-CN" altLang="en-US" sz="2000" dirty="0">
                  <a:solidFill>
                    <a:schemeClr val="accent2"/>
                  </a:solidFill>
                </a:rPr>
                <a:t>数字地球</a:t>
              </a:r>
              <a:r>
                <a:rPr kumimoji="1" lang="en-US" altLang="zh-CN" sz="2000" dirty="0">
                  <a:solidFill>
                    <a:schemeClr val="accent2"/>
                  </a:solidFill>
                </a:rPr>
                <a:t>QS</a:t>
              </a:r>
              <a:r>
                <a:rPr kumimoji="1" lang="zh-CN" altLang="en-US" sz="2000" dirty="0">
                  <a:solidFill>
                    <a:schemeClr val="accent2"/>
                  </a:solidFill>
                </a:rPr>
                <a:t>，</a:t>
              </a:r>
              <a:r>
                <a:rPr kumimoji="1" lang="en-US" altLang="zh-CN" sz="2000" dirty="0">
                  <a:solidFill>
                    <a:schemeClr val="accent2"/>
                  </a:solidFill>
                </a:rPr>
                <a:t>GF</a:t>
              </a:r>
              <a:r>
                <a:rPr kumimoji="1" lang="zh-CN" altLang="en-US" sz="2000" dirty="0">
                  <a:solidFill>
                    <a:schemeClr val="accent2"/>
                  </a:solidFill>
                </a:rPr>
                <a:t>数据实时引接项目</a:t>
              </a:r>
            </a:p>
          </p:txBody>
        </p:sp>
        <p:sp>
          <p:nvSpPr>
            <p:cNvPr id="21" name="文本框 20">
              <a:extLst>
                <a:ext uri="{FF2B5EF4-FFF2-40B4-BE49-F238E27FC236}">
                  <a16:creationId xmlns:a16="http://schemas.microsoft.com/office/drawing/2014/main" id="{8C7EEF7F-D981-1E4A-B665-EDA5B734599C}"/>
                </a:ext>
              </a:extLst>
            </p:cNvPr>
            <p:cNvSpPr txBox="1"/>
            <p:nvPr/>
          </p:nvSpPr>
          <p:spPr>
            <a:xfrm>
              <a:off x="865675" y="1401456"/>
              <a:ext cx="7291868" cy="1895455"/>
            </a:xfrm>
            <a:prstGeom prst="rect">
              <a:avLst/>
            </a:prstGeom>
            <a:noFill/>
          </p:spPr>
          <p:txBody>
            <a:bodyPr wrap="square" rtlCol="0">
              <a:spAutoFit/>
            </a:bodyPr>
            <a:lstStyle/>
            <a:p>
              <a:pPr marL="285750" indent="-285750">
                <a:lnSpc>
                  <a:spcPct val="150000"/>
                </a:lnSpc>
                <a:buFont typeface="Wingdings" pitchFamily="2" charset="2"/>
                <a:buChar char="n"/>
              </a:pPr>
              <a:r>
                <a:rPr lang="zh-CN" altLang="en-US" sz="1600" dirty="0">
                  <a:solidFill>
                    <a:srgbClr val="44546A"/>
                  </a:solidFill>
                  <a:latin typeface="微软雅黑" panose="020B0503020204020204" pitchFamily="34" charset="-122"/>
                  <a:ea typeface="微软雅黑" panose="020B0503020204020204" pitchFamily="34" charset="-122"/>
                  <a:cs typeface="+mj-cs"/>
                </a:rPr>
                <a:t>基于</a:t>
              </a:r>
              <a:r>
                <a:rPr lang="en-US" altLang="zh-CN" sz="1600" dirty="0">
                  <a:solidFill>
                    <a:srgbClr val="44546A"/>
                  </a:solidFill>
                  <a:latin typeface="微软雅黑" panose="020B0503020204020204" pitchFamily="34" charset="-122"/>
                  <a:ea typeface="微软雅黑" panose="020B0503020204020204" pitchFamily="34" charset="-122"/>
                  <a:cs typeface="+mj-cs"/>
                </a:rPr>
                <a:t>QT</a:t>
              </a:r>
              <a:r>
                <a:rPr lang="zh-CN" altLang="en-US" sz="1600" dirty="0">
                  <a:solidFill>
                    <a:srgbClr val="44546A"/>
                  </a:solidFill>
                  <a:latin typeface="微软雅黑" panose="020B0503020204020204" pitchFamily="34" charset="-122"/>
                  <a:ea typeface="微软雅黑" panose="020B0503020204020204" pitchFamily="34" charset="-122"/>
                  <a:cs typeface="+mj-cs"/>
                </a:rPr>
                <a:t>实现了对</a:t>
              </a:r>
              <a:r>
                <a:rPr lang="en-US" altLang="zh-CN" sz="1600" dirty="0">
                  <a:solidFill>
                    <a:srgbClr val="44546A"/>
                  </a:solidFill>
                  <a:latin typeface="微软雅黑" panose="020B0503020204020204" pitchFamily="34" charset="-122"/>
                  <a:ea typeface="微软雅黑" panose="020B0503020204020204" pitchFamily="34" charset="-122"/>
                  <a:cs typeface="+mj-cs"/>
                </a:rPr>
                <a:t>QS</a:t>
              </a:r>
              <a:r>
                <a:rPr lang="zh-CN" altLang="en-US" sz="1600" dirty="0">
                  <a:solidFill>
                    <a:srgbClr val="44546A"/>
                  </a:solidFill>
                  <a:latin typeface="微软雅黑" panose="020B0503020204020204" pitchFamily="34" charset="-122"/>
                  <a:ea typeface="微软雅黑" panose="020B0503020204020204" pitchFamily="34" charset="-122"/>
                  <a:cs typeface="+mj-cs"/>
                </a:rPr>
                <a:t>，</a:t>
              </a:r>
              <a:r>
                <a:rPr lang="en-US" altLang="zh-CN" sz="1600" dirty="0">
                  <a:solidFill>
                    <a:srgbClr val="44546A"/>
                  </a:solidFill>
                  <a:latin typeface="微软雅黑" panose="020B0503020204020204" pitchFamily="34" charset="-122"/>
                  <a:ea typeface="微软雅黑" panose="020B0503020204020204" pitchFamily="34" charset="-122"/>
                  <a:cs typeface="+mj-cs"/>
                </a:rPr>
                <a:t>GF</a:t>
              </a:r>
              <a:r>
                <a:rPr lang="zh-CN" altLang="en-US" sz="1600" dirty="0">
                  <a:solidFill>
                    <a:srgbClr val="44546A"/>
                  </a:solidFill>
                  <a:latin typeface="微软雅黑" panose="020B0503020204020204" pitchFamily="34" charset="-122"/>
                  <a:ea typeface="微软雅黑" panose="020B0503020204020204" pitchFamily="34" charset="-122"/>
                  <a:cs typeface="+mj-cs"/>
                </a:rPr>
                <a:t>数据接收文件夹的实时监控。</a:t>
              </a:r>
              <a:endParaRPr lang="en-US" altLang="zh-CN" sz="1600" dirty="0">
                <a:solidFill>
                  <a:srgbClr val="44546A"/>
                </a:solidFill>
                <a:latin typeface="微软雅黑" panose="020B0503020204020204" pitchFamily="34" charset="-122"/>
                <a:ea typeface="微软雅黑" panose="020B0503020204020204" pitchFamily="34" charset="-122"/>
                <a:cs typeface="+mj-cs"/>
              </a:endParaRPr>
            </a:p>
            <a:p>
              <a:pPr marL="285750" indent="-285750">
                <a:lnSpc>
                  <a:spcPct val="150000"/>
                </a:lnSpc>
                <a:buFont typeface="Wingdings" pitchFamily="2" charset="2"/>
                <a:buChar char="n"/>
              </a:pPr>
              <a:r>
                <a:rPr lang="zh-CN" altLang="en-US" sz="1600" dirty="0">
                  <a:solidFill>
                    <a:srgbClr val="44546A"/>
                  </a:solidFill>
                  <a:latin typeface="微软雅黑" panose="020B0503020204020204" pitchFamily="34" charset="-122"/>
                  <a:ea typeface="微软雅黑" panose="020B0503020204020204" pitchFamily="34" charset="-122"/>
                  <a:cs typeface="+mj-cs"/>
                </a:rPr>
                <a:t>实现了对接收文件的校验，并实时提取接收到的文件中</a:t>
              </a:r>
              <a:r>
                <a:rPr lang="zh-CN" altLang="en-US" sz="1600" dirty="0">
                  <a:solidFill>
                    <a:srgbClr val="44546A"/>
                  </a:solidFill>
                  <a:latin typeface="微软雅黑" panose="020B0503020204020204" pitchFamily="34" charset="-122"/>
                  <a:ea typeface="微软雅黑" panose="020B0503020204020204" pitchFamily="34" charset="-122"/>
                </a:rPr>
                <a:t>所需的</a:t>
              </a:r>
              <a:r>
                <a:rPr lang="en-US" altLang="zh-CN" sz="1600" dirty="0">
                  <a:solidFill>
                    <a:srgbClr val="44546A"/>
                  </a:solidFill>
                  <a:latin typeface="微软雅黑" panose="020B0503020204020204" pitchFamily="34" charset="-122"/>
                  <a:ea typeface="微软雅黑" panose="020B0503020204020204" pitchFamily="34" charset="-122"/>
                </a:rPr>
                <a:t>20~30</a:t>
              </a:r>
              <a:r>
                <a:rPr lang="zh-CN" altLang="en-US" sz="1600" dirty="0">
                  <a:solidFill>
                    <a:srgbClr val="44546A"/>
                  </a:solidFill>
                  <a:latin typeface="微软雅黑" panose="020B0503020204020204" pitchFamily="34" charset="-122"/>
                  <a:ea typeface="微软雅黑" panose="020B0503020204020204" pitchFamily="34" charset="-122"/>
                </a:rPr>
                <a:t>种字段信息</a:t>
              </a:r>
              <a:r>
                <a:rPr lang="zh-CN" altLang="en-US" sz="1600" dirty="0">
                  <a:solidFill>
                    <a:srgbClr val="44546A"/>
                  </a:solidFill>
                  <a:latin typeface="微软雅黑" panose="020B0503020204020204" pitchFamily="34" charset="-122"/>
                  <a:ea typeface="微软雅黑" panose="020B0503020204020204" pitchFamily="34" charset="-122"/>
                  <a:cs typeface="+mj-cs"/>
                </a:rPr>
                <a:t>，以及对接收到的压缩图片的解析。</a:t>
              </a:r>
              <a:endParaRPr lang="en-US" altLang="zh-CN" sz="1600" dirty="0">
                <a:solidFill>
                  <a:srgbClr val="44546A"/>
                </a:solidFill>
                <a:latin typeface="微软雅黑" panose="020B0503020204020204" pitchFamily="34" charset="-122"/>
                <a:ea typeface="微软雅黑" panose="020B0503020204020204" pitchFamily="34" charset="-122"/>
                <a:cs typeface="+mj-cs"/>
              </a:endParaRPr>
            </a:p>
            <a:p>
              <a:pPr marL="285750" indent="-285750">
                <a:lnSpc>
                  <a:spcPct val="150000"/>
                </a:lnSpc>
                <a:buFont typeface="Wingdings" pitchFamily="2" charset="2"/>
                <a:buChar char="n"/>
              </a:pPr>
              <a:r>
                <a:rPr lang="zh-CN" altLang="en-US" sz="1600" dirty="0">
                  <a:solidFill>
                    <a:srgbClr val="44546A"/>
                  </a:solidFill>
                  <a:latin typeface="微软雅黑" panose="020B0503020204020204" pitchFamily="34" charset="-122"/>
                  <a:ea typeface="微软雅黑" panose="020B0503020204020204" pitchFamily="34" charset="-122"/>
                  <a:cs typeface="+mj-cs"/>
                </a:rPr>
                <a:t>构建数据库表，将数据存进数据库中。</a:t>
              </a:r>
              <a:endParaRPr lang="en-US" altLang="zh-CN" sz="1600" dirty="0">
                <a:solidFill>
                  <a:srgbClr val="44546A"/>
                </a:solidFill>
                <a:latin typeface="微软雅黑" panose="020B0503020204020204" pitchFamily="34" charset="-122"/>
                <a:ea typeface="微软雅黑" panose="020B0503020204020204" pitchFamily="34" charset="-122"/>
                <a:cs typeface="+mj-cs"/>
              </a:endParaRPr>
            </a:p>
            <a:p>
              <a:pPr marL="285750" indent="-285750">
                <a:lnSpc>
                  <a:spcPct val="150000"/>
                </a:lnSpc>
                <a:buFont typeface="Wingdings" pitchFamily="2" charset="2"/>
                <a:buChar char="n"/>
              </a:pPr>
              <a:r>
                <a:rPr lang="zh-CN" altLang="en-US" sz="1600" dirty="0">
                  <a:solidFill>
                    <a:srgbClr val="44546A"/>
                  </a:solidFill>
                  <a:latin typeface="微软雅黑" panose="020B0503020204020204" pitchFamily="34" charset="-122"/>
                  <a:ea typeface="微软雅黑" panose="020B0503020204020204" pitchFamily="34" charset="-122"/>
                  <a:cs typeface="+mj-cs"/>
                </a:rPr>
                <a:t>将对数据接收文件夹的监控、解析、入库等功能</a:t>
              </a:r>
              <a:r>
                <a:rPr lang="zh-CN" altLang="zh-CN" sz="1600" dirty="0">
                  <a:solidFill>
                    <a:srgbClr val="44546A"/>
                  </a:solidFill>
                  <a:latin typeface="微软雅黑" panose="020B0503020204020204" pitchFamily="34" charset="-122"/>
                  <a:ea typeface="微软雅黑" panose="020B0503020204020204" pitchFamily="34" charset="-122"/>
                  <a:cs typeface="+mj-cs"/>
                </a:rPr>
                <a:t>集成在</a:t>
              </a:r>
              <a:r>
                <a:rPr lang="zh-CN" altLang="en-US" sz="1600" dirty="0">
                  <a:solidFill>
                    <a:srgbClr val="44546A"/>
                  </a:solidFill>
                  <a:latin typeface="微软雅黑" panose="020B0503020204020204" pitchFamily="34" charset="-122"/>
                  <a:ea typeface="微软雅黑" panose="020B0503020204020204" pitchFamily="34" charset="-122"/>
                  <a:cs typeface="+mj-cs"/>
                </a:rPr>
                <a:t>数字地球</a:t>
              </a:r>
              <a:r>
                <a:rPr lang="zh-CN" altLang="zh-CN" sz="1600" dirty="0">
                  <a:solidFill>
                    <a:srgbClr val="44546A"/>
                  </a:solidFill>
                  <a:latin typeface="微软雅黑" panose="020B0503020204020204" pitchFamily="34" charset="-122"/>
                  <a:ea typeface="微软雅黑" panose="020B0503020204020204" pitchFamily="34" charset="-122"/>
                  <a:cs typeface="+mj-cs"/>
                </a:rPr>
                <a:t>系统中</a:t>
              </a:r>
              <a:r>
                <a:rPr lang="zh-CN" altLang="en-US" sz="1600" dirty="0">
                  <a:solidFill>
                    <a:srgbClr val="44546A"/>
                  </a:solidFill>
                  <a:latin typeface="微软雅黑" panose="020B0503020204020204" pitchFamily="34" charset="-122"/>
                  <a:ea typeface="微软雅黑" panose="020B0503020204020204" pitchFamily="34" charset="-122"/>
                  <a:cs typeface="+mj-cs"/>
                </a:rPr>
                <a:t>。</a:t>
              </a:r>
              <a:endParaRPr lang="en-US" altLang="zh-CN" sz="1400" dirty="0">
                <a:solidFill>
                  <a:srgbClr val="44546A"/>
                </a:solidFill>
                <a:latin typeface="微软雅黑" panose="020B0503020204020204" pitchFamily="34" charset="-122"/>
                <a:ea typeface="微软雅黑" panose="020B0503020204020204" pitchFamily="34" charset="-122"/>
                <a:cs typeface="+mj-cs"/>
              </a:endParaRPr>
            </a:p>
          </p:txBody>
        </p:sp>
      </p:grpSp>
    </p:spTree>
    <p:extLst>
      <p:ext uri="{BB962C8B-B14F-4D97-AF65-F5344CB8AC3E}">
        <p14:creationId xmlns:p14="http://schemas.microsoft.com/office/powerpoint/2010/main" val="1383975733"/>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54977" y="114300"/>
            <a:ext cx="1221398" cy="8667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74" name="Rectangle 2"/>
          <p:cNvSpPr>
            <a:spLocks noGrp="1" noChangeArrowheads="1"/>
          </p:cNvSpPr>
          <p:nvPr>
            <p:ph type="title"/>
          </p:nvPr>
        </p:nvSpPr>
        <p:spPr>
          <a:xfrm>
            <a:off x="1646848" y="386986"/>
            <a:ext cx="7343775" cy="576262"/>
          </a:xfrm>
        </p:spPr>
        <p:txBody>
          <a:bodyPr/>
          <a:lstStyle/>
          <a:p>
            <a:pPr eaLnBrk="1" hangingPunct="1"/>
            <a:r>
              <a:rPr lang="en-US" altLang="zh-CN" sz="2800" b="1" dirty="0">
                <a:solidFill>
                  <a:srgbClr val="44546A"/>
                </a:solidFill>
                <a:latin typeface="微软雅黑" panose="020B0503020204020204" pitchFamily="34" charset="-122"/>
                <a:ea typeface="微软雅黑" panose="020B0503020204020204" pitchFamily="34" charset="-122"/>
              </a:rPr>
              <a:t>5 </a:t>
            </a:r>
            <a:r>
              <a:rPr lang="zh-CN" altLang="en-US" sz="2800" b="1" dirty="0">
                <a:solidFill>
                  <a:srgbClr val="44546A"/>
                </a:solidFill>
                <a:latin typeface="微软雅黑" panose="020B0503020204020204" pitchFamily="34" charset="-122"/>
                <a:ea typeface="微软雅黑" panose="020B0503020204020204" pitchFamily="34" charset="-122"/>
              </a:rPr>
              <a:t>参与项目情况</a:t>
            </a:r>
          </a:p>
        </p:txBody>
      </p:sp>
      <p:pic>
        <p:nvPicPr>
          <p:cNvPr id="12" name="图片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01319" y="325819"/>
            <a:ext cx="1328713" cy="655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6248766" y="6435969"/>
            <a:ext cx="2787162" cy="4220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Title 1"/>
          <p:cNvSpPr txBox="1">
            <a:spLocks/>
          </p:cNvSpPr>
          <p:nvPr/>
        </p:nvSpPr>
        <p:spPr>
          <a:xfrm>
            <a:off x="4888523" y="6435969"/>
            <a:ext cx="4102100" cy="281354"/>
          </a:xfrm>
          <a:prstGeom prst="rect">
            <a:avLst/>
          </a:prstGeom>
        </p:spPr>
        <p:txBody>
          <a:bodyPr/>
          <a:lstStyle>
            <a:lvl1pPr algn="l" defTabSz="685487" rtl="0" eaLnBrk="1" latinLnBrk="0" hangingPunct="1">
              <a:lnSpc>
                <a:spcPct val="90000"/>
              </a:lnSpc>
              <a:spcBef>
                <a:spcPct val="0"/>
              </a:spcBef>
              <a:buNone/>
              <a:defRPr lang="en-US" sz="3300" b="0" kern="1200" cap="none" spc="-75" baseline="0" dirty="0" smtClean="0">
                <a:ln w="3175">
                  <a:noFill/>
                </a:ln>
                <a:gradFill flip="none" rotWithShape="1">
                  <a:gsLst>
                    <a:gs pos="0">
                      <a:schemeClr val="tx1"/>
                    </a:gs>
                    <a:gs pos="86000">
                      <a:schemeClr val="tx1"/>
                    </a:gs>
                  </a:gsLst>
                  <a:lin ang="5400000" scaled="0"/>
                  <a:tileRect/>
                </a:gradFill>
                <a:effectLst/>
                <a:latin typeface="+mj-lt"/>
                <a:ea typeface="+mn-ea"/>
                <a:cs typeface="Arial" charset="0"/>
              </a:defRPr>
            </a:lvl1pPr>
          </a:lstStyle>
          <a:p>
            <a:pPr fontAlgn="auto">
              <a:spcAft>
                <a:spcPts val="0"/>
              </a:spcAft>
              <a:defRPr/>
            </a:pPr>
            <a:r>
              <a:rPr lang="zh-CN" altLang="en-US" sz="1400" dirty="0">
                <a:solidFill>
                  <a:srgbClr val="44546A"/>
                </a:solidFill>
                <a:latin typeface="微软雅黑" panose="020B0503020204020204" pitchFamily="34" charset="-122"/>
                <a:ea typeface="微软雅黑" panose="020B0503020204020204" pitchFamily="34" charset="-122"/>
              </a:rPr>
              <a:t>中国科学院空间信息处理与应用系统技术重点实验室</a:t>
            </a:r>
            <a:endParaRPr altLang="zh-CN" sz="1400" dirty="0">
              <a:solidFill>
                <a:srgbClr val="44546A"/>
              </a:solidFill>
              <a:latin typeface="微软雅黑" panose="020B0503020204020204" pitchFamily="34" charset="-122"/>
              <a:ea typeface="微软雅黑" panose="020B0503020204020204" pitchFamily="34" charset="-122"/>
            </a:endParaRPr>
          </a:p>
          <a:p>
            <a:pPr fontAlgn="auto">
              <a:spcAft>
                <a:spcPts val="0"/>
              </a:spcAft>
              <a:defRPr/>
            </a:pPr>
            <a:br>
              <a:rPr lang="zh-CN" altLang="en-US" sz="1400" dirty="0">
                <a:solidFill>
                  <a:schemeClr val="tx1"/>
                </a:solidFill>
                <a:latin typeface="微软雅黑" pitchFamily="34" charset="-122"/>
                <a:ea typeface="微软雅黑" pitchFamily="34" charset="-122"/>
              </a:rPr>
            </a:br>
            <a:endParaRPr lang="zh-CN" altLang="en-US" sz="3200" b="1" dirty="0">
              <a:solidFill>
                <a:schemeClr val="tx1"/>
              </a:solidFill>
              <a:latin typeface="微软雅黑" pitchFamily="34" charset="-122"/>
              <a:ea typeface="微软雅黑" pitchFamily="34" charset="-122"/>
            </a:endParaRPr>
          </a:p>
        </p:txBody>
      </p:sp>
      <p:sp>
        <p:nvSpPr>
          <p:cNvPr id="5" name="AutoShape 1" descr="/note.youdao.com/src/66975FABFE1448E0B89769F6C05C3622">
            <a:extLst>
              <a:ext uri="{FF2B5EF4-FFF2-40B4-BE49-F238E27FC236}">
                <a16:creationId xmlns:a16="http://schemas.microsoft.com/office/drawing/2014/main" id="{6E0FD400-BE1B-784E-A285-B724AC7E44FC}"/>
              </a:ext>
            </a:extLst>
          </p:cNvPr>
          <p:cNvSpPr>
            <a:spLocks noChangeAspect="1" noChangeArrowheads="1"/>
          </p:cNvSpPr>
          <p:nvPr/>
        </p:nvSpPr>
        <p:spPr bwMode="auto">
          <a:xfrm>
            <a:off x="0" y="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grpSp>
        <p:nvGrpSpPr>
          <p:cNvPr id="6" name="组合 5">
            <a:extLst>
              <a:ext uri="{FF2B5EF4-FFF2-40B4-BE49-F238E27FC236}">
                <a16:creationId xmlns:a16="http://schemas.microsoft.com/office/drawing/2014/main" id="{94C1BCCE-6E99-214E-B952-91A351E5B48B}"/>
              </a:ext>
            </a:extLst>
          </p:cNvPr>
          <p:cNvGrpSpPr/>
          <p:nvPr/>
        </p:nvGrpSpPr>
        <p:grpSpPr>
          <a:xfrm>
            <a:off x="568804" y="1207071"/>
            <a:ext cx="7789867" cy="4882188"/>
            <a:chOff x="427501" y="1136003"/>
            <a:chExt cx="7891277" cy="4882188"/>
          </a:xfrm>
        </p:grpSpPr>
        <p:sp>
          <p:nvSpPr>
            <p:cNvPr id="15" name="文本框 14">
              <a:extLst>
                <a:ext uri="{FF2B5EF4-FFF2-40B4-BE49-F238E27FC236}">
                  <a16:creationId xmlns:a16="http://schemas.microsoft.com/office/drawing/2014/main" id="{C360E0D8-4DC5-054A-BA78-9F245481316B}"/>
                </a:ext>
              </a:extLst>
            </p:cNvPr>
            <p:cNvSpPr txBox="1"/>
            <p:nvPr/>
          </p:nvSpPr>
          <p:spPr>
            <a:xfrm>
              <a:off x="427501" y="1136003"/>
              <a:ext cx="7830673" cy="400110"/>
            </a:xfrm>
            <a:prstGeom prst="rect">
              <a:avLst/>
            </a:prstGeom>
            <a:noFill/>
          </p:spPr>
          <p:txBody>
            <a:bodyPr wrap="square" rtlCol="0">
              <a:spAutoFit/>
            </a:bodyPr>
            <a:lstStyle/>
            <a:p>
              <a:pPr marL="457200" indent="-457200">
                <a:buFont typeface="Wingdings" pitchFamily="2" charset="2"/>
                <a:buChar char="p"/>
              </a:pPr>
              <a:r>
                <a:rPr kumimoji="1" lang="zh-CN" altLang="en-US" sz="2000" dirty="0">
                  <a:solidFill>
                    <a:schemeClr val="accent2"/>
                  </a:solidFill>
                </a:rPr>
                <a:t>近海</a:t>
              </a:r>
              <a:r>
                <a:rPr kumimoji="1" lang="en-US" altLang="zh-CN" sz="2000" dirty="0">
                  <a:solidFill>
                    <a:schemeClr val="accent2"/>
                  </a:solidFill>
                </a:rPr>
                <a:t>TS</a:t>
              </a:r>
              <a:r>
                <a:rPr kumimoji="1" lang="zh-CN" altLang="en-US" sz="2000" dirty="0">
                  <a:solidFill>
                    <a:schemeClr val="accent2"/>
                  </a:solidFill>
                </a:rPr>
                <a:t>生成原型系统</a:t>
              </a:r>
            </a:p>
          </p:txBody>
        </p:sp>
        <p:sp>
          <p:nvSpPr>
            <p:cNvPr id="16" name="文本框 15">
              <a:extLst>
                <a:ext uri="{FF2B5EF4-FFF2-40B4-BE49-F238E27FC236}">
                  <a16:creationId xmlns:a16="http://schemas.microsoft.com/office/drawing/2014/main" id="{798318DF-33DA-6343-981F-5B7DD2476273}"/>
                </a:ext>
              </a:extLst>
            </p:cNvPr>
            <p:cNvSpPr txBox="1"/>
            <p:nvPr/>
          </p:nvSpPr>
          <p:spPr>
            <a:xfrm>
              <a:off x="926280" y="3661071"/>
              <a:ext cx="7392498" cy="2357120"/>
            </a:xfrm>
            <a:prstGeom prst="rect">
              <a:avLst/>
            </a:prstGeom>
            <a:noFill/>
          </p:spPr>
          <p:txBody>
            <a:bodyPr wrap="square" rtlCol="0">
              <a:spAutoFit/>
            </a:bodyPr>
            <a:lstStyle/>
            <a:p>
              <a:pPr marL="285750" indent="-285750">
                <a:lnSpc>
                  <a:spcPct val="150000"/>
                </a:lnSpc>
                <a:buFont typeface="Wingdings" pitchFamily="2" charset="2"/>
                <a:buChar char="n"/>
              </a:pPr>
              <a:r>
                <a:rPr lang="zh-CN" altLang="en-US" sz="2000" dirty="0">
                  <a:solidFill>
                    <a:srgbClr val="44546A"/>
                  </a:solidFill>
                  <a:latin typeface="微软雅黑" panose="020B0503020204020204" pitchFamily="34" charset="-122"/>
                  <a:ea typeface="微软雅黑" panose="020B0503020204020204" pitchFamily="34" charset="-122"/>
                  <a:cs typeface="+mj-cs"/>
                </a:rPr>
                <a:t>后端</a:t>
              </a:r>
              <a:endParaRPr lang="en-US" altLang="zh-CN" sz="2000" dirty="0">
                <a:solidFill>
                  <a:srgbClr val="44546A"/>
                </a:solidFill>
                <a:latin typeface="微软雅黑" panose="020B0503020204020204" pitchFamily="34" charset="-122"/>
                <a:ea typeface="微软雅黑" panose="020B0503020204020204" pitchFamily="34" charset="-122"/>
                <a:cs typeface="+mj-cs"/>
              </a:endParaRPr>
            </a:p>
            <a:p>
              <a:pPr marL="285750" indent="-285750">
                <a:lnSpc>
                  <a:spcPct val="150000"/>
                </a:lnSpc>
                <a:buFont typeface="Wingdings" pitchFamily="2" charset="2"/>
                <a:buChar char="Ø"/>
              </a:pPr>
              <a:r>
                <a:rPr lang="zh-CN" altLang="en-US" sz="1600" dirty="0">
                  <a:solidFill>
                    <a:srgbClr val="44546A"/>
                  </a:solidFill>
                  <a:latin typeface="微软雅黑" panose="020B0503020204020204" pitchFamily="34" charset="-122"/>
                  <a:ea typeface="微软雅黑" panose="020B0503020204020204" pitchFamily="34" charset="-122"/>
                  <a:cs typeface="+mj-cs"/>
                </a:rPr>
                <a:t>确定自然环境中气象，水文以及电磁场等因素对空，天，地目标的影响，确定重要影响因素及其属性。</a:t>
              </a:r>
            </a:p>
            <a:p>
              <a:pPr marL="285750" indent="-285750">
                <a:lnSpc>
                  <a:spcPct val="150000"/>
                </a:lnSpc>
                <a:buFont typeface="Wingdings" pitchFamily="2" charset="2"/>
                <a:buChar char="Ø"/>
              </a:pPr>
              <a:r>
                <a:rPr lang="zh-CN" altLang="en-US" sz="1600" dirty="0">
                  <a:solidFill>
                    <a:srgbClr val="44546A"/>
                  </a:solidFill>
                  <a:latin typeface="微软雅黑" panose="020B0503020204020204" pitchFamily="34" charset="-122"/>
                  <a:ea typeface="微软雅黑" panose="020B0503020204020204" pitchFamily="34" charset="-122"/>
                  <a:cs typeface="+mj-cs"/>
                </a:rPr>
                <a:t>设计</a:t>
              </a:r>
              <a:r>
                <a:rPr lang="en-US" altLang="zh-CN" sz="1600" dirty="0">
                  <a:solidFill>
                    <a:srgbClr val="44546A"/>
                  </a:solidFill>
                  <a:latin typeface="微软雅黑" panose="020B0503020204020204" pitchFamily="34" charset="-122"/>
                  <a:ea typeface="微软雅黑" panose="020B0503020204020204" pitchFamily="34" charset="-122"/>
                </a:rPr>
                <a:t>10</a:t>
              </a:r>
              <a:r>
                <a:rPr lang="zh-CN" altLang="en-US" sz="1600" dirty="0">
                  <a:solidFill>
                    <a:srgbClr val="44546A"/>
                  </a:solidFill>
                  <a:latin typeface="微软雅黑" panose="020B0503020204020204" pitchFamily="34" charset="-122"/>
                  <a:ea typeface="微软雅黑" panose="020B0503020204020204" pitchFamily="34" charset="-122"/>
                </a:rPr>
                <a:t>个</a:t>
              </a:r>
              <a:r>
                <a:rPr lang="zh-CN" altLang="en-US" sz="1600" dirty="0">
                  <a:solidFill>
                    <a:srgbClr val="44546A"/>
                  </a:solidFill>
                  <a:latin typeface="微软雅黑" panose="020B0503020204020204" pitchFamily="34" charset="-122"/>
                  <a:ea typeface="微软雅黑" panose="020B0503020204020204" pitchFamily="34" charset="-122"/>
                  <a:cs typeface="+mj-cs"/>
                </a:rPr>
                <a:t>合适的关系库表结构存储</a:t>
              </a:r>
              <a:r>
                <a:rPr lang="en-US" altLang="zh-CN" sz="1600" dirty="0">
                  <a:solidFill>
                    <a:srgbClr val="44546A"/>
                  </a:solidFill>
                  <a:latin typeface="微软雅黑" panose="020B0503020204020204" pitchFamily="34" charset="-122"/>
                  <a:ea typeface="微软雅黑" panose="020B0503020204020204" pitchFamily="34" charset="-122"/>
                  <a:cs typeface="+mj-cs"/>
                </a:rPr>
                <a:t>3</a:t>
              </a:r>
              <a:r>
                <a:rPr lang="zh-CN" altLang="en-US" sz="1600" dirty="0">
                  <a:solidFill>
                    <a:srgbClr val="44546A"/>
                  </a:solidFill>
                  <a:latin typeface="微软雅黑" panose="020B0503020204020204" pitchFamily="34" charset="-122"/>
                  <a:ea typeface="微软雅黑" panose="020B0503020204020204" pitchFamily="34" charset="-122"/>
                  <a:cs typeface="+mj-cs"/>
                </a:rPr>
                <a:t>类动目标，</a:t>
              </a:r>
              <a:r>
                <a:rPr lang="en-US" altLang="zh-CN" sz="1600" dirty="0">
                  <a:solidFill>
                    <a:srgbClr val="44546A"/>
                  </a:solidFill>
                  <a:latin typeface="微软雅黑" panose="020B0503020204020204" pitchFamily="34" charset="-122"/>
                  <a:ea typeface="微软雅黑" panose="020B0503020204020204" pitchFamily="34" charset="-122"/>
                  <a:cs typeface="+mj-cs"/>
                </a:rPr>
                <a:t>5</a:t>
              </a:r>
              <a:r>
                <a:rPr lang="zh-CN" altLang="en-US" sz="1600" dirty="0">
                  <a:solidFill>
                    <a:srgbClr val="44546A"/>
                  </a:solidFill>
                  <a:latin typeface="微软雅黑" panose="020B0503020204020204" pitchFamily="34" charset="-122"/>
                  <a:ea typeface="微软雅黑" panose="020B0503020204020204" pitchFamily="34" charset="-122"/>
                  <a:cs typeface="+mj-cs"/>
                </a:rPr>
                <a:t>类静目标以及</a:t>
              </a:r>
              <a:r>
                <a:rPr lang="en-US" altLang="zh-CN" sz="1600" dirty="0">
                  <a:solidFill>
                    <a:srgbClr val="44546A"/>
                  </a:solidFill>
                  <a:latin typeface="微软雅黑" panose="020B0503020204020204" pitchFamily="34" charset="-122"/>
                  <a:ea typeface="微软雅黑" panose="020B0503020204020204" pitchFamily="34" charset="-122"/>
                  <a:cs typeface="+mj-cs"/>
                </a:rPr>
                <a:t>20</a:t>
              </a:r>
              <a:r>
                <a:rPr lang="zh-CN" altLang="en-US" sz="1600" dirty="0">
                  <a:solidFill>
                    <a:srgbClr val="44546A"/>
                  </a:solidFill>
                  <a:latin typeface="微软雅黑" panose="020B0503020204020204" pitchFamily="34" charset="-122"/>
                  <a:ea typeface="微软雅黑" panose="020B0503020204020204" pitchFamily="34" charset="-122"/>
                  <a:cs typeface="+mj-cs"/>
                </a:rPr>
                <a:t>种气象水文等自然环境要素，并实现目标与自然环境之间的关联。</a:t>
              </a:r>
            </a:p>
            <a:p>
              <a:pPr marL="285750" indent="-285750">
                <a:lnSpc>
                  <a:spcPct val="150000"/>
                </a:lnSpc>
                <a:buFont typeface="Wingdings" pitchFamily="2" charset="2"/>
                <a:buChar char="Ø"/>
              </a:pPr>
              <a:r>
                <a:rPr lang="zh-CN" altLang="en-US" sz="1600" dirty="0">
                  <a:solidFill>
                    <a:srgbClr val="44546A"/>
                  </a:solidFill>
                  <a:latin typeface="微软雅黑" panose="020B0503020204020204" pitchFamily="34" charset="-122"/>
                  <a:ea typeface="微软雅黑" panose="020B0503020204020204" pitchFamily="34" charset="-122"/>
                  <a:cs typeface="+mj-cs"/>
                </a:rPr>
                <a:t>实现对库表结构的查询分析以及对网络的分析，链接预测，图布局等。</a:t>
              </a:r>
              <a:endParaRPr lang="en-US" altLang="zh-CN" sz="1400" dirty="0">
                <a:solidFill>
                  <a:srgbClr val="44546A"/>
                </a:solidFill>
                <a:latin typeface="微软雅黑" panose="020B0503020204020204" pitchFamily="34" charset="-122"/>
                <a:ea typeface="微软雅黑" panose="020B0503020204020204" pitchFamily="34" charset="-122"/>
                <a:cs typeface="+mj-cs"/>
              </a:endParaRPr>
            </a:p>
          </p:txBody>
        </p:sp>
      </p:grpSp>
      <p:sp>
        <p:nvSpPr>
          <p:cNvPr id="22" name="文本框 21">
            <a:extLst>
              <a:ext uri="{FF2B5EF4-FFF2-40B4-BE49-F238E27FC236}">
                <a16:creationId xmlns:a16="http://schemas.microsoft.com/office/drawing/2014/main" id="{CE54D487-D42B-154A-903D-53C1CB8A07DD}"/>
              </a:ext>
            </a:extLst>
          </p:cNvPr>
          <p:cNvSpPr txBox="1"/>
          <p:nvPr/>
        </p:nvSpPr>
        <p:spPr>
          <a:xfrm>
            <a:off x="1061173" y="1752710"/>
            <a:ext cx="5455024" cy="1833900"/>
          </a:xfrm>
          <a:prstGeom prst="rect">
            <a:avLst/>
          </a:prstGeom>
          <a:noFill/>
        </p:spPr>
        <p:txBody>
          <a:bodyPr wrap="square" rtlCol="0">
            <a:spAutoFit/>
          </a:bodyPr>
          <a:lstStyle/>
          <a:p>
            <a:pPr marL="285750" indent="-285750">
              <a:buFont typeface="Wingdings" pitchFamily="2" charset="2"/>
              <a:buChar char="n"/>
            </a:pPr>
            <a:r>
              <a:rPr kumimoji="1" lang="zh-CN" altLang="en-US" sz="2000" dirty="0">
                <a:solidFill>
                  <a:srgbClr val="425267"/>
                </a:solidFill>
                <a:latin typeface="微软雅黑" panose="020B0503020204020204" pitchFamily="34" charset="-122"/>
                <a:ea typeface="微软雅黑" panose="020B0503020204020204" pitchFamily="34" charset="-122"/>
                <a:cs typeface="+mj-cs"/>
              </a:rPr>
              <a:t>前端</a:t>
            </a:r>
            <a:endParaRPr lang="en-US" altLang="zh-CN" sz="2000" dirty="0">
              <a:solidFill>
                <a:srgbClr val="44546A"/>
              </a:solidFill>
              <a:latin typeface="微软雅黑" panose="020B0503020204020204" pitchFamily="34" charset="-122"/>
              <a:ea typeface="微软雅黑" panose="020B0503020204020204" pitchFamily="34" charset="-122"/>
              <a:cs typeface="+mj-cs"/>
            </a:endParaRPr>
          </a:p>
          <a:p>
            <a:pPr marL="285750" indent="-285750">
              <a:lnSpc>
                <a:spcPct val="150000"/>
              </a:lnSpc>
              <a:buFont typeface="Wingdings" pitchFamily="2" charset="2"/>
              <a:buChar char="Ø"/>
            </a:pPr>
            <a:r>
              <a:rPr lang="zh-CN" altLang="en-US" sz="1600" dirty="0">
                <a:solidFill>
                  <a:srgbClr val="44546A"/>
                </a:solidFill>
                <a:latin typeface="微软雅黑" panose="020B0503020204020204" pitchFamily="34" charset="-122"/>
                <a:ea typeface="微软雅黑" panose="020B0503020204020204" pitchFamily="34" charset="-122"/>
                <a:cs typeface="+mj-cs"/>
              </a:rPr>
              <a:t>自主产出</a:t>
            </a:r>
            <a:r>
              <a:rPr lang="en-US" altLang="zh-CN" sz="1600" dirty="0">
                <a:solidFill>
                  <a:srgbClr val="44546A"/>
                </a:solidFill>
                <a:latin typeface="微软雅黑" panose="020B0503020204020204" pitchFamily="34" charset="-122"/>
                <a:ea typeface="微软雅黑" panose="020B0503020204020204" pitchFamily="34" charset="-122"/>
                <a:cs typeface="+mj-cs"/>
              </a:rPr>
              <a:t>100</a:t>
            </a:r>
            <a:r>
              <a:rPr lang="zh-CN" altLang="en-US" sz="1600" dirty="0">
                <a:solidFill>
                  <a:srgbClr val="44546A"/>
                </a:solidFill>
                <a:latin typeface="微软雅黑" panose="020B0503020204020204" pitchFamily="34" charset="-122"/>
                <a:ea typeface="微软雅黑" panose="020B0503020204020204" pitchFamily="34" charset="-122"/>
                <a:cs typeface="+mj-cs"/>
              </a:rPr>
              <a:t>余条动态数据以及静态数据，并对其进行整理，构造</a:t>
            </a:r>
            <a:r>
              <a:rPr lang="en-US" altLang="zh-CN" sz="1600" dirty="0">
                <a:solidFill>
                  <a:srgbClr val="44546A"/>
                </a:solidFill>
                <a:latin typeface="微软雅黑" panose="020B0503020204020204" pitchFamily="34" charset="-122"/>
                <a:ea typeface="微软雅黑" panose="020B0503020204020204" pitchFamily="34" charset="-122"/>
                <a:cs typeface="+mj-cs"/>
              </a:rPr>
              <a:t>xml</a:t>
            </a:r>
            <a:r>
              <a:rPr lang="zh-CN" altLang="en-US" sz="1600" dirty="0">
                <a:solidFill>
                  <a:srgbClr val="44546A"/>
                </a:solidFill>
                <a:latin typeface="微软雅黑" panose="020B0503020204020204" pitchFamily="34" charset="-122"/>
                <a:ea typeface="微软雅黑" panose="020B0503020204020204" pitchFamily="34" charset="-122"/>
                <a:cs typeface="+mj-cs"/>
              </a:rPr>
              <a:t>文件，</a:t>
            </a:r>
            <a:r>
              <a:rPr lang="zh-CN" altLang="en-US" sz="1600" dirty="0">
                <a:solidFill>
                  <a:srgbClr val="44546A"/>
                </a:solidFill>
                <a:latin typeface="微软雅黑" panose="020B0503020204020204" pitchFamily="34" charset="-122"/>
                <a:ea typeface="微软雅黑" panose="020B0503020204020204" pitchFamily="34" charset="-122"/>
              </a:rPr>
              <a:t>以供后续处理使用。</a:t>
            </a:r>
            <a:endParaRPr lang="en-US" altLang="zh-CN" sz="1600" dirty="0">
              <a:solidFill>
                <a:srgbClr val="44546A"/>
              </a:solidFill>
              <a:latin typeface="微软雅黑" panose="020B0503020204020204" pitchFamily="34" charset="-122"/>
              <a:ea typeface="微软雅黑" panose="020B0503020204020204" pitchFamily="34" charset="-122"/>
              <a:cs typeface="+mj-cs"/>
            </a:endParaRPr>
          </a:p>
          <a:p>
            <a:pPr marL="285750" indent="-285750">
              <a:lnSpc>
                <a:spcPct val="150000"/>
              </a:lnSpc>
              <a:buFont typeface="Wingdings" pitchFamily="2" charset="2"/>
              <a:buChar char="Ø"/>
            </a:pPr>
            <a:r>
              <a:rPr lang="zh-CN" altLang="en-US" sz="1600" dirty="0">
                <a:solidFill>
                  <a:srgbClr val="44546A"/>
                </a:solidFill>
                <a:latin typeface="微软雅黑" panose="020B0503020204020204" pitchFamily="34" charset="-122"/>
                <a:ea typeface="微软雅黑" panose="020B0503020204020204" pitchFamily="34" charset="-122"/>
              </a:rPr>
              <a:t>动静数据解析与展示：主要实现动、静态数据各属性的解析，并在地球上展示出来相应的图标以及详细数据。</a:t>
            </a:r>
            <a:endParaRPr lang="zh-CN" altLang="en-US" sz="1600" dirty="0">
              <a:solidFill>
                <a:srgbClr val="44546A"/>
              </a:solidFill>
              <a:latin typeface="微软雅黑" panose="020B0503020204020204" pitchFamily="34" charset="-122"/>
              <a:ea typeface="微软雅黑" panose="020B0503020204020204" pitchFamily="34" charset="-122"/>
              <a:cs typeface="+mj-cs"/>
            </a:endParaRPr>
          </a:p>
        </p:txBody>
      </p:sp>
      <p:grpSp>
        <p:nvGrpSpPr>
          <p:cNvPr id="23" name="组合 22">
            <a:extLst>
              <a:ext uri="{FF2B5EF4-FFF2-40B4-BE49-F238E27FC236}">
                <a16:creationId xmlns:a16="http://schemas.microsoft.com/office/drawing/2014/main" id="{DA43750C-F392-7843-BF6F-082B7F513E10}"/>
              </a:ext>
            </a:extLst>
          </p:cNvPr>
          <p:cNvGrpSpPr/>
          <p:nvPr/>
        </p:nvGrpSpPr>
        <p:grpSpPr>
          <a:xfrm>
            <a:off x="6394425" y="2187589"/>
            <a:ext cx="2368655" cy="1399021"/>
            <a:chOff x="5633061" y="1700178"/>
            <a:chExt cx="3194113" cy="1607757"/>
          </a:xfrm>
        </p:grpSpPr>
        <p:pic>
          <p:nvPicPr>
            <p:cNvPr id="24" name="图片 23">
              <a:extLst>
                <a:ext uri="{FF2B5EF4-FFF2-40B4-BE49-F238E27FC236}">
                  <a16:creationId xmlns:a16="http://schemas.microsoft.com/office/drawing/2014/main" id="{0576A329-7A1A-B945-9128-7166ECD19E5E}"/>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6519" b="3996"/>
            <a:stretch/>
          </p:blipFill>
          <p:spPr>
            <a:xfrm>
              <a:off x="5633061" y="1700178"/>
              <a:ext cx="3194113" cy="1607756"/>
            </a:xfrm>
            <a:prstGeom prst="rect">
              <a:avLst/>
            </a:prstGeom>
            <a:ln w="3175">
              <a:solidFill>
                <a:schemeClr val="tx2"/>
              </a:solidFill>
            </a:ln>
          </p:spPr>
        </p:pic>
        <p:pic>
          <p:nvPicPr>
            <p:cNvPr id="25" name="图片 24">
              <a:extLst>
                <a:ext uri="{FF2B5EF4-FFF2-40B4-BE49-F238E27FC236}">
                  <a16:creationId xmlns:a16="http://schemas.microsoft.com/office/drawing/2014/main" id="{46E9C416-104D-0648-9780-2040F0869D49}"/>
                </a:ext>
              </a:extLst>
            </p:cNvPr>
            <p:cNvPicPr>
              <a:picLocks noChangeAspect="1"/>
            </p:cNvPicPr>
            <p:nvPr/>
          </p:nvPicPr>
          <p:blipFill rotWithShape="1">
            <a:blip r:embed="rId5" cstate="print">
              <a:clrChange>
                <a:clrFrom>
                  <a:srgbClr val="333399"/>
                </a:clrFrom>
                <a:clrTo>
                  <a:srgbClr val="333399">
                    <a:alpha val="0"/>
                  </a:srgbClr>
                </a:clrTo>
              </a:clrChange>
              <a:extLst>
                <a:ext uri="{28A0092B-C50C-407E-A947-70E740481C1C}">
                  <a14:useLocalDpi xmlns:a14="http://schemas.microsoft.com/office/drawing/2010/main" val="0"/>
                </a:ext>
              </a:extLst>
            </a:blip>
            <a:srcRect l="25000" t="13636" r="25938" b="15904"/>
            <a:stretch/>
          </p:blipFill>
          <p:spPr>
            <a:xfrm>
              <a:off x="6390184" y="1700179"/>
              <a:ext cx="2029916" cy="1607756"/>
            </a:xfrm>
            <a:prstGeom prst="rect">
              <a:avLst/>
            </a:prstGeom>
          </p:spPr>
        </p:pic>
      </p:grpSp>
    </p:spTree>
    <p:extLst>
      <p:ext uri="{BB962C8B-B14F-4D97-AF65-F5344CB8AC3E}">
        <p14:creationId xmlns:p14="http://schemas.microsoft.com/office/powerpoint/2010/main" val="3094303541"/>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54977" y="114300"/>
            <a:ext cx="1221398" cy="8667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74" name="Rectangle 2"/>
          <p:cNvSpPr>
            <a:spLocks noGrp="1" noChangeArrowheads="1"/>
          </p:cNvSpPr>
          <p:nvPr>
            <p:ph type="title"/>
          </p:nvPr>
        </p:nvSpPr>
        <p:spPr>
          <a:xfrm>
            <a:off x="1646848" y="386986"/>
            <a:ext cx="7343775" cy="576262"/>
          </a:xfrm>
        </p:spPr>
        <p:txBody>
          <a:bodyPr/>
          <a:lstStyle/>
          <a:p>
            <a:pPr eaLnBrk="1" hangingPunct="1"/>
            <a:r>
              <a:rPr lang="zh-CN" altLang="en-US" sz="2800" b="1" dirty="0">
                <a:solidFill>
                  <a:srgbClr val="44546A"/>
                </a:solidFill>
                <a:latin typeface="微软雅黑" panose="020B0503020204020204" pitchFamily="34" charset="-122"/>
                <a:ea typeface="微软雅黑" panose="020B0503020204020204" pitchFamily="34" charset="-122"/>
              </a:rPr>
              <a:t>参考文献</a:t>
            </a:r>
          </a:p>
        </p:txBody>
      </p:sp>
      <p:pic>
        <p:nvPicPr>
          <p:cNvPr id="12" name="图片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01319" y="325819"/>
            <a:ext cx="1328713" cy="655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6248766" y="6435969"/>
            <a:ext cx="2787162" cy="4220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Title 1"/>
          <p:cNvSpPr txBox="1">
            <a:spLocks/>
          </p:cNvSpPr>
          <p:nvPr/>
        </p:nvSpPr>
        <p:spPr>
          <a:xfrm>
            <a:off x="4888523" y="6435969"/>
            <a:ext cx="4102100" cy="281354"/>
          </a:xfrm>
          <a:prstGeom prst="rect">
            <a:avLst/>
          </a:prstGeom>
        </p:spPr>
        <p:txBody>
          <a:bodyPr/>
          <a:lstStyle>
            <a:lvl1pPr algn="l" defTabSz="685487" rtl="0" eaLnBrk="1" latinLnBrk="0" hangingPunct="1">
              <a:lnSpc>
                <a:spcPct val="90000"/>
              </a:lnSpc>
              <a:spcBef>
                <a:spcPct val="0"/>
              </a:spcBef>
              <a:buNone/>
              <a:defRPr lang="en-US" sz="3300" b="0" kern="1200" cap="none" spc="-75" baseline="0" dirty="0" smtClean="0">
                <a:ln w="3175">
                  <a:noFill/>
                </a:ln>
                <a:gradFill flip="none" rotWithShape="1">
                  <a:gsLst>
                    <a:gs pos="0">
                      <a:schemeClr val="tx1"/>
                    </a:gs>
                    <a:gs pos="86000">
                      <a:schemeClr val="tx1"/>
                    </a:gs>
                  </a:gsLst>
                  <a:lin ang="5400000" scaled="0"/>
                  <a:tileRect/>
                </a:gradFill>
                <a:effectLst/>
                <a:latin typeface="+mj-lt"/>
                <a:ea typeface="+mn-ea"/>
                <a:cs typeface="Arial" charset="0"/>
              </a:defRPr>
            </a:lvl1pPr>
          </a:lstStyle>
          <a:p>
            <a:pPr fontAlgn="auto">
              <a:spcAft>
                <a:spcPts val="0"/>
              </a:spcAft>
              <a:defRPr/>
            </a:pPr>
            <a:r>
              <a:rPr lang="zh-CN" altLang="en-US" sz="1400" dirty="0">
                <a:solidFill>
                  <a:srgbClr val="44546A"/>
                </a:solidFill>
                <a:latin typeface="微软雅黑" panose="020B0503020204020204" pitchFamily="34" charset="-122"/>
                <a:ea typeface="微软雅黑" panose="020B0503020204020204" pitchFamily="34" charset="-122"/>
              </a:rPr>
              <a:t>中国科学院空间信息处理与应用系统技术重点实验室</a:t>
            </a:r>
            <a:endParaRPr altLang="zh-CN" sz="1400" dirty="0">
              <a:solidFill>
                <a:srgbClr val="44546A"/>
              </a:solidFill>
              <a:latin typeface="微软雅黑" panose="020B0503020204020204" pitchFamily="34" charset="-122"/>
              <a:ea typeface="微软雅黑" panose="020B0503020204020204" pitchFamily="34" charset="-122"/>
            </a:endParaRPr>
          </a:p>
          <a:p>
            <a:pPr fontAlgn="auto">
              <a:spcAft>
                <a:spcPts val="0"/>
              </a:spcAft>
              <a:defRPr/>
            </a:pPr>
            <a:br>
              <a:rPr lang="zh-CN" altLang="en-US" sz="1400" dirty="0">
                <a:solidFill>
                  <a:schemeClr val="tx1"/>
                </a:solidFill>
                <a:latin typeface="微软雅黑" pitchFamily="34" charset="-122"/>
                <a:ea typeface="微软雅黑" pitchFamily="34" charset="-122"/>
              </a:rPr>
            </a:br>
            <a:endParaRPr lang="zh-CN" altLang="en-US" sz="3200" b="1" dirty="0">
              <a:solidFill>
                <a:schemeClr val="tx1"/>
              </a:solidFill>
              <a:latin typeface="微软雅黑" pitchFamily="34" charset="-122"/>
              <a:ea typeface="微软雅黑" pitchFamily="34" charset="-122"/>
            </a:endParaRPr>
          </a:p>
        </p:txBody>
      </p:sp>
      <p:sp>
        <p:nvSpPr>
          <p:cNvPr id="5" name="AutoShape 1" descr="/note.youdao.com/src/66975FABFE1448E0B89769F6C05C3622">
            <a:extLst>
              <a:ext uri="{FF2B5EF4-FFF2-40B4-BE49-F238E27FC236}">
                <a16:creationId xmlns:a16="http://schemas.microsoft.com/office/drawing/2014/main" id="{6E0FD400-BE1B-784E-A285-B724AC7E44FC}"/>
              </a:ext>
            </a:extLst>
          </p:cNvPr>
          <p:cNvSpPr>
            <a:spLocks noChangeAspect="1" noChangeArrowheads="1"/>
          </p:cNvSpPr>
          <p:nvPr/>
        </p:nvSpPr>
        <p:spPr bwMode="auto">
          <a:xfrm>
            <a:off x="0" y="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5" name="文本框 14">
            <a:extLst>
              <a:ext uri="{FF2B5EF4-FFF2-40B4-BE49-F238E27FC236}">
                <a16:creationId xmlns:a16="http://schemas.microsoft.com/office/drawing/2014/main" id="{C360E0D8-4DC5-054A-BA78-9F245481316B}"/>
              </a:ext>
            </a:extLst>
          </p:cNvPr>
          <p:cNvSpPr txBox="1"/>
          <p:nvPr/>
        </p:nvSpPr>
        <p:spPr>
          <a:xfrm>
            <a:off x="568803" y="1207071"/>
            <a:ext cx="7908991" cy="4893647"/>
          </a:xfrm>
          <a:prstGeom prst="rect">
            <a:avLst/>
          </a:prstGeom>
          <a:noFill/>
        </p:spPr>
        <p:txBody>
          <a:bodyPr wrap="square" rtlCol="0">
            <a:spAutoFit/>
          </a:bodyPr>
          <a:lstStyle/>
          <a:p>
            <a:r>
              <a:rPr lang="en-US" altLang="zh-CN" sz="1600" dirty="0"/>
              <a:t>[1] Grover A, </a:t>
            </a:r>
            <a:r>
              <a:rPr lang="en-US" altLang="zh-CN" sz="1600" dirty="0" err="1"/>
              <a:t>Leskovec</a:t>
            </a:r>
            <a:r>
              <a:rPr lang="en-US" altLang="zh-CN" sz="1600" dirty="0"/>
              <a:t> J. node2vec: Scalable feature learning for networks[C]//Proceedings of the 22nd ACM SIGKDD international conference on Knowledge discovery and data mining. ACM, 2016: 855-864.</a:t>
            </a:r>
          </a:p>
          <a:p>
            <a:r>
              <a:rPr kumimoji="1" lang="en-US" altLang="zh-CN" dirty="0"/>
              <a:t>[2]</a:t>
            </a:r>
            <a:r>
              <a:rPr lang="en-US" altLang="zh-CN" sz="1600" dirty="0"/>
              <a:t> Zhang M, Chen Y. Weisfeiler-Lehman neural machine for link prediction[C]//Proceedings of the 23rd ACM SIGKDD International Conference on Knowledge Discovery and Data Mining. ACM, 2017: 575-583.</a:t>
            </a:r>
            <a:r>
              <a:rPr lang="zh-CN" altLang="zh-CN" dirty="0"/>
              <a:t> </a:t>
            </a:r>
            <a:endParaRPr lang="en-US" altLang="zh-CN" dirty="0"/>
          </a:p>
          <a:p>
            <a:r>
              <a:rPr kumimoji="1" lang="en-US" altLang="zh-CN" dirty="0"/>
              <a:t>[3] </a:t>
            </a:r>
            <a:r>
              <a:rPr lang="en" altLang="zh-CN" sz="1600" dirty="0"/>
              <a:t>Gao M, Chen L, He X, et al. </a:t>
            </a:r>
            <a:r>
              <a:rPr lang="en" altLang="zh-CN" sz="1600" dirty="0" err="1"/>
              <a:t>BiNE</a:t>
            </a:r>
            <a:r>
              <a:rPr lang="en" altLang="zh-CN" sz="1600" dirty="0"/>
              <a:t>: Bipartite Network Embedding[C]//SIGIR. 2018: 715-724.</a:t>
            </a:r>
          </a:p>
          <a:p>
            <a:r>
              <a:rPr kumimoji="1" lang="en-US" altLang="zh-CN" dirty="0"/>
              <a:t>[4] </a:t>
            </a:r>
            <a:r>
              <a:rPr lang="en-US" altLang="zh-CN" sz="1600" dirty="0" err="1"/>
              <a:t>Mikolov</a:t>
            </a:r>
            <a:r>
              <a:rPr lang="en-US" altLang="zh-CN" sz="1600" dirty="0"/>
              <a:t> T, Chen K, </a:t>
            </a:r>
            <a:r>
              <a:rPr lang="en-US" altLang="zh-CN" sz="1600" dirty="0" err="1"/>
              <a:t>Corrado</a:t>
            </a:r>
            <a:r>
              <a:rPr lang="en-US" altLang="zh-CN" sz="1600" dirty="0"/>
              <a:t> G, et al. Efficient estimation of word representations in vector space[J]. </a:t>
            </a:r>
            <a:r>
              <a:rPr lang="en-US" altLang="zh-CN" sz="1600" dirty="0" err="1"/>
              <a:t>arXiv</a:t>
            </a:r>
            <a:r>
              <a:rPr lang="en-US" altLang="zh-CN" sz="1600" dirty="0"/>
              <a:t> preprint arXiv:1301.3781, 2013.</a:t>
            </a:r>
            <a:r>
              <a:rPr lang="zh-CN" altLang="zh-CN" dirty="0"/>
              <a:t> </a:t>
            </a:r>
            <a:endParaRPr lang="en-US" altLang="zh-CN" dirty="0"/>
          </a:p>
          <a:p>
            <a:r>
              <a:rPr kumimoji="1" lang="en-US" altLang="zh-CN" dirty="0"/>
              <a:t>[5] </a:t>
            </a:r>
            <a:r>
              <a:rPr lang="en-US" altLang="zh-CN" sz="1600" dirty="0"/>
              <a:t>ang J, Qu M, Wang M, et al. Line: Large-scale information network embedding[C]//Proceedings of the 24th international conference on world wide web. International World Wide Web Conferences Steering Committee, 2015: 1067-1077.</a:t>
            </a:r>
            <a:r>
              <a:rPr lang="zh-CN" altLang="zh-CN" dirty="0"/>
              <a:t> </a:t>
            </a:r>
            <a:endParaRPr lang="en-US" altLang="zh-CN" dirty="0"/>
          </a:p>
          <a:p>
            <a:r>
              <a:rPr kumimoji="1" lang="en-US" altLang="zh-CN" dirty="0"/>
              <a:t>[6] </a:t>
            </a:r>
            <a:r>
              <a:rPr lang="en-US" altLang="zh-CN" sz="1600" dirty="0"/>
              <a:t>Zhang M, Chen Y. Link prediction based on graph neural networks[C]//Advances in Neural Information Processing Systems. 2018: 5165-5175.</a:t>
            </a:r>
            <a:r>
              <a:rPr lang="zh-CN" altLang="zh-CN" dirty="0"/>
              <a:t> </a:t>
            </a:r>
            <a:endParaRPr lang="en-US" altLang="zh-CN" dirty="0"/>
          </a:p>
          <a:p>
            <a:r>
              <a:rPr kumimoji="1" lang="en-US" altLang="zh-CN" dirty="0"/>
              <a:t>[7] </a:t>
            </a:r>
            <a:r>
              <a:rPr lang="en-US" altLang="zh-CN" dirty="0"/>
              <a:t>Weisfeiler, B.; Lehman, A. A reduction of a graph to a canonical form and an algebra arising during this reduction. </a:t>
            </a:r>
            <a:r>
              <a:rPr lang="en-US" altLang="zh-CN" dirty="0" err="1"/>
              <a:t>Nauchno-Technicheskaya</a:t>
            </a:r>
            <a:r>
              <a:rPr lang="en-US" altLang="zh-CN" dirty="0"/>
              <a:t> </a:t>
            </a:r>
            <a:r>
              <a:rPr lang="en-US" altLang="zh-CN" dirty="0" err="1"/>
              <a:t>Informatsia</a:t>
            </a:r>
            <a:r>
              <a:rPr lang="en-US" altLang="zh-CN" dirty="0"/>
              <a:t> 1968, 2, 12–16. </a:t>
            </a:r>
            <a:endParaRPr kumimoji="1" lang="en-US" altLang="zh-CN" dirty="0"/>
          </a:p>
        </p:txBody>
      </p:sp>
    </p:spTree>
    <p:extLst>
      <p:ext uri="{BB962C8B-B14F-4D97-AF65-F5344CB8AC3E}">
        <p14:creationId xmlns:p14="http://schemas.microsoft.com/office/powerpoint/2010/main" val="3653212673"/>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5" name="图片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974152" y="1995853"/>
            <a:ext cx="1357222" cy="669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Title 1"/>
          <p:cNvSpPr txBox="1">
            <a:spLocks/>
          </p:cNvSpPr>
          <p:nvPr/>
        </p:nvSpPr>
        <p:spPr>
          <a:xfrm>
            <a:off x="2735047" y="2870323"/>
            <a:ext cx="4307591" cy="681769"/>
          </a:xfrm>
          <a:prstGeom prst="rect">
            <a:avLst/>
          </a:prstGeom>
        </p:spPr>
        <p:txBody>
          <a:bodyPr/>
          <a:lstStyle>
            <a:lvl1pPr algn="l" defTabSz="685487" rtl="0" eaLnBrk="1" latinLnBrk="0" hangingPunct="1">
              <a:lnSpc>
                <a:spcPct val="90000"/>
              </a:lnSpc>
              <a:spcBef>
                <a:spcPct val="0"/>
              </a:spcBef>
              <a:buNone/>
              <a:defRPr lang="en-US" sz="3300" b="0" kern="1200" cap="none" spc="-75" baseline="0" dirty="0" smtClean="0">
                <a:ln w="3175">
                  <a:noFill/>
                </a:ln>
                <a:gradFill flip="none" rotWithShape="1">
                  <a:gsLst>
                    <a:gs pos="0">
                      <a:schemeClr val="tx1"/>
                    </a:gs>
                    <a:gs pos="86000">
                      <a:schemeClr val="tx1"/>
                    </a:gs>
                  </a:gsLst>
                  <a:lin ang="5400000" scaled="0"/>
                  <a:tileRect/>
                </a:gradFill>
                <a:effectLst/>
                <a:latin typeface="+mj-lt"/>
                <a:ea typeface="+mn-ea"/>
                <a:cs typeface="Arial" charset="0"/>
              </a:defRPr>
            </a:lvl1pPr>
          </a:lstStyle>
          <a:p>
            <a:pPr>
              <a:defRPr/>
            </a:pPr>
            <a:r>
              <a:rPr lang="zh-CN" altLang="en-US" sz="4800">
                <a:solidFill>
                  <a:srgbClr val="44546A"/>
                </a:solidFill>
                <a:latin typeface="微软雅黑" pitchFamily="34" charset="-122"/>
                <a:ea typeface="微软雅黑" pitchFamily="34" charset="-122"/>
              </a:rPr>
              <a:t>感谢各位老师</a:t>
            </a:r>
            <a:endParaRPr lang="zh-CN" altLang="en-US" sz="4400" dirty="0">
              <a:solidFill>
                <a:srgbClr val="44546A"/>
              </a:solidFill>
              <a:latin typeface="微软雅黑" pitchFamily="34" charset="-122"/>
              <a:ea typeface="微软雅黑" pitchFamily="34" charset="-122"/>
            </a:endParaRPr>
          </a:p>
        </p:txBody>
      </p:sp>
      <p:sp>
        <p:nvSpPr>
          <p:cNvPr id="27" name="Title 1"/>
          <p:cNvSpPr txBox="1">
            <a:spLocks/>
          </p:cNvSpPr>
          <p:nvPr/>
        </p:nvSpPr>
        <p:spPr>
          <a:xfrm>
            <a:off x="2026045" y="3642948"/>
            <a:ext cx="5364650" cy="353157"/>
          </a:xfrm>
          <a:prstGeom prst="rect">
            <a:avLst/>
          </a:prstGeom>
        </p:spPr>
        <p:txBody>
          <a:bodyPr/>
          <a:lstStyle>
            <a:lvl1pPr algn="l" defTabSz="685487" rtl="0" eaLnBrk="1" latinLnBrk="0" hangingPunct="1">
              <a:lnSpc>
                <a:spcPct val="90000"/>
              </a:lnSpc>
              <a:spcBef>
                <a:spcPct val="0"/>
              </a:spcBef>
              <a:buNone/>
              <a:defRPr lang="en-US" sz="3300" b="0" kern="1200" cap="none" spc="-75" baseline="0" dirty="0" smtClean="0">
                <a:ln w="3175">
                  <a:noFill/>
                </a:ln>
                <a:gradFill flip="none" rotWithShape="1">
                  <a:gsLst>
                    <a:gs pos="0">
                      <a:schemeClr val="tx1"/>
                    </a:gs>
                    <a:gs pos="86000">
                      <a:schemeClr val="tx1"/>
                    </a:gs>
                  </a:gsLst>
                  <a:lin ang="5400000" scaled="0"/>
                  <a:tileRect/>
                </a:gradFill>
                <a:effectLst/>
                <a:latin typeface="+mj-lt"/>
                <a:ea typeface="+mn-ea"/>
                <a:cs typeface="Arial" charset="0"/>
              </a:defRPr>
            </a:lvl1pPr>
          </a:lstStyle>
          <a:p>
            <a:pPr>
              <a:defRPr/>
            </a:pPr>
            <a:r>
              <a:rPr lang="zh-CN" altLang="en-US" sz="1800" dirty="0">
                <a:solidFill>
                  <a:srgbClr val="44546A"/>
                </a:solidFill>
                <a:latin typeface="微软雅黑" panose="020B0503020204020204" pitchFamily="34" charset="-122"/>
                <a:ea typeface="微软雅黑" panose="020B0503020204020204" pitchFamily="34" charset="-122"/>
              </a:rPr>
              <a:t>中国科学院空间信息处理与应用系统技术重点实验室</a:t>
            </a:r>
            <a:endParaRPr altLang="zh-CN" sz="1800" dirty="0">
              <a:solidFill>
                <a:srgbClr val="44546A"/>
              </a:solidFill>
              <a:latin typeface="微软雅黑" panose="020B0503020204020204" pitchFamily="34" charset="-122"/>
              <a:ea typeface="微软雅黑" panose="020B0503020204020204" pitchFamily="34" charset="-122"/>
            </a:endParaRPr>
          </a:p>
        </p:txBody>
      </p:sp>
      <p:grpSp>
        <p:nvGrpSpPr>
          <p:cNvPr id="28" name="组合 13"/>
          <p:cNvGrpSpPr>
            <a:grpSpLocks/>
          </p:cNvGrpSpPr>
          <p:nvPr/>
        </p:nvGrpSpPr>
        <p:grpSpPr bwMode="auto">
          <a:xfrm>
            <a:off x="463518" y="6232037"/>
            <a:ext cx="8152422" cy="124803"/>
            <a:chOff x="1485900" y="6386287"/>
            <a:chExt cx="10537829" cy="0"/>
          </a:xfrm>
        </p:grpSpPr>
        <p:cxnSp>
          <p:nvCxnSpPr>
            <p:cNvPr id="29" name="直接连接符 14"/>
            <p:cNvCxnSpPr>
              <a:cxnSpLocks noChangeShapeType="1"/>
            </p:cNvCxnSpPr>
            <p:nvPr/>
          </p:nvCxnSpPr>
          <p:spPr bwMode="auto">
            <a:xfrm>
              <a:off x="1485900" y="6386287"/>
              <a:ext cx="3195340" cy="0"/>
            </a:xfrm>
            <a:prstGeom prst="line">
              <a:avLst/>
            </a:prstGeom>
            <a:noFill/>
            <a:ln w="28575" algn="ctr">
              <a:solidFill>
                <a:srgbClr val="318C80"/>
              </a:solidFill>
              <a:miter lim="800000"/>
              <a:headEnd/>
              <a:tailEnd/>
            </a:ln>
            <a:extLst>
              <a:ext uri="{909E8E84-426E-40DD-AFC4-6F175D3DCCD1}">
                <a14:hiddenFill xmlns:a14="http://schemas.microsoft.com/office/drawing/2010/main">
                  <a:noFill/>
                </a14:hiddenFill>
              </a:ext>
            </a:extLst>
          </p:spPr>
        </p:cxnSp>
        <p:cxnSp>
          <p:nvCxnSpPr>
            <p:cNvPr id="30" name="直接连接符 15"/>
            <p:cNvCxnSpPr>
              <a:cxnSpLocks noChangeShapeType="1"/>
            </p:cNvCxnSpPr>
            <p:nvPr/>
          </p:nvCxnSpPr>
          <p:spPr bwMode="auto">
            <a:xfrm>
              <a:off x="4681240" y="6386287"/>
              <a:ext cx="3668940" cy="0"/>
            </a:xfrm>
            <a:prstGeom prst="line">
              <a:avLst/>
            </a:prstGeom>
            <a:noFill/>
            <a:ln w="28575" algn="ctr">
              <a:solidFill>
                <a:srgbClr val="EBB713"/>
              </a:solidFill>
              <a:miter lim="800000"/>
              <a:headEnd/>
              <a:tailEnd/>
            </a:ln>
            <a:extLst>
              <a:ext uri="{909E8E84-426E-40DD-AFC4-6F175D3DCCD1}">
                <a14:hiddenFill xmlns:a14="http://schemas.microsoft.com/office/drawing/2010/main">
                  <a:noFill/>
                </a14:hiddenFill>
              </a:ext>
            </a:extLst>
          </p:spPr>
        </p:cxnSp>
        <p:cxnSp>
          <p:nvCxnSpPr>
            <p:cNvPr id="31" name="直接连接符 16"/>
            <p:cNvCxnSpPr>
              <a:cxnSpLocks noChangeShapeType="1"/>
            </p:cNvCxnSpPr>
            <p:nvPr/>
          </p:nvCxnSpPr>
          <p:spPr bwMode="auto">
            <a:xfrm>
              <a:off x="8369230" y="6386287"/>
              <a:ext cx="3654499" cy="0"/>
            </a:xfrm>
            <a:prstGeom prst="line">
              <a:avLst/>
            </a:prstGeom>
            <a:noFill/>
            <a:ln w="28575" algn="ctr">
              <a:solidFill>
                <a:srgbClr val="606060"/>
              </a:solidFill>
              <a:miter lim="800000"/>
              <a:headEnd/>
              <a:tailEnd/>
            </a:ln>
            <a:extLst>
              <a:ext uri="{909E8E84-426E-40DD-AFC4-6F175D3DCCD1}">
                <a14:hiddenFill xmlns:a14="http://schemas.microsoft.com/office/drawing/2010/main">
                  <a:noFill/>
                </a14:hiddenFill>
              </a:ext>
            </a:extLst>
          </p:spPr>
        </p:cxnSp>
      </p:grpSp>
    </p:spTree>
    <p:extLst>
      <p:ext uri="{BB962C8B-B14F-4D97-AF65-F5344CB8AC3E}">
        <p14:creationId xmlns:p14="http://schemas.microsoft.com/office/powerpoint/2010/main" val="67768017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54977" y="114300"/>
            <a:ext cx="1221398" cy="8667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74" name="Rectangle 2"/>
          <p:cNvSpPr>
            <a:spLocks noGrp="1" noChangeArrowheads="1"/>
          </p:cNvSpPr>
          <p:nvPr>
            <p:ph type="title"/>
          </p:nvPr>
        </p:nvSpPr>
        <p:spPr>
          <a:xfrm>
            <a:off x="1646848" y="386986"/>
            <a:ext cx="7343775" cy="576262"/>
          </a:xfrm>
        </p:spPr>
        <p:txBody>
          <a:bodyPr/>
          <a:lstStyle/>
          <a:p>
            <a:pPr eaLnBrk="1" hangingPunct="1"/>
            <a:r>
              <a:rPr lang="zh-CN" altLang="en-US" sz="2800" b="1" dirty="0">
                <a:solidFill>
                  <a:srgbClr val="44546A"/>
                </a:solidFill>
                <a:latin typeface="微软雅黑" panose="020B0503020204020204" pitchFamily="34" charset="-122"/>
                <a:ea typeface="微软雅黑" panose="020B0503020204020204" pitchFamily="34" charset="-122"/>
              </a:rPr>
              <a:t>国内外研究现状</a:t>
            </a:r>
          </a:p>
        </p:txBody>
      </p:sp>
      <p:pic>
        <p:nvPicPr>
          <p:cNvPr id="12" name="图片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01319" y="325819"/>
            <a:ext cx="1328713" cy="655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6248766" y="6435969"/>
            <a:ext cx="2787162" cy="4220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Title 1"/>
          <p:cNvSpPr txBox="1">
            <a:spLocks/>
          </p:cNvSpPr>
          <p:nvPr/>
        </p:nvSpPr>
        <p:spPr>
          <a:xfrm>
            <a:off x="4888523" y="6435969"/>
            <a:ext cx="4102100" cy="281354"/>
          </a:xfrm>
          <a:prstGeom prst="rect">
            <a:avLst/>
          </a:prstGeom>
        </p:spPr>
        <p:txBody>
          <a:bodyPr/>
          <a:lstStyle>
            <a:lvl1pPr algn="l" defTabSz="685487" rtl="0" eaLnBrk="1" latinLnBrk="0" hangingPunct="1">
              <a:lnSpc>
                <a:spcPct val="90000"/>
              </a:lnSpc>
              <a:spcBef>
                <a:spcPct val="0"/>
              </a:spcBef>
              <a:buNone/>
              <a:defRPr lang="en-US" sz="3300" b="0" kern="1200" cap="none" spc="-75" baseline="0" dirty="0" smtClean="0">
                <a:ln w="3175">
                  <a:noFill/>
                </a:ln>
                <a:gradFill flip="none" rotWithShape="1">
                  <a:gsLst>
                    <a:gs pos="0">
                      <a:schemeClr val="tx1"/>
                    </a:gs>
                    <a:gs pos="86000">
                      <a:schemeClr val="tx1"/>
                    </a:gs>
                  </a:gsLst>
                  <a:lin ang="5400000" scaled="0"/>
                  <a:tileRect/>
                </a:gradFill>
                <a:effectLst/>
                <a:latin typeface="+mj-lt"/>
                <a:ea typeface="+mn-ea"/>
                <a:cs typeface="Arial" charset="0"/>
              </a:defRPr>
            </a:lvl1pPr>
          </a:lstStyle>
          <a:p>
            <a:pPr fontAlgn="auto">
              <a:spcAft>
                <a:spcPts val="0"/>
              </a:spcAft>
              <a:defRPr/>
            </a:pPr>
            <a:r>
              <a:rPr lang="zh-CN" altLang="en-US" sz="1400" dirty="0">
                <a:solidFill>
                  <a:srgbClr val="44546A"/>
                </a:solidFill>
                <a:latin typeface="微软雅黑" panose="020B0503020204020204" pitchFamily="34" charset="-122"/>
                <a:ea typeface="微软雅黑" panose="020B0503020204020204" pitchFamily="34" charset="-122"/>
              </a:rPr>
              <a:t>中国科学院空间信息处理与应用系统技术重点实验室</a:t>
            </a:r>
            <a:endParaRPr altLang="zh-CN" sz="1400" dirty="0">
              <a:solidFill>
                <a:srgbClr val="44546A"/>
              </a:solidFill>
              <a:latin typeface="微软雅黑" panose="020B0503020204020204" pitchFamily="34" charset="-122"/>
              <a:ea typeface="微软雅黑" panose="020B0503020204020204" pitchFamily="34" charset="-122"/>
            </a:endParaRPr>
          </a:p>
          <a:p>
            <a:pPr fontAlgn="auto">
              <a:spcAft>
                <a:spcPts val="0"/>
              </a:spcAft>
              <a:defRPr/>
            </a:pPr>
            <a:br>
              <a:rPr lang="zh-CN" altLang="en-US" sz="1400" dirty="0">
                <a:solidFill>
                  <a:schemeClr val="tx1"/>
                </a:solidFill>
                <a:latin typeface="微软雅黑" pitchFamily="34" charset="-122"/>
                <a:ea typeface="微软雅黑" pitchFamily="34" charset="-122"/>
              </a:rPr>
            </a:br>
            <a:endParaRPr lang="zh-CN" altLang="en-US" sz="3200" b="1" dirty="0">
              <a:solidFill>
                <a:schemeClr val="tx1"/>
              </a:solidFill>
              <a:latin typeface="微软雅黑" pitchFamily="34" charset="-122"/>
              <a:ea typeface="微软雅黑" pitchFamily="34" charset="-122"/>
            </a:endParaRPr>
          </a:p>
        </p:txBody>
      </p:sp>
      <p:sp>
        <p:nvSpPr>
          <p:cNvPr id="8" name="文本框 7">
            <a:extLst>
              <a:ext uri="{FF2B5EF4-FFF2-40B4-BE49-F238E27FC236}">
                <a16:creationId xmlns:a16="http://schemas.microsoft.com/office/drawing/2014/main" id="{F33CD3D3-26F4-CB46-82AC-701A2C50BDF8}"/>
              </a:ext>
            </a:extLst>
          </p:cNvPr>
          <p:cNvSpPr txBox="1"/>
          <p:nvPr/>
        </p:nvSpPr>
        <p:spPr>
          <a:xfrm>
            <a:off x="865675" y="3870462"/>
            <a:ext cx="6535567" cy="400110"/>
          </a:xfrm>
          <a:prstGeom prst="rect">
            <a:avLst/>
          </a:prstGeom>
          <a:noFill/>
        </p:spPr>
        <p:txBody>
          <a:bodyPr wrap="square" rtlCol="0">
            <a:spAutoFit/>
          </a:bodyPr>
          <a:lstStyle/>
          <a:p>
            <a:pPr marL="342900" indent="-342900" algn="just">
              <a:buFont typeface="Wingdings" pitchFamily="2" charset="2"/>
              <a:buChar char="n"/>
            </a:pPr>
            <a:r>
              <a:rPr kumimoji="1" lang="zh-CN" altLang="en-US" sz="2000" dirty="0">
                <a:solidFill>
                  <a:srgbClr val="425267"/>
                </a:solidFill>
              </a:rPr>
              <a:t>基于学习过程的方法</a:t>
            </a:r>
          </a:p>
        </p:txBody>
      </p:sp>
      <p:grpSp>
        <p:nvGrpSpPr>
          <p:cNvPr id="9" name="组合 8">
            <a:extLst>
              <a:ext uri="{FF2B5EF4-FFF2-40B4-BE49-F238E27FC236}">
                <a16:creationId xmlns:a16="http://schemas.microsoft.com/office/drawing/2014/main" id="{F28ACFEE-5ED0-B344-8D56-31134E5D298A}"/>
              </a:ext>
            </a:extLst>
          </p:cNvPr>
          <p:cNvGrpSpPr/>
          <p:nvPr/>
        </p:nvGrpSpPr>
        <p:grpSpPr>
          <a:xfrm>
            <a:off x="843500" y="1657148"/>
            <a:ext cx="5423580" cy="2071811"/>
            <a:chOff x="414158" y="1192594"/>
            <a:chExt cx="5617932" cy="2071811"/>
          </a:xfrm>
        </p:grpSpPr>
        <p:sp>
          <p:nvSpPr>
            <p:cNvPr id="7" name="文本框 6">
              <a:extLst>
                <a:ext uri="{FF2B5EF4-FFF2-40B4-BE49-F238E27FC236}">
                  <a16:creationId xmlns:a16="http://schemas.microsoft.com/office/drawing/2014/main" id="{11E3E256-385E-C741-A081-B511BC1945B1}"/>
                </a:ext>
              </a:extLst>
            </p:cNvPr>
            <p:cNvSpPr txBox="1"/>
            <p:nvPr/>
          </p:nvSpPr>
          <p:spPr>
            <a:xfrm>
              <a:off x="414158" y="1192594"/>
              <a:ext cx="5481461" cy="400110"/>
            </a:xfrm>
            <a:prstGeom prst="rect">
              <a:avLst/>
            </a:prstGeom>
            <a:noFill/>
          </p:spPr>
          <p:txBody>
            <a:bodyPr wrap="square" rtlCol="0">
              <a:spAutoFit/>
            </a:bodyPr>
            <a:lstStyle/>
            <a:p>
              <a:pPr marL="342900" indent="-342900" algn="just">
                <a:buFont typeface="Wingdings" pitchFamily="2" charset="2"/>
                <a:buChar char="n"/>
              </a:pPr>
              <a:r>
                <a:rPr kumimoji="1" lang="zh-CN" altLang="en-US" sz="2000" dirty="0">
                  <a:solidFill>
                    <a:srgbClr val="425267"/>
                  </a:solidFill>
                </a:rPr>
                <a:t>基于</a:t>
              </a:r>
              <a:r>
                <a:rPr kumimoji="1" lang="zh-CN" altLang="en-US" sz="2000" dirty="0">
                  <a:solidFill>
                    <a:srgbClr val="FF0000"/>
                  </a:solidFill>
                </a:rPr>
                <a:t>相似度</a:t>
              </a:r>
              <a:r>
                <a:rPr kumimoji="1" lang="zh-CN" altLang="en-US" sz="2000" dirty="0">
                  <a:solidFill>
                    <a:srgbClr val="425267"/>
                  </a:solidFill>
                </a:rPr>
                <a:t>的方法</a:t>
              </a:r>
            </a:p>
          </p:txBody>
        </p:sp>
        <p:sp>
          <p:nvSpPr>
            <p:cNvPr id="5" name="文本框 4">
              <a:extLst>
                <a:ext uri="{FF2B5EF4-FFF2-40B4-BE49-F238E27FC236}">
                  <a16:creationId xmlns:a16="http://schemas.microsoft.com/office/drawing/2014/main" id="{BC21503B-7095-4C49-8DD9-090DC45B2F9D}"/>
                </a:ext>
              </a:extLst>
            </p:cNvPr>
            <p:cNvSpPr txBox="1"/>
            <p:nvPr/>
          </p:nvSpPr>
          <p:spPr>
            <a:xfrm>
              <a:off x="764635" y="1563875"/>
              <a:ext cx="5267455" cy="1700530"/>
            </a:xfrm>
            <a:prstGeom prst="rect">
              <a:avLst/>
            </a:prstGeom>
            <a:noFill/>
          </p:spPr>
          <p:txBody>
            <a:bodyPr wrap="square" rtlCol="0">
              <a:spAutoFit/>
            </a:bodyPr>
            <a:lstStyle/>
            <a:p>
              <a:pPr indent="457200">
                <a:lnSpc>
                  <a:spcPct val="150000"/>
                </a:lnSpc>
              </a:pPr>
              <a:r>
                <a:rPr kumimoji="1" lang="zh-CN" altLang="en-US" dirty="0">
                  <a:solidFill>
                    <a:srgbClr val="425267"/>
                  </a:solidFill>
                </a:rPr>
                <a:t>此方法的本质思想就是相似的节点之间更趋向于形成链接，定义不同的两节点的相似分值计算方式。两个节点的相似分值越大，它们之间存在链接的可能性越大。</a:t>
              </a:r>
              <a:endParaRPr kumimoji="1" lang="en-US" altLang="zh-CN" dirty="0">
                <a:solidFill>
                  <a:srgbClr val="425267"/>
                </a:solidFill>
              </a:endParaRPr>
            </a:p>
          </p:txBody>
        </p:sp>
      </p:grpSp>
      <p:pic>
        <p:nvPicPr>
          <p:cNvPr id="6" name="图片 5">
            <a:extLst>
              <a:ext uri="{FF2B5EF4-FFF2-40B4-BE49-F238E27FC236}">
                <a16:creationId xmlns:a16="http://schemas.microsoft.com/office/drawing/2014/main" id="{9588E50F-65C9-E04D-B64E-F3AD876A4649}"/>
              </a:ext>
            </a:extLst>
          </p:cNvPr>
          <p:cNvPicPr>
            <a:picLocks noChangeAspect="1"/>
          </p:cNvPicPr>
          <p:nvPr/>
        </p:nvPicPr>
        <p:blipFill>
          <a:blip r:embed="rId4"/>
          <a:stretch>
            <a:fillRect/>
          </a:stretch>
        </p:blipFill>
        <p:spPr>
          <a:xfrm>
            <a:off x="6223334" y="1763766"/>
            <a:ext cx="2260600" cy="2082800"/>
          </a:xfrm>
          <a:prstGeom prst="rect">
            <a:avLst/>
          </a:prstGeom>
        </p:spPr>
      </p:pic>
      <p:sp>
        <p:nvSpPr>
          <p:cNvPr id="13" name="文本框 12">
            <a:extLst>
              <a:ext uri="{FF2B5EF4-FFF2-40B4-BE49-F238E27FC236}">
                <a16:creationId xmlns:a16="http://schemas.microsoft.com/office/drawing/2014/main" id="{62C177EC-D655-CB49-AE5C-06B62E45E9A7}"/>
              </a:ext>
            </a:extLst>
          </p:cNvPr>
          <p:cNvSpPr txBox="1"/>
          <p:nvPr/>
        </p:nvSpPr>
        <p:spPr>
          <a:xfrm>
            <a:off x="426171" y="1163452"/>
            <a:ext cx="6535567" cy="400110"/>
          </a:xfrm>
          <a:prstGeom prst="rect">
            <a:avLst/>
          </a:prstGeom>
          <a:noFill/>
        </p:spPr>
        <p:txBody>
          <a:bodyPr wrap="square" rtlCol="0">
            <a:spAutoFit/>
          </a:bodyPr>
          <a:lstStyle/>
          <a:p>
            <a:pPr marL="342900" indent="-342900" algn="just">
              <a:buFont typeface="Wingdings" pitchFamily="2" charset="2"/>
              <a:buChar char="p"/>
            </a:pPr>
            <a:r>
              <a:rPr kumimoji="1" lang="zh-CN" altLang="en-US" sz="2000" dirty="0">
                <a:solidFill>
                  <a:schemeClr val="accent2"/>
                </a:solidFill>
              </a:rPr>
              <a:t>链接预测研究方法概述</a:t>
            </a:r>
          </a:p>
        </p:txBody>
      </p:sp>
      <p:sp>
        <p:nvSpPr>
          <p:cNvPr id="10" name="文本框 9">
            <a:extLst>
              <a:ext uri="{FF2B5EF4-FFF2-40B4-BE49-F238E27FC236}">
                <a16:creationId xmlns:a16="http://schemas.microsoft.com/office/drawing/2014/main" id="{0FA2EB07-BEE9-E94A-9715-90F770201E29}"/>
              </a:ext>
            </a:extLst>
          </p:cNvPr>
          <p:cNvSpPr txBox="1"/>
          <p:nvPr/>
        </p:nvSpPr>
        <p:spPr>
          <a:xfrm>
            <a:off x="1181851" y="4217847"/>
            <a:ext cx="6915013" cy="1700530"/>
          </a:xfrm>
          <a:prstGeom prst="rect">
            <a:avLst/>
          </a:prstGeom>
          <a:noFill/>
        </p:spPr>
        <p:txBody>
          <a:bodyPr wrap="square" rtlCol="0">
            <a:spAutoFit/>
          </a:bodyPr>
          <a:lstStyle/>
          <a:p>
            <a:pPr indent="457200">
              <a:lnSpc>
                <a:spcPct val="150000"/>
              </a:lnSpc>
            </a:pPr>
            <a:r>
              <a:rPr kumimoji="1" lang="zh-CN" altLang="en-US" dirty="0">
                <a:solidFill>
                  <a:srgbClr val="425267"/>
                </a:solidFill>
              </a:rPr>
              <a:t>基于</a:t>
            </a:r>
            <a:r>
              <a:rPr kumimoji="1" lang="zh-CN" altLang="en-US" dirty="0">
                <a:solidFill>
                  <a:srgbClr val="FF0000"/>
                </a:solidFill>
              </a:rPr>
              <a:t>矩阵分解</a:t>
            </a:r>
            <a:r>
              <a:rPr kumimoji="1" lang="zh-CN" altLang="en-US" dirty="0">
                <a:solidFill>
                  <a:srgbClr val="425267"/>
                </a:solidFill>
              </a:rPr>
              <a:t>的方法通常对网络的邻接矩阵或者拉普拉斯矩阵进行分解，使用得到的潜在向量来计算链接存在的可能性。</a:t>
            </a:r>
            <a:endParaRPr kumimoji="1" lang="en-US" altLang="zh-CN" dirty="0">
              <a:solidFill>
                <a:srgbClr val="425267"/>
              </a:solidFill>
            </a:endParaRPr>
          </a:p>
          <a:p>
            <a:pPr indent="457200">
              <a:lnSpc>
                <a:spcPct val="150000"/>
              </a:lnSpc>
            </a:pPr>
            <a:r>
              <a:rPr kumimoji="1" lang="zh-CN" altLang="en-US" dirty="0">
                <a:solidFill>
                  <a:srgbClr val="425267"/>
                </a:solidFill>
              </a:rPr>
              <a:t>基于</a:t>
            </a:r>
            <a:r>
              <a:rPr kumimoji="1" lang="zh-CN" altLang="en-US" dirty="0">
                <a:solidFill>
                  <a:srgbClr val="FF0000"/>
                </a:solidFill>
              </a:rPr>
              <a:t>概率模型</a:t>
            </a:r>
            <a:r>
              <a:rPr kumimoji="1" lang="zh-CN" altLang="en-US" dirty="0">
                <a:solidFill>
                  <a:srgbClr val="425267"/>
                </a:solidFill>
              </a:rPr>
              <a:t>的方法，使用拓扑结构相似分值或者随机游走的转移概率，为每个节点对之间存在链接的可能性制定一个概率。</a:t>
            </a:r>
          </a:p>
        </p:txBody>
      </p:sp>
      <p:pic>
        <p:nvPicPr>
          <p:cNvPr id="15" name="图片 14">
            <a:extLst>
              <a:ext uri="{FF2B5EF4-FFF2-40B4-BE49-F238E27FC236}">
                <a16:creationId xmlns:a16="http://schemas.microsoft.com/office/drawing/2014/main" id="{57E4F03F-C066-6F45-BCF5-0716C497ED3D}"/>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28576" y="934672"/>
            <a:ext cx="8166100" cy="304800"/>
          </a:xfrm>
          <a:prstGeom prst="rect">
            <a:avLst/>
          </a:prstGeom>
        </p:spPr>
      </p:pic>
    </p:spTree>
    <p:extLst>
      <p:ext uri="{BB962C8B-B14F-4D97-AF65-F5344CB8AC3E}">
        <p14:creationId xmlns:p14="http://schemas.microsoft.com/office/powerpoint/2010/main" val="1022799208"/>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矩形 2"/>
          <p:cNvSpPr/>
          <p:nvPr/>
        </p:nvSpPr>
        <p:spPr>
          <a:xfrm>
            <a:off x="254977" y="114300"/>
            <a:ext cx="1221398" cy="8667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74" name="Rectangle 2"/>
          <p:cNvSpPr>
            <a:spLocks noGrp="1" noChangeArrowheads="1"/>
          </p:cNvSpPr>
          <p:nvPr>
            <p:ph type="title"/>
          </p:nvPr>
        </p:nvSpPr>
        <p:spPr>
          <a:xfrm>
            <a:off x="1646848" y="386986"/>
            <a:ext cx="7343775" cy="576262"/>
          </a:xfrm>
        </p:spPr>
        <p:txBody>
          <a:bodyPr/>
          <a:lstStyle/>
          <a:p>
            <a:pPr eaLnBrk="1" hangingPunct="1"/>
            <a:r>
              <a:rPr lang="en-US" altLang="zh-CN" sz="2800" b="1" dirty="0">
                <a:solidFill>
                  <a:srgbClr val="44546A"/>
                </a:solidFill>
                <a:latin typeface="微软雅黑" panose="020B0503020204020204" pitchFamily="34" charset="-122"/>
                <a:ea typeface="微软雅黑" panose="020B0503020204020204" pitchFamily="34" charset="-122"/>
              </a:rPr>
              <a:t>1.1</a:t>
            </a:r>
            <a:r>
              <a:rPr lang="zh-CN" altLang="en-US" sz="2800" b="1" dirty="0">
                <a:solidFill>
                  <a:srgbClr val="44546A"/>
                </a:solidFill>
                <a:latin typeface="微软雅黑" panose="020B0503020204020204" pitchFamily="34" charset="-122"/>
                <a:ea typeface="微软雅黑" panose="020B0503020204020204" pitchFamily="34" charset="-122"/>
              </a:rPr>
              <a:t> 选题背景及意义</a:t>
            </a:r>
          </a:p>
        </p:txBody>
      </p:sp>
      <p:pic>
        <p:nvPicPr>
          <p:cNvPr id="12" name="图片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01319" y="325819"/>
            <a:ext cx="1328713" cy="655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6248766" y="6435969"/>
            <a:ext cx="2787162" cy="4220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Title 1"/>
          <p:cNvSpPr txBox="1">
            <a:spLocks/>
          </p:cNvSpPr>
          <p:nvPr/>
        </p:nvSpPr>
        <p:spPr>
          <a:xfrm>
            <a:off x="4888523" y="6435969"/>
            <a:ext cx="4102100" cy="281354"/>
          </a:xfrm>
          <a:prstGeom prst="rect">
            <a:avLst/>
          </a:prstGeom>
        </p:spPr>
        <p:txBody>
          <a:bodyPr/>
          <a:lstStyle>
            <a:lvl1pPr algn="l" defTabSz="685487" rtl="0" eaLnBrk="1" latinLnBrk="0" hangingPunct="1">
              <a:lnSpc>
                <a:spcPct val="90000"/>
              </a:lnSpc>
              <a:spcBef>
                <a:spcPct val="0"/>
              </a:spcBef>
              <a:buNone/>
              <a:defRPr lang="en-US" sz="3300" b="0" kern="1200" cap="none" spc="-75" baseline="0" dirty="0" smtClean="0">
                <a:ln w="3175">
                  <a:noFill/>
                </a:ln>
                <a:gradFill flip="none" rotWithShape="1">
                  <a:gsLst>
                    <a:gs pos="0">
                      <a:schemeClr val="tx1"/>
                    </a:gs>
                    <a:gs pos="86000">
                      <a:schemeClr val="tx1"/>
                    </a:gs>
                  </a:gsLst>
                  <a:lin ang="5400000" scaled="0"/>
                  <a:tileRect/>
                </a:gradFill>
                <a:effectLst/>
                <a:latin typeface="+mj-lt"/>
                <a:ea typeface="+mn-ea"/>
                <a:cs typeface="Arial" charset="0"/>
              </a:defRPr>
            </a:lvl1pPr>
          </a:lstStyle>
          <a:p>
            <a:pPr fontAlgn="auto">
              <a:spcAft>
                <a:spcPts val="0"/>
              </a:spcAft>
              <a:defRPr/>
            </a:pPr>
            <a:r>
              <a:rPr lang="zh-CN" altLang="en-US" sz="1400" dirty="0">
                <a:solidFill>
                  <a:srgbClr val="44546A"/>
                </a:solidFill>
                <a:latin typeface="微软雅黑" panose="020B0503020204020204" pitchFamily="34" charset="-122"/>
                <a:ea typeface="微软雅黑" panose="020B0503020204020204" pitchFamily="34" charset="-122"/>
              </a:rPr>
              <a:t>中国科学院空间信息处理与应用系统技术重点实验室</a:t>
            </a:r>
            <a:endParaRPr altLang="zh-CN" sz="1400" dirty="0">
              <a:solidFill>
                <a:srgbClr val="44546A"/>
              </a:solidFill>
              <a:latin typeface="微软雅黑" panose="020B0503020204020204" pitchFamily="34" charset="-122"/>
              <a:ea typeface="微软雅黑" panose="020B0503020204020204" pitchFamily="34" charset="-122"/>
            </a:endParaRPr>
          </a:p>
          <a:p>
            <a:pPr fontAlgn="auto">
              <a:spcAft>
                <a:spcPts val="0"/>
              </a:spcAft>
              <a:defRPr/>
            </a:pPr>
            <a:br>
              <a:rPr lang="zh-CN" altLang="en-US" sz="1400" dirty="0">
                <a:solidFill>
                  <a:schemeClr val="tx1"/>
                </a:solidFill>
                <a:latin typeface="微软雅黑" pitchFamily="34" charset="-122"/>
                <a:ea typeface="微软雅黑" pitchFamily="34" charset="-122"/>
              </a:rPr>
            </a:br>
            <a:endParaRPr lang="zh-CN" altLang="en-US" sz="3200" b="1" dirty="0">
              <a:solidFill>
                <a:schemeClr val="tx1"/>
              </a:solidFill>
              <a:latin typeface="微软雅黑" pitchFamily="34" charset="-122"/>
              <a:ea typeface="微软雅黑" pitchFamily="34" charset="-122"/>
            </a:endParaRPr>
          </a:p>
        </p:txBody>
      </p:sp>
      <p:sp>
        <p:nvSpPr>
          <p:cNvPr id="9" name="文本框 8">
            <a:extLst>
              <a:ext uri="{FF2B5EF4-FFF2-40B4-BE49-F238E27FC236}">
                <a16:creationId xmlns:a16="http://schemas.microsoft.com/office/drawing/2014/main" id="{1E8E2B91-D3EF-8248-B714-2BF74D9FB985}"/>
              </a:ext>
            </a:extLst>
          </p:cNvPr>
          <p:cNvSpPr txBox="1"/>
          <p:nvPr/>
        </p:nvSpPr>
        <p:spPr>
          <a:xfrm>
            <a:off x="254977" y="1139252"/>
            <a:ext cx="6535567" cy="400110"/>
          </a:xfrm>
          <a:prstGeom prst="rect">
            <a:avLst/>
          </a:prstGeom>
          <a:noFill/>
        </p:spPr>
        <p:txBody>
          <a:bodyPr wrap="square" rtlCol="0">
            <a:spAutoFit/>
          </a:bodyPr>
          <a:lstStyle/>
          <a:p>
            <a:pPr marL="342900" indent="-342900" algn="just">
              <a:buFont typeface="Wingdings" pitchFamily="2" charset="2"/>
              <a:buChar char="p"/>
            </a:pPr>
            <a:r>
              <a:rPr kumimoji="1" lang="zh-CN" altLang="en-US" sz="2000" dirty="0">
                <a:solidFill>
                  <a:schemeClr val="accent2"/>
                </a:solidFill>
              </a:rPr>
              <a:t>选题背景</a:t>
            </a:r>
          </a:p>
        </p:txBody>
      </p:sp>
      <p:sp>
        <p:nvSpPr>
          <p:cNvPr id="6" name="文本框 5">
            <a:extLst>
              <a:ext uri="{FF2B5EF4-FFF2-40B4-BE49-F238E27FC236}">
                <a16:creationId xmlns:a16="http://schemas.microsoft.com/office/drawing/2014/main" id="{3EBD62B8-2629-9446-A0E1-8550ED168FA5}"/>
              </a:ext>
            </a:extLst>
          </p:cNvPr>
          <p:cNvSpPr txBox="1"/>
          <p:nvPr/>
        </p:nvSpPr>
        <p:spPr>
          <a:xfrm>
            <a:off x="512232" y="1539362"/>
            <a:ext cx="7577667" cy="2116028"/>
          </a:xfrm>
          <a:prstGeom prst="rect">
            <a:avLst/>
          </a:prstGeom>
          <a:noFill/>
        </p:spPr>
        <p:txBody>
          <a:bodyPr wrap="square" rtlCol="0">
            <a:spAutoFit/>
          </a:bodyPr>
          <a:lstStyle/>
          <a:p>
            <a:pPr indent="457200">
              <a:lnSpc>
                <a:spcPct val="150000"/>
              </a:lnSpc>
            </a:pPr>
            <a:r>
              <a:rPr lang="zh-CN" altLang="zh-CN" dirty="0">
                <a:solidFill>
                  <a:srgbClr val="425267"/>
                </a:solidFill>
                <a:latin typeface="+mn-ea"/>
              </a:rPr>
              <a:t>现实世界中大部分系统都可以使用网络来进行描述，比如社交系统，购物系统</a:t>
            </a:r>
            <a:r>
              <a:rPr lang="zh-CN" altLang="en-US" dirty="0">
                <a:solidFill>
                  <a:srgbClr val="425267"/>
                </a:solidFill>
                <a:latin typeface="+mn-ea"/>
              </a:rPr>
              <a:t>，生物系统，电力系统。</a:t>
            </a:r>
            <a:endParaRPr lang="en-US" altLang="zh-CN" dirty="0">
              <a:solidFill>
                <a:srgbClr val="425267"/>
              </a:solidFill>
              <a:latin typeface="+mn-ea"/>
            </a:endParaRPr>
          </a:p>
          <a:p>
            <a:pPr indent="457200">
              <a:lnSpc>
                <a:spcPct val="150000"/>
              </a:lnSpc>
            </a:pPr>
            <a:r>
              <a:rPr lang="zh-CN" altLang="en-US" dirty="0">
                <a:solidFill>
                  <a:srgbClr val="FF0000"/>
                </a:solidFill>
                <a:latin typeface="+mn-ea"/>
              </a:rPr>
              <a:t>通过网络分析可以获取有价值的信息或规律</a:t>
            </a:r>
            <a:r>
              <a:rPr lang="zh-CN" altLang="en-US" dirty="0">
                <a:solidFill>
                  <a:srgbClr val="425267"/>
                </a:solidFill>
                <a:latin typeface="+mn-ea"/>
              </a:rPr>
              <a:t>，常见的网络分析技术有图分类，节点分类，链接预测，社区检测，关键点分析，异常点分析，子图发现等。</a:t>
            </a:r>
          </a:p>
        </p:txBody>
      </p:sp>
      <p:grpSp>
        <p:nvGrpSpPr>
          <p:cNvPr id="18" name="组合 17">
            <a:extLst>
              <a:ext uri="{FF2B5EF4-FFF2-40B4-BE49-F238E27FC236}">
                <a16:creationId xmlns:a16="http://schemas.microsoft.com/office/drawing/2014/main" id="{8EC9FDE7-B1C3-284B-99C8-5C0CEA993B09}"/>
              </a:ext>
            </a:extLst>
          </p:cNvPr>
          <p:cNvGrpSpPr/>
          <p:nvPr/>
        </p:nvGrpSpPr>
        <p:grpSpPr>
          <a:xfrm>
            <a:off x="865675" y="3761654"/>
            <a:ext cx="7772648" cy="1838875"/>
            <a:chOff x="387101" y="3859954"/>
            <a:chExt cx="7772648" cy="1838875"/>
          </a:xfrm>
        </p:grpSpPr>
        <p:pic>
          <p:nvPicPr>
            <p:cNvPr id="8" name="图片 7">
              <a:extLst>
                <a:ext uri="{FF2B5EF4-FFF2-40B4-BE49-F238E27FC236}">
                  <a16:creationId xmlns:a16="http://schemas.microsoft.com/office/drawing/2014/main" id="{CD44435A-CA5F-E14C-AE02-0E8E5579A38A}"/>
                </a:ext>
              </a:extLst>
            </p:cNvPr>
            <p:cNvPicPr>
              <a:picLocks noChangeAspect="1"/>
            </p:cNvPicPr>
            <p:nvPr/>
          </p:nvPicPr>
          <p:blipFill>
            <a:blip r:embed="rId4"/>
            <a:stretch>
              <a:fillRect/>
            </a:stretch>
          </p:blipFill>
          <p:spPr>
            <a:xfrm>
              <a:off x="387101" y="3859954"/>
              <a:ext cx="2215210" cy="1434901"/>
            </a:xfrm>
            <a:prstGeom prst="rect">
              <a:avLst/>
            </a:prstGeom>
          </p:spPr>
        </p:pic>
        <p:grpSp>
          <p:nvGrpSpPr>
            <p:cNvPr id="17" name="组合 16">
              <a:extLst>
                <a:ext uri="{FF2B5EF4-FFF2-40B4-BE49-F238E27FC236}">
                  <a16:creationId xmlns:a16="http://schemas.microsoft.com/office/drawing/2014/main" id="{4159FAFA-E395-CF4F-BDF2-C4DF6859B784}"/>
                </a:ext>
              </a:extLst>
            </p:cNvPr>
            <p:cNvGrpSpPr/>
            <p:nvPr/>
          </p:nvGrpSpPr>
          <p:grpSpPr>
            <a:xfrm>
              <a:off x="442381" y="3884271"/>
              <a:ext cx="7717368" cy="1814558"/>
              <a:chOff x="442381" y="3884271"/>
              <a:chExt cx="7717368" cy="1814558"/>
            </a:xfrm>
          </p:grpSpPr>
          <p:pic>
            <p:nvPicPr>
              <p:cNvPr id="11" name="图片 10">
                <a:extLst>
                  <a:ext uri="{FF2B5EF4-FFF2-40B4-BE49-F238E27FC236}">
                    <a16:creationId xmlns:a16="http://schemas.microsoft.com/office/drawing/2014/main" id="{7C94EFF7-C8E0-DA47-A4F2-D209C0CD5246}"/>
                  </a:ext>
                </a:extLst>
              </p:cNvPr>
              <p:cNvPicPr>
                <a:picLocks noChangeAspect="1"/>
              </p:cNvPicPr>
              <p:nvPr/>
            </p:nvPicPr>
            <p:blipFill>
              <a:blip r:embed="rId5"/>
              <a:stretch>
                <a:fillRect/>
              </a:stretch>
            </p:blipFill>
            <p:spPr>
              <a:xfrm>
                <a:off x="2785407" y="3884766"/>
                <a:ext cx="2038420" cy="1410090"/>
              </a:xfrm>
              <a:prstGeom prst="rect">
                <a:avLst/>
              </a:prstGeom>
            </p:spPr>
          </p:pic>
          <p:sp>
            <p:nvSpPr>
              <p:cNvPr id="13" name="文本框 12">
                <a:extLst>
                  <a:ext uri="{FF2B5EF4-FFF2-40B4-BE49-F238E27FC236}">
                    <a16:creationId xmlns:a16="http://schemas.microsoft.com/office/drawing/2014/main" id="{6DBAD467-26A7-3143-8455-66E89BFA60AB}"/>
                  </a:ext>
                </a:extLst>
              </p:cNvPr>
              <p:cNvSpPr txBox="1"/>
              <p:nvPr/>
            </p:nvSpPr>
            <p:spPr>
              <a:xfrm>
                <a:off x="442381" y="5329497"/>
                <a:ext cx="7717368" cy="369332"/>
              </a:xfrm>
              <a:prstGeom prst="rect">
                <a:avLst/>
              </a:prstGeom>
              <a:noFill/>
            </p:spPr>
            <p:txBody>
              <a:bodyPr wrap="square" rtlCol="0">
                <a:spAutoFit/>
              </a:bodyPr>
              <a:lstStyle/>
              <a:p>
                <a:r>
                  <a:rPr kumimoji="1" lang="zh-CN" altLang="en-US" dirty="0"/>
                  <a:t>       社交网络</a:t>
                </a:r>
                <a:r>
                  <a:rPr kumimoji="1" lang="en-US" altLang="zh-CN" dirty="0"/>
                  <a:t>	</a:t>
                </a:r>
                <a:r>
                  <a:rPr kumimoji="1" lang="zh-CN" altLang="en-US" dirty="0"/>
                  <a:t>          蛋白质反应网络</a:t>
                </a:r>
                <a:r>
                  <a:rPr kumimoji="1" lang="en-US" altLang="zh-CN" dirty="0"/>
                  <a:t>	</a:t>
                </a:r>
                <a:r>
                  <a:rPr kumimoji="1" lang="zh-CN" altLang="en-US" dirty="0"/>
                  <a:t>        电力网络</a:t>
                </a:r>
              </a:p>
            </p:txBody>
          </p:sp>
          <p:pic>
            <p:nvPicPr>
              <p:cNvPr id="16" name="图片 15">
                <a:extLst>
                  <a:ext uri="{FF2B5EF4-FFF2-40B4-BE49-F238E27FC236}">
                    <a16:creationId xmlns:a16="http://schemas.microsoft.com/office/drawing/2014/main" id="{E3E29F15-8D21-4548-A0BA-3E41D5C4F913}"/>
                  </a:ext>
                </a:extLst>
              </p:cNvPr>
              <p:cNvPicPr>
                <a:picLocks noChangeAspect="1"/>
              </p:cNvPicPr>
              <p:nvPr/>
            </p:nvPicPr>
            <p:blipFill>
              <a:blip r:embed="rId6"/>
              <a:stretch>
                <a:fillRect/>
              </a:stretch>
            </p:blipFill>
            <p:spPr>
              <a:xfrm>
                <a:off x="5029864" y="3884271"/>
                <a:ext cx="2185822" cy="1410584"/>
              </a:xfrm>
              <a:prstGeom prst="rect">
                <a:avLst/>
              </a:prstGeom>
            </p:spPr>
          </p:pic>
        </p:grpSp>
      </p:grpSp>
      <p:sp>
        <p:nvSpPr>
          <p:cNvPr id="19" name="文本框 18">
            <a:extLst>
              <a:ext uri="{FF2B5EF4-FFF2-40B4-BE49-F238E27FC236}">
                <a16:creationId xmlns:a16="http://schemas.microsoft.com/office/drawing/2014/main" id="{9B28CB3D-D696-3644-87A8-6CA56ED9CBA4}"/>
              </a:ext>
            </a:extLst>
          </p:cNvPr>
          <p:cNvSpPr txBox="1"/>
          <p:nvPr/>
        </p:nvSpPr>
        <p:spPr>
          <a:xfrm>
            <a:off x="512232" y="5791231"/>
            <a:ext cx="7340600" cy="454035"/>
          </a:xfrm>
          <a:prstGeom prst="rect">
            <a:avLst/>
          </a:prstGeom>
          <a:noFill/>
        </p:spPr>
        <p:txBody>
          <a:bodyPr wrap="square" rtlCol="0">
            <a:spAutoFit/>
          </a:bodyPr>
          <a:lstStyle/>
          <a:p>
            <a:pPr>
              <a:lnSpc>
                <a:spcPct val="150000"/>
              </a:lnSpc>
            </a:pPr>
            <a:r>
              <a:rPr kumimoji="1" lang="zh-CN" altLang="en-US" dirty="0">
                <a:solidFill>
                  <a:srgbClr val="FF0000"/>
                </a:solidFill>
              </a:rPr>
              <a:t>链接预测</a:t>
            </a:r>
            <a:r>
              <a:rPr lang="zh-CN" altLang="en-US" dirty="0">
                <a:solidFill>
                  <a:srgbClr val="425267"/>
                </a:solidFill>
              </a:rPr>
              <a:t>由于重要的理论价值以及丰富的应用场景获得了极大的关注。</a:t>
            </a:r>
          </a:p>
        </p:txBody>
      </p:sp>
    </p:spTree>
    <p:extLst>
      <p:ext uri="{BB962C8B-B14F-4D97-AF65-F5344CB8AC3E}">
        <p14:creationId xmlns:p14="http://schemas.microsoft.com/office/powerpoint/2010/main" val="2019167171"/>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54977" y="114300"/>
            <a:ext cx="1221398" cy="8667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74" name="Rectangle 2"/>
          <p:cNvSpPr>
            <a:spLocks noGrp="1" noChangeArrowheads="1"/>
          </p:cNvSpPr>
          <p:nvPr>
            <p:ph type="title"/>
          </p:nvPr>
        </p:nvSpPr>
        <p:spPr>
          <a:xfrm>
            <a:off x="1646848" y="386986"/>
            <a:ext cx="7343775" cy="576262"/>
          </a:xfrm>
        </p:spPr>
        <p:txBody>
          <a:bodyPr/>
          <a:lstStyle/>
          <a:p>
            <a:pPr eaLnBrk="1" hangingPunct="1"/>
            <a:r>
              <a:rPr lang="zh-CN" altLang="en-US" sz="2800" b="1" dirty="0">
                <a:solidFill>
                  <a:srgbClr val="44546A"/>
                </a:solidFill>
                <a:latin typeface="微软雅黑" panose="020B0503020204020204" pitchFamily="34" charset="-122"/>
                <a:ea typeface="微软雅黑" panose="020B0503020204020204" pitchFamily="34" charset="-122"/>
              </a:rPr>
              <a:t>边特征编码</a:t>
            </a:r>
          </a:p>
        </p:txBody>
      </p:sp>
      <p:pic>
        <p:nvPicPr>
          <p:cNvPr id="12" name="图片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01319" y="325819"/>
            <a:ext cx="1328713" cy="655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6248766" y="6435969"/>
            <a:ext cx="2787162" cy="4220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Title 1"/>
          <p:cNvSpPr txBox="1">
            <a:spLocks/>
          </p:cNvSpPr>
          <p:nvPr/>
        </p:nvSpPr>
        <p:spPr>
          <a:xfrm>
            <a:off x="4888523" y="6435969"/>
            <a:ext cx="4102100" cy="281354"/>
          </a:xfrm>
          <a:prstGeom prst="rect">
            <a:avLst/>
          </a:prstGeom>
        </p:spPr>
        <p:txBody>
          <a:bodyPr/>
          <a:lstStyle>
            <a:lvl1pPr algn="l" defTabSz="685487" rtl="0" eaLnBrk="1" latinLnBrk="0" hangingPunct="1">
              <a:lnSpc>
                <a:spcPct val="90000"/>
              </a:lnSpc>
              <a:spcBef>
                <a:spcPct val="0"/>
              </a:spcBef>
              <a:buNone/>
              <a:defRPr lang="en-US" sz="3300" b="0" kern="1200" cap="none" spc="-75" baseline="0" dirty="0" smtClean="0">
                <a:ln w="3175">
                  <a:noFill/>
                </a:ln>
                <a:gradFill flip="none" rotWithShape="1">
                  <a:gsLst>
                    <a:gs pos="0">
                      <a:schemeClr val="tx1"/>
                    </a:gs>
                    <a:gs pos="86000">
                      <a:schemeClr val="tx1"/>
                    </a:gs>
                  </a:gsLst>
                  <a:lin ang="5400000" scaled="0"/>
                  <a:tileRect/>
                </a:gradFill>
                <a:effectLst/>
                <a:latin typeface="+mj-lt"/>
                <a:ea typeface="+mn-ea"/>
                <a:cs typeface="Arial" charset="0"/>
              </a:defRPr>
            </a:lvl1pPr>
          </a:lstStyle>
          <a:p>
            <a:pPr fontAlgn="auto">
              <a:spcAft>
                <a:spcPts val="0"/>
              </a:spcAft>
              <a:defRPr/>
            </a:pPr>
            <a:r>
              <a:rPr lang="zh-CN" altLang="en-US" sz="1400" dirty="0">
                <a:solidFill>
                  <a:srgbClr val="44546A"/>
                </a:solidFill>
                <a:latin typeface="微软雅黑" panose="020B0503020204020204" pitchFamily="34" charset="-122"/>
                <a:ea typeface="微软雅黑" panose="020B0503020204020204" pitchFamily="34" charset="-122"/>
              </a:rPr>
              <a:t>中国科学院空间信息处理与应用系统技术重点实验室</a:t>
            </a:r>
            <a:endParaRPr altLang="zh-CN" sz="1400" dirty="0">
              <a:solidFill>
                <a:srgbClr val="44546A"/>
              </a:solidFill>
              <a:latin typeface="微软雅黑" panose="020B0503020204020204" pitchFamily="34" charset="-122"/>
              <a:ea typeface="微软雅黑" panose="020B0503020204020204" pitchFamily="34" charset="-122"/>
            </a:endParaRPr>
          </a:p>
          <a:p>
            <a:pPr fontAlgn="auto">
              <a:spcAft>
                <a:spcPts val="0"/>
              </a:spcAft>
              <a:defRPr/>
            </a:pPr>
            <a:br>
              <a:rPr lang="zh-CN" altLang="en-US" sz="1400" dirty="0">
                <a:solidFill>
                  <a:schemeClr val="tx1"/>
                </a:solidFill>
                <a:latin typeface="微软雅黑" pitchFamily="34" charset="-122"/>
                <a:ea typeface="微软雅黑" pitchFamily="34" charset="-122"/>
              </a:rPr>
            </a:br>
            <a:endParaRPr lang="zh-CN" altLang="en-US" sz="3200" b="1" dirty="0">
              <a:solidFill>
                <a:schemeClr val="tx1"/>
              </a:solidFill>
              <a:latin typeface="微软雅黑" pitchFamily="34" charset="-122"/>
              <a:ea typeface="微软雅黑" pitchFamily="34" charset="-122"/>
            </a:endParaRPr>
          </a:p>
        </p:txBody>
      </p:sp>
      <p:grpSp>
        <p:nvGrpSpPr>
          <p:cNvPr id="7" name="组合 6">
            <a:extLst>
              <a:ext uri="{FF2B5EF4-FFF2-40B4-BE49-F238E27FC236}">
                <a16:creationId xmlns:a16="http://schemas.microsoft.com/office/drawing/2014/main" id="{69EE3746-A907-744F-976F-C6231745901E}"/>
              </a:ext>
            </a:extLst>
          </p:cNvPr>
          <p:cNvGrpSpPr/>
          <p:nvPr/>
        </p:nvGrpSpPr>
        <p:grpSpPr>
          <a:xfrm>
            <a:off x="1476375" y="1029156"/>
            <a:ext cx="4279900" cy="5340905"/>
            <a:chOff x="0" y="1"/>
            <a:chExt cx="4062095" cy="4141562"/>
          </a:xfrm>
        </p:grpSpPr>
        <mc:AlternateContent xmlns:mc="http://schemas.openxmlformats.org/markup-compatibility/2006" xmlns:a14="http://schemas.microsoft.com/office/drawing/2010/main">
          <mc:Choice Requires="a14">
            <p:sp>
              <p:nvSpPr>
                <p:cNvPr id="8" name="文本框 46">
                  <a:extLst>
                    <a:ext uri="{FF2B5EF4-FFF2-40B4-BE49-F238E27FC236}">
                      <a16:creationId xmlns:a16="http://schemas.microsoft.com/office/drawing/2014/main" id="{C2C0A2B7-9769-6542-8E9D-93EBD95B8D97}"/>
                    </a:ext>
                  </a:extLst>
                </p:cNvPr>
                <p:cNvSpPr txBox="1"/>
                <p:nvPr/>
              </p:nvSpPr>
              <p:spPr>
                <a:xfrm>
                  <a:off x="0" y="1"/>
                  <a:ext cx="4062095" cy="3733219"/>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50000"/>
                    </a:lnSpc>
                    <a:spcAft>
                      <a:spcPts val="0"/>
                    </a:spcAft>
                  </a:pPr>
                  <a:r>
                    <a:rPr lang="zh-CN" sz="1600" b="1" dirty="0">
                      <a:solidFill>
                        <a:srgbClr val="000000"/>
                      </a:solidFill>
                      <a:effectLst/>
                      <a:latin typeface="宋体" panose="02010600030101010101" pitchFamily="2" charset="-122"/>
                      <a:ea typeface="宋体" panose="02010600030101010101" pitchFamily="2" charset="-122"/>
                      <a:cs typeface="宋体" panose="02010600030101010101" pitchFamily="2" charset="-122"/>
                    </a:rPr>
                    <a:t>算法</a:t>
                  </a:r>
                  <a:r>
                    <a:rPr lang="en-US" sz="1600" b="1" dirty="0">
                      <a:solidFill>
                        <a:srgbClr val="000000"/>
                      </a:solidFill>
                      <a:effectLst/>
                      <a:latin typeface="宋体" panose="02010600030101010101" pitchFamily="2" charset="-122"/>
                      <a:ea typeface="宋体" panose="02010600030101010101" pitchFamily="2" charset="-122"/>
                      <a:cs typeface="宋体" panose="02010600030101010101" pitchFamily="2" charset="-122"/>
                    </a:rPr>
                    <a:t>1 </a:t>
                  </a:r>
                  <a:r>
                    <a:rPr lang="zh-CN" sz="1600" b="1" dirty="0">
                      <a:solidFill>
                        <a:srgbClr val="000000"/>
                      </a:solidFill>
                      <a:effectLst/>
                      <a:latin typeface="宋体" panose="02010600030101010101" pitchFamily="2" charset="-122"/>
                      <a:ea typeface="宋体" panose="02010600030101010101" pitchFamily="2" charset="-122"/>
                      <a:cs typeface="宋体" panose="02010600030101010101" pitchFamily="2" charset="-122"/>
                    </a:rPr>
                    <a:t>边特征编码—边嵌入</a:t>
                  </a:r>
                  <a:endParaRPr lang="zh-CN" sz="1600" dirty="0">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p>
                  <a:pPr>
                    <a:lnSpc>
                      <a:spcPct val="115000"/>
                    </a:lnSpc>
                    <a:spcAft>
                      <a:spcPts val="0"/>
                    </a:spcAft>
                  </a:pPr>
                  <a:r>
                    <a:rPr lang="en-US" sz="1600" dirty="0">
                      <a:solidFill>
                        <a:srgbClr val="000000"/>
                      </a:solidFill>
                      <a:effectLst/>
                      <a:latin typeface="宋体" panose="02010600030101010101" pitchFamily="2" charset="-122"/>
                      <a:ea typeface="宋体" panose="02010600030101010101" pitchFamily="2" charset="-122"/>
                      <a:cs typeface="宋体" panose="02010600030101010101" pitchFamily="2" charset="-122"/>
                    </a:rPr>
                    <a:t>1: </a:t>
                  </a:r>
                  <a:r>
                    <a:rPr lang="zh-CN" sz="16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输入</a:t>
                  </a:r>
                  <a:r>
                    <a:rPr lang="en-US" sz="16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 </a:t>
                  </a:r>
                  <a:r>
                    <a:rPr lang="zh-CN" sz="16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边</a:t>
                  </a:r>
                  <a14:m>
                    <m:oMath xmlns:m="http://schemas.openxmlformats.org/officeDocument/2006/math">
                      <m:r>
                        <a:rPr lang="zh-CN" sz="16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 </m:t>
                      </m:r>
                      <m:r>
                        <a:rPr lang="en-US" sz="16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m:t>
                      </m:r>
                      <m:r>
                        <a:rPr lang="en-US" sz="16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𝑥</m:t>
                      </m:r>
                      <m:r>
                        <a:rPr lang="en-US" sz="16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 </m:t>
                      </m:r>
                      <m:r>
                        <a:rPr lang="en-US" sz="16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𝑦</m:t>
                      </m:r>
                      <m:r>
                        <a:rPr lang="en-US" sz="16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m:t>
                      </m:r>
                    </m:oMath>
                  </a14:m>
                  <a:r>
                    <a:rPr lang="en-US" sz="16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 </a:t>
                  </a:r>
                  <a:r>
                    <a:rPr lang="zh-CN" sz="16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网络</a:t>
                  </a:r>
                  <a:r>
                    <a:rPr lang="zh-CN" sz="1600" dirty="0">
                      <a:solidFill>
                        <a:srgbClr val="000000"/>
                      </a:solidFill>
                      <a:effectLst/>
                      <a:latin typeface="宋体" panose="02010600030101010101" pitchFamily="2" charset="-122"/>
                      <a:ea typeface="Times New Roman" panose="02020603050405020304" pitchFamily="18" charset="0"/>
                      <a:cs typeface="宋体" panose="02010600030101010101" pitchFamily="2" charset="-122"/>
                    </a:rPr>
                    <a:t> </a:t>
                  </a:r>
                  <a:r>
                    <a:rPr lang="en-US" sz="1600" i="1" dirty="0">
                      <a:solidFill>
                        <a:srgbClr val="000000"/>
                      </a:solidFill>
                      <a:effectLst/>
                      <a:latin typeface="宋体" panose="02010600030101010101" pitchFamily="2" charset="-122"/>
                      <a:ea typeface="Times New Roman" panose="02020603050405020304" pitchFamily="18" charset="0"/>
                      <a:cs typeface="宋体" panose="02010600030101010101" pitchFamily="2" charset="-122"/>
                    </a:rPr>
                    <a:t>G</a:t>
                  </a:r>
                  <a:r>
                    <a:rPr lang="en-US" sz="1600" dirty="0">
                      <a:solidFill>
                        <a:srgbClr val="000000"/>
                      </a:solidFill>
                      <a:effectLst/>
                      <a:latin typeface="宋体" panose="02010600030101010101" pitchFamily="2" charset="-122"/>
                      <a:ea typeface="Times New Roman" panose="02020603050405020304" pitchFamily="18" charset="0"/>
                      <a:cs typeface="宋体" panose="02010600030101010101" pitchFamily="2" charset="-122"/>
                    </a:rPr>
                    <a:t>, </a:t>
                  </a:r>
                  <a:r>
                    <a:rPr lang="zh-CN" sz="16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整数</a:t>
                  </a:r>
                  <a:r>
                    <a:rPr lang="en-US" sz="1600" i="1"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K</a:t>
                  </a:r>
                  <a:endParaRPr lang="zh-CN" sz="1600" dirty="0">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p>
                  <a:pPr>
                    <a:lnSpc>
                      <a:spcPct val="115000"/>
                    </a:lnSpc>
                    <a:spcAft>
                      <a:spcPts val="0"/>
                    </a:spcAft>
                  </a:pPr>
                  <a:r>
                    <a:rPr lang="en-US" sz="16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2: </a:t>
                  </a:r>
                  <a:r>
                    <a:rPr lang="zh-CN" sz="16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输出</a:t>
                  </a:r>
                  <a:r>
                    <a:rPr lang="en-US" sz="16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 </a:t>
                  </a:r>
                  <a:r>
                    <a:rPr lang="zh-CN" sz="16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边的向量表示</a:t>
                  </a:r>
                  <a:r>
                    <a:rPr lang="en-US" sz="1600" i="1" dirty="0" err="1">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edgevec</a:t>
                  </a:r>
                  <a14:m>
                    <m:oMath xmlns:m="http://schemas.openxmlformats.org/officeDocument/2006/math">
                      <m:r>
                        <a:rPr lang="en-US" sz="1600"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r>
                        <a:rPr lang="en-US" sz="1600"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𝑥</m:t>
                      </m:r>
                      <m:r>
                        <a:rPr lang="en-US" sz="1600"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 </m:t>
                      </m:r>
                      <m:r>
                        <a:rPr lang="en-US" sz="1600"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𝑦</m:t>
                      </m:r>
                      <m:r>
                        <a:rPr lang="en-US" sz="1600"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oMath>
                  </a14:m>
                  <a:endParaRPr lang="zh-CN" sz="1600" dirty="0">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p>
                  <a:pPr>
                    <a:lnSpc>
                      <a:spcPct val="115000"/>
                    </a:lnSpc>
                    <a:spcAft>
                      <a:spcPts val="0"/>
                    </a:spcAft>
                  </a:pPr>
                  <a:r>
                    <a:rPr lang="en-US" sz="16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3: </a:t>
                  </a:r>
                  <a14:m>
                    <m:oMath xmlns:m="http://schemas.openxmlformats.org/officeDocument/2006/math">
                      <m:sSub>
                        <m:sSubPr>
                          <m:ctrlPr>
                            <a:rPr lang="zh-CN" sz="16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600"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𝑉</m:t>
                          </m:r>
                        </m:e>
                        <m:sub>
                          <m:r>
                            <a:rPr lang="en-US" sz="1600"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𝐾</m:t>
                          </m:r>
                        </m:sub>
                      </m:sSub>
                      <m:r>
                        <a:rPr lang="en-US" sz="1600"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r>
                        <a:rPr lang="en-US" sz="1600"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𝑥</m:t>
                      </m:r>
                      <m:r>
                        <a:rPr lang="en-US" sz="1600"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r>
                        <a:rPr lang="en-US" sz="1600"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𝑦</m:t>
                      </m:r>
                      <m:r>
                        <a:rPr lang="en-US" sz="1600"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oMath>
                  </a14:m>
                  <a:endParaRPr lang="zh-CN" sz="1600" dirty="0">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p>
                  <a:pPr>
                    <a:lnSpc>
                      <a:spcPct val="115000"/>
                    </a:lnSpc>
                    <a:spcAft>
                      <a:spcPts val="0"/>
                    </a:spcAft>
                  </a:pPr>
                  <a:r>
                    <a:rPr lang="en-US" sz="16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4: </a:t>
                  </a:r>
                  <a14:m>
                    <m:oMath xmlns:m="http://schemas.openxmlformats.org/officeDocument/2006/math">
                      <m:r>
                        <a:rPr lang="en-US" sz="1600"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𝑡𝑒𝑚𝑝</m:t>
                      </m:r>
                      <m:r>
                        <a:rPr lang="en-US" sz="1600"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 {</m:t>
                      </m:r>
                      <m:r>
                        <a:rPr lang="en-US" sz="1600"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𝑥</m:t>
                      </m:r>
                      <m:r>
                        <a:rPr lang="en-US" sz="1600"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 </m:t>
                      </m:r>
                      <m:r>
                        <a:rPr lang="en-US" sz="1600"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𝑦</m:t>
                      </m:r>
                      <m:r>
                        <a:rPr lang="en-US" sz="1600"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oMath>
                  </a14:m>
                  <a:r>
                    <a:rPr lang="en-US" sz="16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 </a:t>
                  </a:r>
                  <a:endParaRPr lang="zh-CN" sz="1600" dirty="0">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p>
                  <a:pPr>
                    <a:lnSpc>
                      <a:spcPct val="115000"/>
                    </a:lnSpc>
                    <a:spcAft>
                      <a:spcPts val="0"/>
                    </a:spcAft>
                  </a:pPr>
                  <a:r>
                    <a:rPr lang="en-US" sz="16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5: while </a:t>
                  </a:r>
                  <a14:m>
                    <m:oMath xmlns:m="http://schemas.openxmlformats.org/officeDocument/2006/math">
                      <m:sSub>
                        <m:sSubPr>
                          <m:ctrlPr>
                            <a:rPr lang="zh-CN" sz="16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600"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r>
                            <a:rPr lang="en-US" sz="1600"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𝑉</m:t>
                          </m:r>
                        </m:e>
                        <m:sub>
                          <m:r>
                            <a:rPr lang="en-US" sz="1600"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𝐾</m:t>
                          </m:r>
                        </m:sub>
                      </m:sSub>
                      <m:r>
                        <a:rPr lang="en-US" sz="16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|&lt;</m:t>
                      </m:r>
                      <m:r>
                        <m:rPr>
                          <m:sty m:val="p"/>
                        </m:rPr>
                        <a:rPr lang="en-US" sz="16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K</m:t>
                      </m:r>
                      <m:r>
                        <a:rPr lang="en-US" sz="16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 </m:t>
                      </m:r>
                      <m:r>
                        <a:rPr lang="zh-CN" sz="16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且</m:t>
                      </m:r>
                      <m:r>
                        <a:rPr lang="zh-CN" sz="16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 </m:t>
                      </m:r>
                      <m:d>
                        <m:dPr>
                          <m:begChr m:val="|"/>
                          <m:endChr m:val="|"/>
                          <m:ctrlPr>
                            <a:rPr lang="zh-CN" sz="16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sz="1600"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𝑡𝑒𝑚𝑝</m:t>
                          </m:r>
                        </m:e>
                      </m:d>
                      <m:r>
                        <a:rPr lang="en-US" sz="16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&gt;0 </m:t>
                      </m:r>
                    </m:oMath>
                  </a14:m>
                  <a:r>
                    <a:rPr lang="zh-CN" sz="16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sz="1600" dirty="0">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p>
                  <a:pPr>
                    <a:lnSpc>
                      <a:spcPct val="115000"/>
                    </a:lnSpc>
                    <a:spcAft>
                      <a:spcPts val="0"/>
                    </a:spcAft>
                  </a:pPr>
                  <a:r>
                    <a:rPr lang="en-US" sz="16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6:  </a:t>
                  </a:r>
                  <a:r>
                    <a:rPr lang="en-US" sz="1600" i="1"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 </a:t>
                  </a:r>
                  <a14:m>
                    <m:oMath xmlns:m="http://schemas.openxmlformats.org/officeDocument/2006/math">
                      <m:r>
                        <a:rPr lang="en-US" sz="1600"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𝑡𝑒𝑚𝑝</m:t>
                      </m:r>
                      <m:r>
                        <a:rPr lang="en-US" sz="16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sz="16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6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e>
                        <m:sub>
                          <m:r>
                            <a:rPr lang="en-US" sz="1600"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𝑣</m:t>
                          </m:r>
                          <m:r>
                            <a:rPr lang="en-US" sz="1600"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r>
                            <a:rPr lang="en-US" sz="1600"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𝑡𝑒𝑚𝑝</m:t>
                          </m:r>
                        </m:sub>
                      </m:sSub>
                      <m:r>
                        <m:rPr>
                          <m:sty m:val="p"/>
                        </m:rPr>
                        <a:rPr lang="en-US" sz="16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Γ</m:t>
                      </m:r>
                      <m:r>
                        <a:rPr lang="en-US" sz="16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r>
                        <a:rPr lang="en-US" sz="1600"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𝑣</m:t>
                      </m:r>
                      <m:r>
                        <a:rPr lang="en-US" sz="16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sz="16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600"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𝑉</m:t>
                          </m:r>
                        </m:e>
                        <m:sub>
                          <m:r>
                            <a:rPr lang="en-US" sz="1600"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𝐾</m:t>
                          </m:r>
                        </m:sub>
                      </m:sSub>
                    </m:oMath>
                  </a14:m>
                  <a:endParaRPr lang="zh-CN" sz="1600" dirty="0">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p>
                  <a:pPr>
                    <a:lnSpc>
                      <a:spcPct val="115000"/>
                    </a:lnSpc>
                    <a:spcAft>
                      <a:spcPts val="0"/>
                    </a:spcAft>
                  </a:pPr>
                  <a:r>
                    <a:rPr lang="en-US" sz="16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7:   </a:t>
                  </a:r>
                  <a14:m>
                    <m:oMath xmlns:m="http://schemas.openxmlformats.org/officeDocument/2006/math">
                      <m:sSub>
                        <m:sSubPr>
                          <m:ctrlPr>
                            <a:rPr lang="zh-CN" sz="16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600"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𝑉</m:t>
                          </m:r>
                        </m:e>
                        <m:sub>
                          <m:r>
                            <a:rPr lang="en-US" sz="1600"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𝐾</m:t>
                          </m:r>
                        </m:sub>
                      </m:sSub>
                      <m:r>
                        <a:rPr lang="en-US" sz="1600"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sz="16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600"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𝑉</m:t>
                          </m:r>
                        </m:e>
                        <m:sub>
                          <m:r>
                            <a:rPr lang="en-US" sz="1600"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𝐾</m:t>
                          </m:r>
                        </m:sub>
                      </m:sSub>
                      <m:r>
                        <a:rPr lang="en-US" sz="1600"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r>
                        <a:rPr lang="en-US" sz="1600"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𝑡𝑒𝑚𝑝</m:t>
                      </m:r>
                    </m:oMath>
                  </a14:m>
                  <a:endParaRPr lang="zh-CN" sz="1600" dirty="0">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p>
                  <a:pPr>
                    <a:lnSpc>
                      <a:spcPct val="115000"/>
                    </a:lnSpc>
                    <a:spcAft>
                      <a:spcPts val="0"/>
                    </a:spcAft>
                  </a:pPr>
                  <a:r>
                    <a:rPr lang="en-US" sz="16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8: end while</a:t>
                  </a:r>
                  <a:endParaRPr lang="zh-CN" sz="1600" dirty="0">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p>
                  <a:pPr>
                    <a:lnSpc>
                      <a:spcPct val="115000"/>
                    </a:lnSpc>
                    <a:spcAft>
                      <a:spcPts val="0"/>
                    </a:spcAft>
                  </a:pPr>
                  <a:r>
                    <a:rPr lang="en-US" sz="16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9: </a:t>
                  </a:r>
                  <a:r>
                    <a:rPr lang="zh-CN" sz="16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计算</a:t>
                  </a:r>
                  <a14:m>
                    <m:oMath xmlns:m="http://schemas.openxmlformats.org/officeDocument/2006/math">
                      <m:r>
                        <a:rPr lang="en-US" sz="1600"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𝑑</m:t>
                      </m:r>
                      <m:r>
                        <a:rPr lang="en-US" sz="1600"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r>
                        <a:rPr lang="en-US" sz="1600"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𝑣</m:t>
                      </m:r>
                      <m:r>
                        <a:rPr lang="en-US" sz="1600"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r>
                        <a:rPr lang="en-US" sz="16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rad>
                        <m:radPr>
                          <m:degHide m:val="on"/>
                          <m:ctrlPr>
                            <a:rPr lang="zh-CN" sz="16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radPr>
                        <m:deg/>
                        <m:e>
                          <m:r>
                            <a:rPr lang="en-US" sz="1600"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𝑑</m:t>
                          </m:r>
                          <m:d>
                            <m:dPr>
                              <m:ctrlPr>
                                <a:rPr lang="zh-CN" sz="16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sz="1600"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𝑣</m:t>
                              </m:r>
                              <m:r>
                                <a:rPr lang="en-US" sz="1600"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r>
                                <a:rPr lang="en-US" sz="1600"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𝑥</m:t>
                              </m:r>
                            </m:e>
                          </m:d>
                          <m:r>
                            <a:rPr lang="en-US" sz="1600"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r>
                            <a:rPr lang="en-US" sz="1600"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𝑑</m:t>
                          </m:r>
                          <m:r>
                            <a:rPr lang="en-US" sz="1600"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r>
                            <a:rPr lang="en-US" sz="1600"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𝑣</m:t>
                          </m:r>
                          <m:r>
                            <a:rPr lang="en-US" sz="1600"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r>
                            <a:rPr lang="en-US" sz="1600"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𝑦</m:t>
                          </m:r>
                          <m:r>
                            <a:rPr lang="en-US" sz="1600"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e>
                      </m:rad>
                    </m:oMath>
                  </a14:m>
                  <a:r>
                    <a:rPr lang="en-US" sz="16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 for all </a:t>
                  </a:r>
                  <a14:m>
                    <m:oMath xmlns:m="http://schemas.openxmlformats.org/officeDocument/2006/math">
                      <m:r>
                        <a:rPr lang="en-US" sz="1600"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𝑣</m:t>
                      </m:r>
                      <m:r>
                        <a:rPr lang="en-US" sz="1600"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sz="16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600"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𝑉</m:t>
                          </m:r>
                        </m:e>
                        <m:sub>
                          <m:r>
                            <a:rPr lang="en-US" sz="1600"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𝐾</m:t>
                          </m:r>
                        </m:sub>
                      </m:sSub>
                    </m:oMath>
                  </a14:m>
                  <a:r>
                    <a:rPr lang="en-US" sz="16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 </a:t>
                  </a:r>
                  <a:endParaRPr lang="zh-CN" sz="1600" dirty="0">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p>
                  <a:pPr>
                    <a:lnSpc>
                      <a:spcPct val="115000"/>
                    </a:lnSpc>
                    <a:spcAft>
                      <a:spcPts val="0"/>
                    </a:spcAft>
                  </a:pPr>
                  <a:r>
                    <a:rPr lang="en-US" sz="16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10: </a:t>
                  </a:r>
                  <a:r>
                    <a:rPr lang="zh-CN" sz="16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获得初始化图标记</a:t>
                  </a:r>
                  <a:r>
                    <a:rPr lang="zh-CN" sz="1600" dirty="0">
                      <a:solidFill>
                        <a:srgbClr val="000000"/>
                      </a:solidFill>
                      <a:effectLst/>
                      <a:latin typeface="宋体" panose="02010600030101010101" pitchFamily="2" charset="-122"/>
                      <a:ea typeface="Times New Roman" panose="02020603050405020304" pitchFamily="18" charset="0"/>
                      <a:cs typeface="宋体" panose="02010600030101010101" pitchFamily="2" charset="-122"/>
                    </a:rPr>
                    <a:t> </a:t>
                  </a:r>
                  <a14:m>
                    <m:oMath xmlns:m="http://schemas.openxmlformats.org/officeDocument/2006/math">
                      <m:r>
                        <a:rPr lang="en-US" sz="1600"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𝑐</m:t>
                      </m:r>
                      <m:d>
                        <m:dPr>
                          <m:ctrlPr>
                            <a:rPr lang="zh-CN" sz="16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sz="1600"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𝑣</m:t>
                          </m:r>
                        </m:e>
                      </m:d>
                      <m:r>
                        <a:rPr lang="en-US" sz="1600"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r>
                        <a:rPr lang="en-US" sz="1600"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𝑓</m:t>
                      </m:r>
                      <m:r>
                        <a:rPr lang="en-US" sz="1600"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r>
                        <a:rPr lang="en-US" sz="1600"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𝑑</m:t>
                      </m:r>
                      <m:r>
                        <a:rPr lang="en-US" sz="1600"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r>
                        <a:rPr lang="en-US" sz="1600"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𝑣</m:t>
                      </m:r>
                      <m:r>
                        <a:rPr lang="en-US" sz="1600"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oMath>
                  </a14:m>
                  <a:endParaRPr lang="zh-CN" sz="1600" dirty="0">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p>
                  <a:pPr>
                    <a:lnSpc>
                      <a:spcPct val="115000"/>
                    </a:lnSpc>
                    <a:spcAft>
                      <a:spcPts val="0"/>
                    </a:spcAft>
                  </a:pPr>
                  <a:r>
                    <a:rPr lang="en-US" sz="16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11: while </a:t>
                  </a:r>
                  <a14:m>
                    <m:oMath xmlns:m="http://schemas.openxmlformats.org/officeDocument/2006/math">
                      <m:r>
                        <a:rPr lang="en-US" sz="1600"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𝑐</m:t>
                      </m:r>
                      <m:d>
                        <m:dPr>
                          <m:ctrlPr>
                            <a:rPr lang="zh-CN" sz="16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sz="1600"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𝑣</m:t>
                          </m:r>
                        </m:e>
                      </m:d>
                    </m:oMath>
                  </a14:m>
                  <a:r>
                    <a:rPr lang="en-US" sz="16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 </a:t>
                  </a:r>
                  <a:r>
                    <a:rPr lang="zh-CN" sz="16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未收敛：</a:t>
                  </a:r>
                  <a:endParaRPr lang="zh-CN" sz="1600" dirty="0">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p>
                  <a:pPr>
                    <a:lnSpc>
                      <a:spcPct val="115000"/>
                    </a:lnSpc>
                    <a:spcAft>
                      <a:spcPts val="0"/>
                    </a:spcAft>
                  </a:pPr>
                  <a:r>
                    <a:rPr lang="en-US" sz="16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12:    </a:t>
                  </a:r>
                  <a:r>
                    <a:rPr lang="zh-CN" sz="16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对于所有的</a:t>
                  </a:r>
                  <a14:m>
                    <m:oMath xmlns:m="http://schemas.openxmlformats.org/officeDocument/2006/math">
                      <m:r>
                        <a:rPr lang="en-US" sz="1600"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𝑣</m:t>
                      </m:r>
                      <m:r>
                        <a:rPr lang="en-US" sz="1600"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sz="16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600"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𝑉</m:t>
                          </m:r>
                        </m:e>
                        <m:sub>
                          <m:r>
                            <a:rPr lang="en-US" sz="1600"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𝐾</m:t>
                          </m:r>
                        </m:sub>
                      </m:sSub>
                    </m:oMath>
                  </a14:m>
                  <a:r>
                    <a:rPr lang="zh-CN" sz="16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，计算哈希值</a:t>
                  </a:r>
                  <a:r>
                    <a:rPr lang="zh-CN" sz="1600" dirty="0">
                      <a:solidFill>
                        <a:srgbClr val="000000"/>
                      </a:solidFill>
                      <a:effectLst/>
                      <a:latin typeface="宋体" panose="02010600030101010101" pitchFamily="2" charset="-122"/>
                      <a:ea typeface="Times New Roman" panose="02020603050405020304" pitchFamily="18" charset="0"/>
                      <a:cs typeface="宋体" panose="02010600030101010101" pitchFamily="2" charset="-122"/>
                    </a:rPr>
                    <a:t> </a:t>
                  </a:r>
                  <a14:m>
                    <m:oMath xmlns:m="http://schemas.openxmlformats.org/officeDocument/2006/math">
                      <m:r>
                        <a:rPr lang="en-US" sz="1600"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h</m:t>
                      </m:r>
                      <m:d>
                        <m:dPr>
                          <m:ctrlPr>
                            <a:rPr lang="zh-CN" sz="16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sz="1600"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𝑣</m:t>
                          </m:r>
                        </m:e>
                      </m:d>
                    </m:oMath>
                  </a14:m>
                  <a:endParaRPr lang="zh-CN" sz="1600" dirty="0">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p>
                  <a:pPr>
                    <a:lnSpc>
                      <a:spcPct val="115000"/>
                    </a:lnSpc>
                    <a:spcAft>
                      <a:spcPts val="0"/>
                    </a:spcAft>
                  </a:pPr>
                  <a:r>
                    <a:rPr lang="en-US" sz="16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13:    </a:t>
                  </a:r>
                  <a:r>
                    <a:rPr lang="zh-CN" sz="16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更新标记</a:t>
                  </a:r>
                  <a:r>
                    <a:rPr lang="zh-CN" sz="1600" dirty="0">
                      <a:solidFill>
                        <a:srgbClr val="000000"/>
                      </a:solidFill>
                      <a:effectLst/>
                      <a:latin typeface="宋体" panose="02010600030101010101" pitchFamily="2" charset="-122"/>
                      <a:ea typeface="Times New Roman" panose="02020603050405020304" pitchFamily="18" charset="0"/>
                      <a:cs typeface="宋体" panose="02010600030101010101" pitchFamily="2" charset="-122"/>
                    </a:rPr>
                    <a:t> </a:t>
                  </a:r>
                  <a14:m>
                    <m:oMath xmlns:m="http://schemas.openxmlformats.org/officeDocument/2006/math">
                      <m:r>
                        <a:rPr lang="en-US" sz="1600"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𝑐</m:t>
                      </m:r>
                      <m:d>
                        <m:dPr>
                          <m:ctrlPr>
                            <a:rPr lang="zh-CN" sz="16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sz="1600"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𝑣</m:t>
                          </m:r>
                        </m:e>
                      </m:d>
                      <m:r>
                        <a:rPr lang="en-US" sz="1600"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r>
                        <a:rPr lang="en-US" sz="1600"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𝑓</m:t>
                      </m:r>
                      <m:r>
                        <a:rPr lang="en-US" sz="1600"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r>
                        <a:rPr lang="en-US" sz="1600"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𝑑</m:t>
                      </m:r>
                      <m:r>
                        <a:rPr lang="en-US" sz="1600"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r>
                        <a:rPr lang="en-US" sz="1600"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𝑣</m:t>
                      </m:r>
                      <m:r>
                        <a:rPr lang="en-US" sz="1600"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oMath>
                  </a14:m>
                  <a:endParaRPr lang="zh-CN" sz="1600" dirty="0">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p>
                  <a:pPr>
                    <a:lnSpc>
                      <a:spcPct val="115000"/>
                    </a:lnSpc>
                    <a:spcAft>
                      <a:spcPts val="0"/>
                    </a:spcAft>
                  </a:pPr>
                  <a:r>
                    <a:rPr lang="en-US" sz="16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14: end while</a:t>
                  </a:r>
                  <a:endParaRPr lang="zh-CN" sz="1600" dirty="0">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p>
                  <a:pPr>
                    <a:lnSpc>
                      <a:spcPct val="115000"/>
                    </a:lnSpc>
                    <a:spcAft>
                      <a:spcPts val="0"/>
                    </a:spcAft>
                  </a:pPr>
                  <a:r>
                    <a:rPr lang="en-US" sz="16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15: </a:t>
                  </a:r>
                  <a:r>
                    <a:rPr lang="zh-CN" sz="16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计算有序邻接子图的邻接矩阵</a:t>
                  </a:r>
                  <a:endParaRPr lang="zh-CN" sz="1600" dirty="0">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p>
                  <a:pPr>
                    <a:lnSpc>
                      <a:spcPct val="115000"/>
                    </a:lnSpc>
                    <a:spcAft>
                      <a:spcPts val="0"/>
                    </a:spcAft>
                  </a:pPr>
                  <a:r>
                    <a:rPr lang="en-US" sz="16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16: </a:t>
                  </a:r>
                  <a:r>
                    <a:rPr lang="zh-CN" sz="16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将邻接矩阵竖向拼接得到</a:t>
                  </a:r>
                  <a14:m>
                    <m:oMath xmlns:m="http://schemas.openxmlformats.org/officeDocument/2006/math">
                      <m:r>
                        <a:rPr lang="en-US" sz="1600"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𝑒𝑑𝑔𝑒𝑣𝑒𝑐</m:t>
                      </m:r>
                      <m:r>
                        <a:rPr lang="en-US" sz="1600"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r>
                        <a:rPr lang="en-US" sz="1600"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𝑥</m:t>
                      </m:r>
                      <m:r>
                        <a:rPr lang="en-US" sz="1600"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 </m:t>
                      </m:r>
                      <m:r>
                        <a:rPr lang="en-US" sz="1600"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𝑦</m:t>
                      </m:r>
                      <m:r>
                        <a:rPr lang="en-US" sz="1600"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oMath>
                  </a14:m>
                  <a:endParaRPr lang="zh-CN" sz="1600" dirty="0">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p>
                  <a:pPr>
                    <a:lnSpc>
                      <a:spcPct val="150000"/>
                    </a:lnSpc>
                    <a:spcAft>
                      <a:spcPts val="0"/>
                    </a:spcAft>
                  </a:pPr>
                  <a:r>
                    <a:rPr lang="en-US" sz="16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17: </a:t>
                  </a:r>
                  <a:r>
                    <a:rPr lang="zh-CN" sz="16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返回</a:t>
                  </a:r>
                  <a14:m>
                    <m:oMath xmlns:m="http://schemas.openxmlformats.org/officeDocument/2006/math">
                      <m:r>
                        <a:rPr lang="en-US" sz="1600"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𝑒𝑑𝑔𝑒𝑣𝑒𝑐</m:t>
                      </m:r>
                      <m:r>
                        <a:rPr lang="en-US" sz="1600"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r>
                        <a:rPr lang="en-US" sz="1600"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𝑥</m:t>
                      </m:r>
                      <m:r>
                        <a:rPr lang="en-US" sz="1600"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 </m:t>
                      </m:r>
                      <m:r>
                        <a:rPr lang="en-US" sz="1600"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𝑦</m:t>
                      </m:r>
                      <m:r>
                        <a:rPr lang="en-US" sz="1600"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oMath>
                  </a14:m>
                  <a:endParaRPr lang="zh-CN" sz="1600" dirty="0">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p>
                  <a:pPr>
                    <a:spcAft>
                      <a:spcPts val="0"/>
                    </a:spcAft>
                  </a:pPr>
                  <a:r>
                    <a:rPr lang="en-US" sz="1200" dirty="0">
                      <a:solidFill>
                        <a:srgbClr val="000000"/>
                      </a:solidFill>
                      <a:effectLst/>
                      <a:latin typeface="宋体" panose="02010600030101010101" pitchFamily="2" charset="-122"/>
                      <a:ea typeface="宋体" panose="02010600030101010101" pitchFamily="2" charset="-122"/>
                      <a:cs typeface="宋体" panose="02010600030101010101" pitchFamily="2" charset="-122"/>
                    </a:rPr>
                    <a:t> </a:t>
                  </a:r>
                  <a:endParaRPr lang="zh-CN" sz="1200" dirty="0">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p:txBody>
            </p:sp>
          </mc:Choice>
          <mc:Fallback xmlns="">
            <p:sp>
              <p:nvSpPr>
                <p:cNvPr id="8" name="文本框 46">
                  <a:extLst>
                    <a:ext uri="{FF2B5EF4-FFF2-40B4-BE49-F238E27FC236}">
                      <a16:creationId xmlns:a16="http://schemas.microsoft.com/office/drawing/2014/main" id="{C2C0A2B7-9769-6542-8E9D-93EBD95B8D97}"/>
                    </a:ext>
                  </a:extLst>
                </p:cNvPr>
                <p:cNvSpPr txBox="1">
                  <a:spLocks noRot="1" noChangeAspect="1" noMove="1" noResize="1" noEditPoints="1" noAdjustHandles="1" noChangeArrowheads="1" noChangeShapeType="1" noTextEdit="1"/>
                </p:cNvSpPr>
                <p:nvPr/>
              </p:nvSpPr>
              <p:spPr>
                <a:xfrm>
                  <a:off x="0" y="1"/>
                  <a:ext cx="4062095" cy="3733219"/>
                </a:xfrm>
                <a:prstGeom prst="rect">
                  <a:avLst/>
                </a:prstGeom>
                <a:blipFill>
                  <a:blip r:embed="rId4"/>
                  <a:stretch>
                    <a:fillRect l="-592" b="-12632"/>
                  </a:stretch>
                </a:blipFill>
                <a:ln w="6350">
                  <a:noFill/>
                </a:ln>
              </p:spPr>
              <p:txBody>
                <a:bodyPr/>
                <a:lstStyle/>
                <a:p>
                  <a:r>
                    <a:rPr lang="zh-CN" altLang="en-US">
                      <a:noFill/>
                    </a:rPr>
                    <a:t> </a:t>
                  </a:r>
                </a:p>
              </p:txBody>
            </p:sp>
          </mc:Fallback>
        </mc:AlternateContent>
        <p:grpSp>
          <p:nvGrpSpPr>
            <p:cNvPr id="9" name="组合 8">
              <a:extLst>
                <a:ext uri="{FF2B5EF4-FFF2-40B4-BE49-F238E27FC236}">
                  <a16:creationId xmlns:a16="http://schemas.microsoft.com/office/drawing/2014/main" id="{8DD83BC9-A22E-AE45-AC33-40719C339131}"/>
                </a:ext>
              </a:extLst>
            </p:cNvPr>
            <p:cNvGrpSpPr/>
            <p:nvPr/>
          </p:nvGrpSpPr>
          <p:grpSpPr>
            <a:xfrm>
              <a:off x="32657" y="71845"/>
              <a:ext cx="3794760" cy="4069718"/>
              <a:chOff x="0" y="0"/>
              <a:chExt cx="3794760" cy="4069718"/>
            </a:xfrm>
          </p:grpSpPr>
          <p:cxnSp>
            <p:nvCxnSpPr>
              <p:cNvPr id="10" name="直线连接符 9">
                <a:extLst>
                  <a:ext uri="{FF2B5EF4-FFF2-40B4-BE49-F238E27FC236}">
                    <a16:creationId xmlns:a16="http://schemas.microsoft.com/office/drawing/2014/main" id="{2B4601C3-760F-704A-AA01-098DB4380D40}"/>
                  </a:ext>
                </a:extLst>
              </p:cNvPr>
              <p:cNvCxnSpPr/>
              <p:nvPr/>
            </p:nvCxnSpPr>
            <p:spPr>
              <a:xfrm>
                <a:off x="0" y="0"/>
                <a:ext cx="3794760" cy="0"/>
              </a:xfrm>
              <a:prstGeom prst="line">
                <a:avLst/>
              </a:prstGeom>
              <a:ln w="12700">
                <a:solidFill>
                  <a:schemeClr val="tx1"/>
                </a:solidFill>
              </a:ln>
            </p:spPr>
            <p:style>
              <a:lnRef idx="1">
                <a:schemeClr val="dk1"/>
              </a:lnRef>
              <a:fillRef idx="0">
                <a:schemeClr val="dk1"/>
              </a:fillRef>
              <a:effectRef idx="0">
                <a:schemeClr val="dk1"/>
              </a:effectRef>
              <a:fontRef idx="minor">
                <a:schemeClr val="tx1"/>
              </a:fontRef>
            </p:style>
          </p:cxnSp>
          <p:cxnSp>
            <p:nvCxnSpPr>
              <p:cNvPr id="11" name="直线连接符 10">
                <a:extLst>
                  <a:ext uri="{FF2B5EF4-FFF2-40B4-BE49-F238E27FC236}">
                    <a16:creationId xmlns:a16="http://schemas.microsoft.com/office/drawing/2014/main" id="{AC18C4D7-FD2F-7C43-A4B9-10B069C76404}"/>
                  </a:ext>
                </a:extLst>
              </p:cNvPr>
              <p:cNvCxnSpPr/>
              <p:nvPr/>
            </p:nvCxnSpPr>
            <p:spPr>
              <a:xfrm>
                <a:off x="0" y="237423"/>
                <a:ext cx="3794760" cy="0"/>
              </a:xfrm>
              <a:prstGeom prst="line">
                <a:avLst/>
              </a:prstGeom>
            </p:spPr>
            <p:style>
              <a:lnRef idx="1">
                <a:schemeClr val="dk1"/>
              </a:lnRef>
              <a:fillRef idx="0">
                <a:schemeClr val="dk1"/>
              </a:fillRef>
              <a:effectRef idx="0">
                <a:schemeClr val="dk1"/>
              </a:effectRef>
              <a:fontRef idx="minor">
                <a:schemeClr val="tx1"/>
              </a:fontRef>
            </p:style>
          </p:cxnSp>
          <p:cxnSp>
            <p:nvCxnSpPr>
              <p:cNvPr id="13" name="直线连接符 12">
                <a:extLst>
                  <a:ext uri="{FF2B5EF4-FFF2-40B4-BE49-F238E27FC236}">
                    <a16:creationId xmlns:a16="http://schemas.microsoft.com/office/drawing/2014/main" id="{141FCA7D-1971-0E40-BF3C-21B53D5B839D}"/>
                  </a:ext>
                </a:extLst>
              </p:cNvPr>
              <p:cNvCxnSpPr/>
              <p:nvPr/>
            </p:nvCxnSpPr>
            <p:spPr>
              <a:xfrm>
                <a:off x="0" y="4069718"/>
                <a:ext cx="3794760" cy="0"/>
              </a:xfrm>
              <a:prstGeom prst="line">
                <a:avLst/>
              </a:prstGeom>
            </p:spPr>
            <p:style>
              <a:lnRef idx="1">
                <a:schemeClr val="dk1"/>
              </a:lnRef>
              <a:fillRef idx="0">
                <a:schemeClr val="dk1"/>
              </a:fillRef>
              <a:effectRef idx="0">
                <a:schemeClr val="dk1"/>
              </a:effectRef>
              <a:fontRef idx="minor">
                <a:schemeClr val="tx1"/>
              </a:fontRef>
            </p:style>
          </p:cxnSp>
        </p:grpSp>
      </p:grpSp>
      <p:pic>
        <p:nvPicPr>
          <p:cNvPr id="22" name="图片 21">
            <a:extLst>
              <a:ext uri="{FF2B5EF4-FFF2-40B4-BE49-F238E27FC236}">
                <a16:creationId xmlns:a16="http://schemas.microsoft.com/office/drawing/2014/main" id="{2DB9ECC6-8082-4F46-B450-D3E38DAC43ED}"/>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28576" y="934672"/>
            <a:ext cx="8166100" cy="304800"/>
          </a:xfrm>
          <a:prstGeom prst="rect">
            <a:avLst/>
          </a:prstGeom>
        </p:spPr>
      </p:pic>
    </p:spTree>
    <p:extLst>
      <p:ext uri="{BB962C8B-B14F-4D97-AF65-F5344CB8AC3E}">
        <p14:creationId xmlns:p14="http://schemas.microsoft.com/office/powerpoint/2010/main" val="2110544469"/>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54977" y="114300"/>
            <a:ext cx="1221398" cy="8667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74" name="Rectangle 2"/>
          <p:cNvSpPr>
            <a:spLocks noGrp="1" noChangeArrowheads="1"/>
          </p:cNvSpPr>
          <p:nvPr>
            <p:ph type="title"/>
          </p:nvPr>
        </p:nvSpPr>
        <p:spPr>
          <a:xfrm>
            <a:off x="1646848" y="386986"/>
            <a:ext cx="7343775" cy="576262"/>
          </a:xfrm>
        </p:spPr>
        <p:txBody>
          <a:bodyPr/>
          <a:lstStyle/>
          <a:p>
            <a:pPr eaLnBrk="1" hangingPunct="1"/>
            <a:r>
              <a:rPr lang="zh-CN" altLang="en-US" sz="2800" b="1" dirty="0">
                <a:solidFill>
                  <a:srgbClr val="44546A"/>
                </a:solidFill>
                <a:latin typeface="微软雅黑" panose="020B0503020204020204" pitchFamily="34" charset="-122"/>
                <a:ea typeface="微软雅黑" panose="020B0503020204020204" pitchFamily="34" charset="-122"/>
              </a:rPr>
              <a:t>节点特征编码</a:t>
            </a:r>
          </a:p>
        </p:txBody>
      </p:sp>
      <p:pic>
        <p:nvPicPr>
          <p:cNvPr id="12" name="图片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01319" y="325819"/>
            <a:ext cx="1328713" cy="655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6248766" y="6435969"/>
            <a:ext cx="2787162" cy="4220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Title 1"/>
          <p:cNvSpPr txBox="1">
            <a:spLocks/>
          </p:cNvSpPr>
          <p:nvPr/>
        </p:nvSpPr>
        <p:spPr>
          <a:xfrm>
            <a:off x="4888523" y="6435969"/>
            <a:ext cx="4102100" cy="281354"/>
          </a:xfrm>
          <a:prstGeom prst="rect">
            <a:avLst/>
          </a:prstGeom>
        </p:spPr>
        <p:txBody>
          <a:bodyPr/>
          <a:lstStyle>
            <a:lvl1pPr algn="l" defTabSz="685487" rtl="0" eaLnBrk="1" latinLnBrk="0" hangingPunct="1">
              <a:lnSpc>
                <a:spcPct val="90000"/>
              </a:lnSpc>
              <a:spcBef>
                <a:spcPct val="0"/>
              </a:spcBef>
              <a:buNone/>
              <a:defRPr lang="en-US" sz="3300" b="0" kern="1200" cap="none" spc="-75" baseline="0" dirty="0" smtClean="0">
                <a:ln w="3175">
                  <a:noFill/>
                </a:ln>
                <a:gradFill flip="none" rotWithShape="1">
                  <a:gsLst>
                    <a:gs pos="0">
                      <a:schemeClr val="tx1"/>
                    </a:gs>
                    <a:gs pos="86000">
                      <a:schemeClr val="tx1"/>
                    </a:gs>
                  </a:gsLst>
                  <a:lin ang="5400000" scaled="0"/>
                  <a:tileRect/>
                </a:gradFill>
                <a:effectLst/>
                <a:latin typeface="+mj-lt"/>
                <a:ea typeface="+mn-ea"/>
                <a:cs typeface="Arial" charset="0"/>
              </a:defRPr>
            </a:lvl1pPr>
          </a:lstStyle>
          <a:p>
            <a:pPr fontAlgn="auto">
              <a:spcAft>
                <a:spcPts val="0"/>
              </a:spcAft>
              <a:defRPr/>
            </a:pPr>
            <a:r>
              <a:rPr lang="zh-CN" altLang="en-US" sz="1400" dirty="0">
                <a:solidFill>
                  <a:srgbClr val="44546A"/>
                </a:solidFill>
                <a:latin typeface="微软雅黑" panose="020B0503020204020204" pitchFamily="34" charset="-122"/>
                <a:ea typeface="微软雅黑" panose="020B0503020204020204" pitchFamily="34" charset="-122"/>
              </a:rPr>
              <a:t>中国科学院空间信息处理与应用系统技术重点实验室</a:t>
            </a:r>
            <a:endParaRPr altLang="zh-CN" sz="1400" dirty="0">
              <a:solidFill>
                <a:srgbClr val="44546A"/>
              </a:solidFill>
              <a:latin typeface="微软雅黑" panose="020B0503020204020204" pitchFamily="34" charset="-122"/>
              <a:ea typeface="微软雅黑" panose="020B0503020204020204" pitchFamily="34" charset="-122"/>
            </a:endParaRPr>
          </a:p>
          <a:p>
            <a:pPr fontAlgn="auto">
              <a:spcAft>
                <a:spcPts val="0"/>
              </a:spcAft>
              <a:defRPr/>
            </a:pPr>
            <a:br>
              <a:rPr lang="zh-CN" altLang="en-US" sz="1400" dirty="0">
                <a:solidFill>
                  <a:schemeClr val="tx1"/>
                </a:solidFill>
                <a:latin typeface="微软雅黑" pitchFamily="34" charset="-122"/>
                <a:ea typeface="微软雅黑" pitchFamily="34" charset="-122"/>
              </a:rPr>
            </a:br>
            <a:endParaRPr lang="zh-CN" altLang="en-US" sz="3200" b="1" dirty="0">
              <a:solidFill>
                <a:schemeClr val="tx1"/>
              </a:solidFill>
              <a:latin typeface="微软雅黑" pitchFamily="34" charset="-122"/>
              <a:ea typeface="微软雅黑" pitchFamily="34" charset="-122"/>
            </a:endParaRPr>
          </a:p>
        </p:txBody>
      </p:sp>
      <p:grpSp>
        <p:nvGrpSpPr>
          <p:cNvPr id="15" name="组合 14">
            <a:extLst>
              <a:ext uri="{FF2B5EF4-FFF2-40B4-BE49-F238E27FC236}">
                <a16:creationId xmlns:a16="http://schemas.microsoft.com/office/drawing/2014/main" id="{2DB72798-47ED-A447-AF07-E2FE5AD77829}"/>
              </a:ext>
            </a:extLst>
          </p:cNvPr>
          <p:cNvGrpSpPr/>
          <p:nvPr/>
        </p:nvGrpSpPr>
        <p:grpSpPr>
          <a:xfrm>
            <a:off x="1646848" y="1181491"/>
            <a:ext cx="4870492" cy="4811150"/>
            <a:chOff x="0" y="1"/>
            <a:chExt cx="4062095" cy="4156390"/>
          </a:xfrm>
        </p:grpSpPr>
        <mc:AlternateContent xmlns:mc="http://schemas.openxmlformats.org/markup-compatibility/2006" xmlns:a14="http://schemas.microsoft.com/office/drawing/2010/main">
          <mc:Choice Requires="a14">
            <p:sp>
              <p:nvSpPr>
                <p:cNvPr id="16" name="文本框 55">
                  <a:extLst>
                    <a:ext uri="{FF2B5EF4-FFF2-40B4-BE49-F238E27FC236}">
                      <a16:creationId xmlns:a16="http://schemas.microsoft.com/office/drawing/2014/main" id="{DC8678F2-0CCD-9C45-B16E-96AA9BDBAB57}"/>
                    </a:ext>
                  </a:extLst>
                </p:cNvPr>
                <p:cNvSpPr txBox="1"/>
                <p:nvPr/>
              </p:nvSpPr>
              <p:spPr>
                <a:xfrm>
                  <a:off x="0" y="1"/>
                  <a:ext cx="4062095" cy="4156389"/>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spcAft>
                      <a:spcPts val="0"/>
                    </a:spcAft>
                  </a:pPr>
                  <a:r>
                    <a:rPr lang="zh-CN" b="1" dirty="0">
                      <a:solidFill>
                        <a:srgbClr val="000000"/>
                      </a:solidFill>
                      <a:effectLst/>
                      <a:latin typeface="宋体" panose="02010600030101010101" pitchFamily="2" charset="-122"/>
                      <a:ea typeface="宋体" panose="02010600030101010101" pitchFamily="2" charset="-122"/>
                      <a:cs typeface="宋体" panose="02010600030101010101" pitchFamily="2" charset="-122"/>
                    </a:rPr>
                    <a:t>算法</a:t>
                  </a:r>
                  <a:r>
                    <a:rPr lang="en-US" b="1" dirty="0">
                      <a:solidFill>
                        <a:srgbClr val="000000"/>
                      </a:solidFill>
                      <a:effectLst/>
                      <a:latin typeface="宋体" panose="02010600030101010101" pitchFamily="2" charset="-122"/>
                      <a:ea typeface="宋体" panose="02010600030101010101" pitchFamily="2" charset="-122"/>
                      <a:cs typeface="宋体" panose="02010600030101010101" pitchFamily="2" charset="-122"/>
                    </a:rPr>
                    <a:t> 2 </a:t>
                  </a:r>
                  <a:r>
                    <a:rPr lang="zh-CN" b="1" dirty="0">
                      <a:solidFill>
                        <a:srgbClr val="000000"/>
                      </a:solidFill>
                      <a:effectLst/>
                      <a:latin typeface="宋体" panose="02010600030101010101" pitchFamily="2" charset="-122"/>
                      <a:ea typeface="宋体" panose="02010600030101010101" pitchFamily="2" charset="-122"/>
                      <a:cs typeface="宋体" panose="02010600030101010101" pitchFamily="2" charset="-122"/>
                    </a:rPr>
                    <a:t>节点特征编码—节点嵌入</a:t>
                  </a:r>
                  <a:endParaRPr lang="zh-CN" dirty="0">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p>
                  <a:pPr marL="533400" indent="-533400">
                    <a:lnSpc>
                      <a:spcPct val="115000"/>
                    </a:lnSpc>
                    <a:spcAft>
                      <a:spcPts val="0"/>
                    </a:spcAft>
                  </a:pPr>
                  <a:r>
                    <a:rPr lang="en-US" dirty="0">
                      <a:solidFill>
                        <a:srgbClr val="000000"/>
                      </a:solidFill>
                      <a:effectLst/>
                      <a:latin typeface="宋体" panose="02010600030101010101" pitchFamily="2" charset="-122"/>
                      <a:ea typeface="宋体" panose="02010600030101010101" pitchFamily="2" charset="-122"/>
                      <a:cs typeface="宋体" panose="02010600030101010101" pitchFamily="2" charset="-122"/>
                    </a:rPr>
                    <a:t>1: </a:t>
                  </a:r>
                  <a:r>
                    <a:rPr lang="zh-CN"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输入</a:t>
                  </a:r>
                  <a:r>
                    <a:rPr lang="en-US"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 </a:t>
                  </a:r>
                  <a:r>
                    <a:rPr lang="zh-CN"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网络</a:t>
                  </a:r>
                  <a14:m>
                    <m:oMath xmlns:m="http://schemas.openxmlformats.org/officeDocument/2006/math">
                      <m:r>
                        <a:rPr lang="en-US"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𝐺</m:t>
                      </m:r>
                      <m:d>
                        <m:dPr>
                          <m:ctrlPr>
                            <a:rPr lang="zh-CN"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𝑉</m:t>
                          </m:r>
                          <m:r>
                            <a:rPr lang="en-US"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r>
                            <a:rPr lang="en-US"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𝐸</m:t>
                          </m:r>
                        </m:e>
                      </m:d>
                    </m:oMath>
                  </a14:m>
                  <a:r>
                    <a:rPr lang="en-US" sz="1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a:t>
                  </a:r>
                  <a:r>
                    <a:rPr lang="en-US"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 </a:t>
                  </a:r>
                  <a:r>
                    <a:rPr lang="zh-CN"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输出向量维数</a:t>
                  </a:r>
                  <a:r>
                    <a:rPr lang="en-US" i="1"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d</a:t>
                  </a:r>
                  <a:r>
                    <a:rPr lang="en-US"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 </a:t>
                  </a:r>
                  <a:r>
                    <a:rPr lang="zh-CN"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从节点开始产生的随机游走数</a:t>
                  </a:r>
                  <a:r>
                    <a:rPr lang="en-US" i="1"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r</a:t>
                  </a:r>
                  <a:r>
                    <a:rPr lang="en-US"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 </a:t>
                  </a:r>
                  <a:r>
                    <a:rPr lang="zh-CN"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随机游走长度</a:t>
                  </a:r>
                  <a:r>
                    <a:rPr lang="en-US" i="1"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l</a:t>
                  </a:r>
                  <a:r>
                    <a:rPr lang="en-US"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 </a:t>
                  </a:r>
                  <a:r>
                    <a:rPr lang="zh-CN"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滑窗</a:t>
                  </a:r>
                  <a:r>
                    <a:rPr lang="en-US" i="1"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k</a:t>
                  </a:r>
                  <a:r>
                    <a:rPr lang="en-US"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 return</a:t>
                  </a:r>
                  <a:r>
                    <a:rPr lang="en-US" i="1"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 p</a:t>
                  </a:r>
                  <a:r>
                    <a:rPr lang="en-US"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 in-out </a:t>
                  </a:r>
                  <a:r>
                    <a:rPr lang="en-US" i="1"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q</a:t>
                  </a:r>
                  <a:endParaRPr lang="zh-CN" dirty="0">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p>
                  <a:pPr>
                    <a:lnSpc>
                      <a:spcPct val="115000"/>
                    </a:lnSpc>
                    <a:spcAft>
                      <a:spcPts val="0"/>
                    </a:spcAft>
                  </a:pPr>
                  <a:r>
                    <a:rPr lang="en-US"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2: </a:t>
                  </a:r>
                  <a:r>
                    <a:rPr lang="zh-CN"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输出</a:t>
                  </a:r>
                  <a:r>
                    <a:rPr lang="en-US"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a:t>
                  </a:r>
                  <a:r>
                    <a:rPr lang="zh-CN"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网络中每一个节点的向量表示</a:t>
                  </a:r>
                  <a:r>
                    <a:rPr lang="zh-CN" dirty="0">
                      <a:solidFill>
                        <a:srgbClr val="000000"/>
                      </a:solidFill>
                      <a:effectLst/>
                      <a:latin typeface="宋体" panose="02010600030101010101" pitchFamily="2" charset="-122"/>
                      <a:ea typeface="Times New Roman" panose="02020603050405020304" pitchFamily="18" charset="0"/>
                      <a:cs typeface="宋体" panose="02010600030101010101" pitchFamily="2" charset="-122"/>
                    </a:rPr>
                    <a:t> </a:t>
                  </a:r>
                  <a14:m>
                    <m:oMath xmlns:m="http://schemas.openxmlformats.org/officeDocument/2006/math">
                      <m:r>
                        <a:rPr lang="en-US"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𝑛𝑜𝑑𝑒𝑣𝑒𝑐</m:t>
                      </m:r>
                    </m:oMath>
                  </a14:m>
                  <a:endParaRPr lang="zh-CN" dirty="0">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p>
                  <a:pPr>
                    <a:lnSpc>
                      <a:spcPct val="115000"/>
                    </a:lnSpc>
                    <a:spcAft>
                      <a:spcPts val="0"/>
                    </a:spcAft>
                  </a:pPr>
                  <a:r>
                    <a:rPr lang="en-US"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3: </a:t>
                  </a:r>
                  <a14:m>
                    <m:oMath xmlns:m="http://schemas.openxmlformats.org/officeDocument/2006/math">
                      <m:r>
                        <m:rPr>
                          <m:sty m:val="p"/>
                        </m:rPr>
                        <a:rPr lang="en-US">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π</m:t>
                      </m:r>
                      <m:r>
                        <a:rPr lang="en-US">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r>
                        <m:rPr>
                          <m:sty m:val="p"/>
                        </m:rPr>
                        <a:rPr lang="en-US">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PreprocessModifiedWeights</m:t>
                      </m:r>
                      <m:r>
                        <a:rPr lang="en-US"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r>
                        <a:rPr lang="en-US"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𝐺</m:t>
                      </m:r>
                      <m:r>
                        <a:rPr lang="en-US"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r>
                        <a:rPr lang="en-US"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𝑝</m:t>
                      </m:r>
                      <m:r>
                        <a:rPr lang="en-US"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r>
                        <a:rPr lang="en-US"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𝑞</m:t>
                      </m:r>
                      <m:r>
                        <a:rPr lang="en-US"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oMath>
                  </a14:m>
                  <a:endParaRPr lang="zh-CN" dirty="0">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p>
                  <a:pPr>
                    <a:lnSpc>
                      <a:spcPct val="115000"/>
                    </a:lnSpc>
                    <a:spcAft>
                      <a:spcPts val="0"/>
                    </a:spcAft>
                  </a:pPr>
                  <a:r>
                    <a:rPr lang="en-US"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4: </a:t>
                  </a:r>
                  <a14:m>
                    <m:oMath xmlns:m="http://schemas.openxmlformats.org/officeDocument/2006/math">
                      <m:sSup>
                        <m:sSupPr>
                          <m:ctrlPr>
                            <a:rPr lang="zh-CN"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𝐺</m:t>
                          </m:r>
                        </m:e>
                        <m:sup>
                          <m:r>
                            <a:rPr lang="en-US"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sup>
                      </m:sSup>
                      <m:r>
                        <a:rPr lang="en-US"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r>
                        <a:rPr lang="en-US"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𝑉</m:t>
                      </m:r>
                      <m:r>
                        <a:rPr lang="en-US"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 </m:t>
                      </m:r>
                      <m:r>
                        <a:rPr lang="en-US"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𝐸</m:t>
                      </m:r>
                      <m:r>
                        <a:rPr lang="en-US"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 </m:t>
                      </m:r>
                      <m:r>
                        <a:rPr lang="en-US"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𝜋</m:t>
                      </m:r>
                      <m:r>
                        <a:rPr lang="en-US"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oMath>
                  </a14:m>
                  <a:endParaRPr lang="zh-CN" dirty="0">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p>
                  <a:pPr>
                    <a:lnSpc>
                      <a:spcPct val="115000"/>
                    </a:lnSpc>
                    <a:spcAft>
                      <a:spcPts val="0"/>
                    </a:spcAft>
                  </a:pPr>
                  <a:r>
                    <a:rPr lang="en-US"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5: walks = {}</a:t>
                  </a:r>
                  <a:endParaRPr lang="zh-CN" dirty="0">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p>
                  <a:pPr>
                    <a:lnSpc>
                      <a:spcPct val="115000"/>
                    </a:lnSpc>
                    <a:spcAft>
                      <a:spcPts val="0"/>
                    </a:spcAft>
                  </a:pPr>
                  <a:r>
                    <a:rPr lang="en-US"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6: for </a:t>
                  </a:r>
                  <a:r>
                    <a:rPr lang="en-US" i="1"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i</a:t>
                  </a:r>
                  <a:r>
                    <a:rPr lang="en-US"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 </a:t>
                  </a:r>
                  <a:r>
                    <a:rPr lang="zh-CN"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从</a:t>
                  </a:r>
                  <a:r>
                    <a:rPr lang="en-US"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 1 </a:t>
                  </a:r>
                  <a:r>
                    <a:rPr lang="zh-CN"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到</a:t>
                  </a:r>
                  <a:r>
                    <a:rPr lang="en-US"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 r:</a:t>
                  </a:r>
                  <a:endParaRPr lang="zh-CN" dirty="0">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p>
                  <a:pPr>
                    <a:lnSpc>
                      <a:spcPct val="115000"/>
                    </a:lnSpc>
                    <a:spcAft>
                      <a:spcPts val="0"/>
                    </a:spcAft>
                  </a:pPr>
                  <a:r>
                    <a:rPr lang="en-US"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7:    for </a:t>
                  </a:r>
                  <a:r>
                    <a:rPr lang="zh-CN"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所有的节点</a:t>
                  </a:r>
                  <a:r>
                    <a:rPr lang="zh-CN" dirty="0">
                      <a:solidFill>
                        <a:srgbClr val="000000"/>
                      </a:solidFill>
                      <a:effectLst/>
                      <a:latin typeface="宋体" panose="02010600030101010101" pitchFamily="2" charset="-122"/>
                      <a:ea typeface="Times New Roman" panose="02020603050405020304" pitchFamily="18" charset="0"/>
                      <a:cs typeface="宋体" panose="02010600030101010101" pitchFamily="2" charset="-122"/>
                    </a:rPr>
                    <a:t> </a:t>
                  </a:r>
                  <a14:m>
                    <m:oMath xmlns:m="http://schemas.openxmlformats.org/officeDocument/2006/math">
                      <m:r>
                        <a:rPr lang="en-US"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𝑢</m:t>
                      </m:r>
                      <m:r>
                        <a:rPr lang="en-US"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 </m:t>
                      </m:r>
                      <m:r>
                        <a:rPr lang="en-US"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𝜖</m:t>
                      </m:r>
                      <m:r>
                        <a:rPr lang="en-US"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 </m:t>
                      </m:r>
                      <m:r>
                        <a:rPr lang="en-US"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𝑉</m:t>
                      </m:r>
                    </m:oMath>
                  </a14:m>
                  <a:r>
                    <a:rPr lang="en-US"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 do</a:t>
                  </a:r>
                  <a:endParaRPr lang="zh-CN" dirty="0">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p>
                  <a:pPr>
                    <a:lnSpc>
                      <a:spcPct val="115000"/>
                    </a:lnSpc>
                    <a:spcAft>
                      <a:spcPts val="0"/>
                    </a:spcAft>
                  </a:pPr>
                  <a:r>
                    <a:rPr lang="en-US"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8:        walk = node2vecWalk (</a:t>
                  </a:r>
                  <a14:m>
                    <m:oMath xmlns:m="http://schemas.openxmlformats.org/officeDocument/2006/math">
                      <m:sSup>
                        <m:sSupPr>
                          <m:ctrlPr>
                            <a:rPr lang="zh-CN"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𝐺</m:t>
                          </m:r>
                        </m:e>
                        <m:sup>
                          <m:r>
                            <a:rPr lang="en-US"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sup>
                      </m:sSup>
                      <m:r>
                        <a:rPr lang="en-US">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 </m:t>
                      </m:r>
                      <m:r>
                        <a:rPr lang="en-US"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𝑢</m:t>
                      </m:r>
                      <m:r>
                        <a:rPr lang="en-US"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 </m:t>
                      </m:r>
                      <m:r>
                        <a:rPr lang="en-US"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𝑙</m:t>
                      </m:r>
                    </m:oMath>
                  </a14:m>
                  <a:r>
                    <a:rPr lang="en-US" i="1"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a:t>
                  </a:r>
                  <a:endParaRPr lang="zh-CN" dirty="0">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p>
                  <a:pPr>
                    <a:lnSpc>
                      <a:spcPct val="115000"/>
                    </a:lnSpc>
                    <a:spcAft>
                      <a:spcPts val="0"/>
                    </a:spcAft>
                  </a:pPr>
                  <a:r>
                    <a:rPr lang="en-US"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9:        </a:t>
                  </a:r>
                  <a:r>
                    <a:rPr lang="zh-CN"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将</a:t>
                  </a:r>
                  <a:r>
                    <a:rPr lang="en-US"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 walk </a:t>
                  </a:r>
                  <a:r>
                    <a:rPr lang="zh-CN"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添加至</a:t>
                  </a:r>
                  <a:r>
                    <a:rPr lang="en-US"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 walks</a:t>
                  </a:r>
                  <a:endParaRPr lang="zh-CN" dirty="0">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p>
                  <a:pPr>
                    <a:lnSpc>
                      <a:spcPct val="115000"/>
                    </a:lnSpc>
                    <a:spcAft>
                      <a:spcPts val="0"/>
                    </a:spcAft>
                  </a:pPr>
                  <a:r>
                    <a:rPr lang="en-US"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10: </a:t>
                  </a:r>
                  <a14:m>
                    <m:oMath xmlns:m="http://schemas.openxmlformats.org/officeDocument/2006/math">
                      <m:r>
                        <a:rPr lang="en-US"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𝑛𝑜𝑑𝑒𝑣𝑒𝑐</m:t>
                      </m:r>
                    </m:oMath>
                  </a14:m>
                  <a:r>
                    <a:rPr lang="en-US"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 </a:t>
                  </a:r>
                  <a14:m>
                    <m:oMath xmlns:m="http://schemas.openxmlformats.org/officeDocument/2006/math">
                      <m:r>
                        <a:rPr lang="en-US"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oMath>
                  </a14:m>
                  <a:r>
                    <a:rPr lang="en-US"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 skip-gram (</a:t>
                  </a:r>
                  <a:r>
                    <a:rPr lang="en-US" i="1"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k, d, walks</a:t>
                  </a:r>
                  <a:r>
                    <a:rPr lang="en-US"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a:t>
                  </a:r>
                  <a:endParaRPr lang="zh-CN" dirty="0">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p>
                  <a:pPr>
                    <a:lnSpc>
                      <a:spcPct val="115000"/>
                    </a:lnSpc>
                    <a:spcAft>
                      <a:spcPts val="0"/>
                    </a:spcAft>
                  </a:pPr>
                  <a:r>
                    <a:rPr lang="en-US"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11: </a:t>
                  </a:r>
                  <a:r>
                    <a:rPr lang="zh-CN"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返回</a:t>
                  </a:r>
                  <a14:m>
                    <m:oMath xmlns:m="http://schemas.openxmlformats.org/officeDocument/2006/math">
                      <m:r>
                        <a:rPr lang="en-US"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𝑛𝑜𝑑𝑒𝑣𝑒𝑐</m:t>
                      </m:r>
                    </m:oMath>
                  </a14:m>
                  <a:endParaRPr lang="zh-CN" dirty="0">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p:txBody>
            </p:sp>
          </mc:Choice>
          <mc:Fallback xmlns="">
            <p:sp>
              <p:nvSpPr>
                <p:cNvPr id="16" name="文本框 55">
                  <a:extLst>
                    <a:ext uri="{FF2B5EF4-FFF2-40B4-BE49-F238E27FC236}">
                      <a16:creationId xmlns:a16="http://schemas.microsoft.com/office/drawing/2014/main" id="{DC8678F2-0CCD-9C45-B16E-96AA9BDBAB57}"/>
                    </a:ext>
                  </a:extLst>
                </p:cNvPr>
                <p:cNvSpPr txBox="1">
                  <a:spLocks noRot="1" noChangeAspect="1" noMove="1" noResize="1" noEditPoints="1" noAdjustHandles="1" noChangeArrowheads="1" noChangeShapeType="1" noTextEdit="1"/>
                </p:cNvSpPr>
                <p:nvPr/>
              </p:nvSpPr>
              <p:spPr>
                <a:xfrm>
                  <a:off x="0" y="1"/>
                  <a:ext cx="4062095" cy="4156389"/>
                </a:xfrm>
                <a:prstGeom prst="rect">
                  <a:avLst/>
                </a:prstGeom>
                <a:blipFill>
                  <a:blip r:embed="rId4"/>
                  <a:stretch>
                    <a:fillRect l="-1042" t="-526" b="-526"/>
                  </a:stretch>
                </a:blipFill>
                <a:ln w="6350">
                  <a:noFill/>
                </a:ln>
              </p:spPr>
              <p:txBody>
                <a:bodyPr/>
                <a:lstStyle/>
                <a:p>
                  <a:r>
                    <a:rPr lang="zh-CN" altLang="en-US">
                      <a:noFill/>
                    </a:rPr>
                    <a:t> </a:t>
                  </a:r>
                </a:p>
              </p:txBody>
            </p:sp>
          </mc:Fallback>
        </mc:AlternateContent>
        <p:grpSp>
          <p:nvGrpSpPr>
            <p:cNvPr id="17" name="组合 16">
              <a:extLst>
                <a:ext uri="{FF2B5EF4-FFF2-40B4-BE49-F238E27FC236}">
                  <a16:creationId xmlns:a16="http://schemas.microsoft.com/office/drawing/2014/main" id="{88F9F9AB-F8C4-F044-BE24-1EFFD6F2350B}"/>
                </a:ext>
              </a:extLst>
            </p:cNvPr>
            <p:cNvGrpSpPr/>
            <p:nvPr/>
          </p:nvGrpSpPr>
          <p:grpSpPr>
            <a:xfrm>
              <a:off x="32655" y="18050"/>
              <a:ext cx="4029440" cy="4138341"/>
              <a:chOff x="-2" y="-53795"/>
              <a:chExt cx="4029440" cy="4138341"/>
            </a:xfrm>
          </p:grpSpPr>
          <p:cxnSp>
            <p:nvCxnSpPr>
              <p:cNvPr id="18" name="直线连接符 17">
                <a:extLst>
                  <a:ext uri="{FF2B5EF4-FFF2-40B4-BE49-F238E27FC236}">
                    <a16:creationId xmlns:a16="http://schemas.microsoft.com/office/drawing/2014/main" id="{05E11E1D-F05F-8B49-89FE-BE393B47E79B}"/>
                  </a:ext>
                </a:extLst>
              </p:cNvPr>
              <p:cNvCxnSpPr/>
              <p:nvPr/>
            </p:nvCxnSpPr>
            <p:spPr>
              <a:xfrm>
                <a:off x="-2" y="-53795"/>
                <a:ext cx="3987805" cy="0"/>
              </a:xfrm>
              <a:prstGeom prst="line">
                <a:avLst/>
              </a:prstGeom>
              <a:ln w="12700">
                <a:solidFill>
                  <a:schemeClr val="tx1"/>
                </a:solidFill>
              </a:ln>
            </p:spPr>
            <p:style>
              <a:lnRef idx="1">
                <a:schemeClr val="dk1"/>
              </a:lnRef>
              <a:fillRef idx="0">
                <a:schemeClr val="dk1"/>
              </a:fillRef>
              <a:effectRef idx="0">
                <a:schemeClr val="dk1"/>
              </a:effectRef>
              <a:fontRef idx="minor">
                <a:schemeClr val="tx1"/>
              </a:fontRef>
            </p:style>
          </p:cxnSp>
          <p:cxnSp>
            <p:nvCxnSpPr>
              <p:cNvPr id="19" name="直线连接符 18">
                <a:extLst>
                  <a:ext uri="{FF2B5EF4-FFF2-40B4-BE49-F238E27FC236}">
                    <a16:creationId xmlns:a16="http://schemas.microsoft.com/office/drawing/2014/main" id="{4D5778C9-46D2-7C45-BF65-EC9B11FA1421}"/>
                  </a:ext>
                </a:extLst>
              </p:cNvPr>
              <p:cNvCxnSpPr/>
              <p:nvPr/>
            </p:nvCxnSpPr>
            <p:spPr>
              <a:xfrm>
                <a:off x="-2" y="220587"/>
                <a:ext cx="3987984" cy="0"/>
              </a:xfrm>
              <a:prstGeom prst="line">
                <a:avLst/>
              </a:prstGeom>
            </p:spPr>
            <p:style>
              <a:lnRef idx="1">
                <a:schemeClr val="dk1"/>
              </a:lnRef>
              <a:fillRef idx="0">
                <a:schemeClr val="dk1"/>
              </a:fillRef>
              <a:effectRef idx="0">
                <a:schemeClr val="dk1"/>
              </a:effectRef>
              <a:fontRef idx="minor">
                <a:schemeClr val="tx1"/>
              </a:fontRef>
            </p:style>
          </p:cxnSp>
          <p:cxnSp>
            <p:nvCxnSpPr>
              <p:cNvPr id="20" name="直线连接符 19">
                <a:extLst>
                  <a:ext uri="{FF2B5EF4-FFF2-40B4-BE49-F238E27FC236}">
                    <a16:creationId xmlns:a16="http://schemas.microsoft.com/office/drawing/2014/main" id="{C8759BE0-231E-BE4D-81AE-C78D0C8A2473}"/>
                  </a:ext>
                </a:extLst>
              </p:cNvPr>
              <p:cNvCxnSpPr/>
              <p:nvPr/>
            </p:nvCxnSpPr>
            <p:spPr>
              <a:xfrm>
                <a:off x="3896" y="4084546"/>
                <a:ext cx="4025542" cy="0"/>
              </a:xfrm>
              <a:prstGeom prst="line">
                <a:avLst/>
              </a:prstGeom>
            </p:spPr>
            <p:style>
              <a:lnRef idx="1">
                <a:schemeClr val="dk1"/>
              </a:lnRef>
              <a:fillRef idx="0">
                <a:schemeClr val="dk1"/>
              </a:fillRef>
              <a:effectRef idx="0">
                <a:schemeClr val="dk1"/>
              </a:effectRef>
              <a:fontRef idx="minor">
                <a:schemeClr val="tx1"/>
              </a:fontRef>
            </p:style>
          </p:cxnSp>
        </p:grpSp>
      </p:grpSp>
      <p:pic>
        <p:nvPicPr>
          <p:cNvPr id="22" name="图片 21">
            <a:extLst>
              <a:ext uri="{FF2B5EF4-FFF2-40B4-BE49-F238E27FC236}">
                <a16:creationId xmlns:a16="http://schemas.microsoft.com/office/drawing/2014/main" id="{2783EE37-3412-7C4D-B07B-6340ACB83D4A}"/>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28576" y="934672"/>
            <a:ext cx="8166100" cy="304800"/>
          </a:xfrm>
          <a:prstGeom prst="rect">
            <a:avLst/>
          </a:prstGeom>
        </p:spPr>
      </p:pic>
    </p:spTree>
    <p:extLst>
      <p:ext uri="{BB962C8B-B14F-4D97-AF65-F5344CB8AC3E}">
        <p14:creationId xmlns:p14="http://schemas.microsoft.com/office/powerpoint/2010/main" val="2094655732"/>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54977" y="114300"/>
            <a:ext cx="1221398" cy="8667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74" name="Rectangle 2"/>
          <p:cNvSpPr>
            <a:spLocks noGrp="1" noChangeArrowheads="1"/>
          </p:cNvSpPr>
          <p:nvPr>
            <p:ph type="title"/>
          </p:nvPr>
        </p:nvSpPr>
        <p:spPr>
          <a:xfrm>
            <a:off x="1646848" y="386986"/>
            <a:ext cx="7343775" cy="576262"/>
          </a:xfrm>
        </p:spPr>
        <p:txBody>
          <a:bodyPr/>
          <a:lstStyle/>
          <a:p>
            <a:pPr eaLnBrk="1" hangingPunct="1"/>
            <a:r>
              <a:rPr lang="en-US" altLang="zh-CN" sz="2800" b="1" dirty="0">
                <a:solidFill>
                  <a:srgbClr val="44546A"/>
                </a:solidFill>
                <a:latin typeface="微软雅黑" panose="020B0503020204020204" pitchFamily="34" charset="-122"/>
                <a:ea typeface="微软雅黑" panose="020B0503020204020204" pitchFamily="34" charset="-122"/>
              </a:rPr>
              <a:t>AUC</a:t>
            </a:r>
            <a:endParaRPr lang="zh-CN" altLang="en-US" sz="2800" b="1" dirty="0">
              <a:solidFill>
                <a:srgbClr val="44546A"/>
              </a:solidFill>
              <a:latin typeface="微软雅黑" panose="020B0503020204020204" pitchFamily="34" charset="-122"/>
              <a:ea typeface="微软雅黑" panose="020B0503020204020204" pitchFamily="34" charset="-122"/>
            </a:endParaRPr>
          </a:p>
        </p:txBody>
      </p:sp>
      <p:pic>
        <p:nvPicPr>
          <p:cNvPr id="12" name="图片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01319" y="325819"/>
            <a:ext cx="1328713" cy="655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6248766" y="6435969"/>
            <a:ext cx="2787162" cy="4220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Title 1"/>
          <p:cNvSpPr txBox="1">
            <a:spLocks/>
          </p:cNvSpPr>
          <p:nvPr/>
        </p:nvSpPr>
        <p:spPr>
          <a:xfrm>
            <a:off x="4888523" y="6435969"/>
            <a:ext cx="4102100" cy="281354"/>
          </a:xfrm>
          <a:prstGeom prst="rect">
            <a:avLst/>
          </a:prstGeom>
        </p:spPr>
        <p:txBody>
          <a:bodyPr/>
          <a:lstStyle>
            <a:lvl1pPr algn="l" defTabSz="685487" rtl="0" eaLnBrk="1" latinLnBrk="0" hangingPunct="1">
              <a:lnSpc>
                <a:spcPct val="90000"/>
              </a:lnSpc>
              <a:spcBef>
                <a:spcPct val="0"/>
              </a:spcBef>
              <a:buNone/>
              <a:defRPr lang="en-US" sz="3300" b="0" kern="1200" cap="none" spc="-75" baseline="0" dirty="0" smtClean="0">
                <a:ln w="3175">
                  <a:noFill/>
                </a:ln>
                <a:gradFill flip="none" rotWithShape="1">
                  <a:gsLst>
                    <a:gs pos="0">
                      <a:schemeClr val="tx1"/>
                    </a:gs>
                    <a:gs pos="86000">
                      <a:schemeClr val="tx1"/>
                    </a:gs>
                  </a:gsLst>
                  <a:lin ang="5400000" scaled="0"/>
                  <a:tileRect/>
                </a:gradFill>
                <a:effectLst/>
                <a:latin typeface="+mj-lt"/>
                <a:ea typeface="+mn-ea"/>
                <a:cs typeface="Arial" charset="0"/>
              </a:defRPr>
            </a:lvl1pPr>
          </a:lstStyle>
          <a:p>
            <a:pPr fontAlgn="auto">
              <a:spcAft>
                <a:spcPts val="0"/>
              </a:spcAft>
              <a:defRPr/>
            </a:pPr>
            <a:r>
              <a:rPr lang="zh-CN" altLang="en-US" sz="1400" dirty="0">
                <a:solidFill>
                  <a:srgbClr val="44546A"/>
                </a:solidFill>
                <a:latin typeface="微软雅黑" panose="020B0503020204020204" pitchFamily="34" charset="-122"/>
                <a:ea typeface="微软雅黑" panose="020B0503020204020204" pitchFamily="34" charset="-122"/>
              </a:rPr>
              <a:t>中国科学院空间信息处理与应用系统技术重点实验室</a:t>
            </a:r>
            <a:endParaRPr altLang="zh-CN" sz="1400" dirty="0">
              <a:solidFill>
                <a:srgbClr val="44546A"/>
              </a:solidFill>
              <a:latin typeface="微软雅黑" panose="020B0503020204020204" pitchFamily="34" charset="-122"/>
              <a:ea typeface="微软雅黑" panose="020B0503020204020204" pitchFamily="34" charset="-122"/>
            </a:endParaRPr>
          </a:p>
          <a:p>
            <a:pPr fontAlgn="auto">
              <a:spcAft>
                <a:spcPts val="0"/>
              </a:spcAft>
              <a:defRPr/>
            </a:pPr>
            <a:br>
              <a:rPr lang="zh-CN" altLang="en-US" sz="1400" dirty="0">
                <a:solidFill>
                  <a:schemeClr val="tx1"/>
                </a:solidFill>
                <a:latin typeface="微软雅黑" pitchFamily="34" charset="-122"/>
                <a:ea typeface="微软雅黑" pitchFamily="34" charset="-122"/>
              </a:rPr>
            </a:br>
            <a:endParaRPr lang="zh-CN" altLang="en-US" sz="3200" b="1" dirty="0">
              <a:solidFill>
                <a:schemeClr val="tx1"/>
              </a:solidFill>
              <a:latin typeface="微软雅黑" pitchFamily="34" charset="-122"/>
              <a:ea typeface="微软雅黑" pitchFamily="34" charset="-122"/>
            </a:endParaRPr>
          </a:p>
        </p:txBody>
      </p:sp>
      <p:pic>
        <p:nvPicPr>
          <p:cNvPr id="2" name="图片 1">
            <a:extLst>
              <a:ext uri="{FF2B5EF4-FFF2-40B4-BE49-F238E27FC236}">
                <a16:creationId xmlns:a16="http://schemas.microsoft.com/office/drawing/2014/main" id="{C2791A45-BF92-1344-8460-22505AAD594B}"/>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28576" y="934672"/>
            <a:ext cx="8166100" cy="304800"/>
          </a:xfrm>
          <a:prstGeom prst="rect">
            <a:avLst/>
          </a:prstGeom>
        </p:spPr>
      </p:pic>
      <p:sp>
        <p:nvSpPr>
          <p:cNvPr id="6" name="矩形 5">
            <a:extLst>
              <a:ext uri="{FF2B5EF4-FFF2-40B4-BE49-F238E27FC236}">
                <a16:creationId xmlns:a16="http://schemas.microsoft.com/office/drawing/2014/main" id="{A5E25051-E945-0949-8D31-F78599688EAF}"/>
              </a:ext>
            </a:extLst>
          </p:cNvPr>
          <p:cNvSpPr/>
          <p:nvPr/>
        </p:nvSpPr>
        <p:spPr>
          <a:xfrm>
            <a:off x="3962766" y="1848325"/>
            <a:ext cx="4572000" cy="1754326"/>
          </a:xfrm>
          <a:prstGeom prst="rect">
            <a:avLst/>
          </a:prstGeom>
        </p:spPr>
        <p:txBody>
          <a:bodyPr wrap="square">
            <a:spAutoFit/>
          </a:bodyPr>
          <a:lstStyle/>
          <a:p>
            <a:r>
              <a:rPr lang="zh-CN" altLang="en-US" dirty="0"/>
              <a:t>横坐标：</a:t>
            </a:r>
            <a:r>
              <a:rPr lang="en-US" altLang="zh-CN" b="1" dirty="0"/>
              <a:t>1-</a:t>
            </a:r>
            <a:r>
              <a:rPr lang="en" altLang="zh-CN" b="1" dirty="0"/>
              <a:t>Specificity</a:t>
            </a:r>
            <a:r>
              <a:rPr lang="zh-CN" altLang="en" dirty="0"/>
              <a:t>，</a:t>
            </a:r>
            <a:r>
              <a:rPr lang="zh-CN" altLang="en-US" dirty="0"/>
              <a:t>伪正类率</a:t>
            </a:r>
            <a:r>
              <a:rPr lang="en-US" altLang="zh-CN" dirty="0"/>
              <a:t>(</a:t>
            </a:r>
            <a:r>
              <a:rPr lang="en" altLang="zh-CN" dirty="0"/>
              <a:t>False positive rate</a:t>
            </a:r>
            <a:r>
              <a:rPr lang="zh-CN" altLang="en" dirty="0"/>
              <a:t>， </a:t>
            </a:r>
            <a:r>
              <a:rPr lang="en" altLang="zh-CN" dirty="0"/>
              <a:t>FPR)</a:t>
            </a:r>
            <a:r>
              <a:rPr lang="zh-CN" altLang="en" dirty="0"/>
              <a:t>，</a:t>
            </a:r>
            <a:r>
              <a:rPr lang="zh-CN" altLang="en-US" b="1" dirty="0"/>
              <a:t>预测为正但实际为负</a:t>
            </a:r>
            <a:r>
              <a:rPr lang="zh-CN" altLang="en-US" dirty="0"/>
              <a:t>的样本占</a:t>
            </a:r>
            <a:r>
              <a:rPr lang="zh-CN" altLang="en-US" b="1" dirty="0"/>
              <a:t>所有负例样本</a:t>
            </a:r>
            <a:r>
              <a:rPr lang="zh-CN" altLang="en-US" dirty="0"/>
              <a:t>的比例。</a:t>
            </a:r>
            <a:endParaRPr lang="en-US" altLang="zh-CN" dirty="0"/>
          </a:p>
          <a:p>
            <a:r>
              <a:rPr lang="zh-CN" altLang="en-US" dirty="0"/>
              <a:t> 纵坐标：</a:t>
            </a:r>
            <a:r>
              <a:rPr lang="en" altLang="zh-CN" b="1" dirty="0"/>
              <a:t>Sensitivity</a:t>
            </a:r>
            <a:r>
              <a:rPr lang="zh-CN" altLang="en" dirty="0"/>
              <a:t>，</a:t>
            </a:r>
            <a:r>
              <a:rPr lang="zh-CN" altLang="en-US" dirty="0"/>
              <a:t>真正类率</a:t>
            </a:r>
            <a:r>
              <a:rPr lang="en-US" altLang="zh-CN" dirty="0"/>
              <a:t>(</a:t>
            </a:r>
            <a:r>
              <a:rPr lang="en" altLang="zh-CN" dirty="0"/>
              <a:t>True positive rate</a:t>
            </a:r>
            <a:r>
              <a:rPr lang="zh-CN" altLang="en" dirty="0"/>
              <a:t>， </a:t>
            </a:r>
            <a:r>
              <a:rPr lang="en" altLang="zh-CN" dirty="0"/>
              <a:t>TPR)</a:t>
            </a:r>
            <a:r>
              <a:rPr lang="zh-CN" altLang="en" dirty="0"/>
              <a:t>，</a:t>
            </a:r>
            <a:r>
              <a:rPr lang="zh-CN" altLang="en-US" b="1" dirty="0"/>
              <a:t>预测为正且实际为正</a:t>
            </a:r>
            <a:r>
              <a:rPr lang="zh-CN" altLang="en-US" dirty="0"/>
              <a:t>的样本占</a:t>
            </a:r>
            <a:r>
              <a:rPr lang="zh-CN" altLang="en-US" b="1" dirty="0"/>
              <a:t>所有正例样本</a:t>
            </a:r>
            <a:r>
              <a:rPr lang="zh-CN" altLang="en-US" dirty="0"/>
              <a:t>的比例。</a:t>
            </a:r>
          </a:p>
        </p:txBody>
      </p:sp>
      <p:pic>
        <p:nvPicPr>
          <p:cNvPr id="8" name="图片 7">
            <a:extLst>
              <a:ext uri="{FF2B5EF4-FFF2-40B4-BE49-F238E27FC236}">
                <a16:creationId xmlns:a16="http://schemas.microsoft.com/office/drawing/2014/main" id="{4753D1AC-A5A0-A345-AC22-6405F8FAF8D4}"/>
              </a:ext>
            </a:extLst>
          </p:cNvPr>
          <p:cNvPicPr>
            <a:picLocks noChangeAspect="1"/>
          </p:cNvPicPr>
          <p:nvPr/>
        </p:nvPicPr>
        <p:blipFill rotWithShape="1">
          <a:blip r:embed="rId5">
            <a:extLst>
              <a:ext uri="{28A0092B-C50C-407E-A947-70E740481C1C}">
                <a14:useLocalDpi xmlns:a14="http://schemas.microsoft.com/office/drawing/2010/main" val="0"/>
              </a:ext>
            </a:extLst>
          </a:blip>
          <a:srcRect l="734" r="57619" b="10462"/>
          <a:stretch/>
        </p:blipFill>
        <p:spPr>
          <a:xfrm>
            <a:off x="735227" y="1192594"/>
            <a:ext cx="3067516" cy="2901803"/>
          </a:xfrm>
          <a:prstGeom prst="rect">
            <a:avLst/>
          </a:prstGeom>
        </p:spPr>
      </p:pic>
      <p:sp>
        <p:nvSpPr>
          <p:cNvPr id="9" name="矩形 8">
            <a:extLst>
              <a:ext uri="{FF2B5EF4-FFF2-40B4-BE49-F238E27FC236}">
                <a16:creationId xmlns:a16="http://schemas.microsoft.com/office/drawing/2014/main" id="{FAB7A8C7-525E-A848-A95A-C9B316D0F8FA}"/>
              </a:ext>
            </a:extLst>
          </p:cNvPr>
          <p:cNvSpPr/>
          <p:nvPr/>
        </p:nvSpPr>
        <p:spPr>
          <a:xfrm>
            <a:off x="1088570" y="4571670"/>
            <a:ext cx="7446195" cy="1200329"/>
          </a:xfrm>
          <a:prstGeom prst="rect">
            <a:avLst/>
          </a:prstGeom>
        </p:spPr>
        <p:txBody>
          <a:bodyPr wrap="square">
            <a:spAutoFit/>
          </a:bodyPr>
          <a:lstStyle/>
          <a:p>
            <a:r>
              <a:rPr lang="zh-CN" altLang="en-US" dirty="0"/>
              <a:t>横轴</a:t>
            </a:r>
            <a:r>
              <a:rPr lang="en" altLang="zh-CN" dirty="0"/>
              <a:t>FPR</a:t>
            </a:r>
            <a:r>
              <a:rPr lang="zh-CN" altLang="en" dirty="0"/>
              <a:t>：</a:t>
            </a:r>
            <a:r>
              <a:rPr lang="en" altLang="zh-CN" dirty="0"/>
              <a:t>FPR</a:t>
            </a:r>
            <a:r>
              <a:rPr lang="zh-CN" altLang="en-US" dirty="0"/>
              <a:t>越大，预测正类中实际负类越多。 </a:t>
            </a:r>
            <a:endParaRPr lang="en-US" altLang="zh-CN" dirty="0"/>
          </a:p>
          <a:p>
            <a:r>
              <a:rPr lang="zh-CN" altLang="en-US" dirty="0"/>
              <a:t>纵轴</a:t>
            </a:r>
            <a:r>
              <a:rPr lang="en" altLang="zh-CN" dirty="0"/>
              <a:t>TPR</a:t>
            </a:r>
            <a:r>
              <a:rPr lang="zh-CN" altLang="en" dirty="0"/>
              <a:t>：</a:t>
            </a:r>
            <a:r>
              <a:rPr lang="en" altLang="zh-CN" dirty="0"/>
              <a:t>TPR</a:t>
            </a:r>
            <a:r>
              <a:rPr lang="zh-CN" altLang="en-US" dirty="0"/>
              <a:t>越大，预测正类中实际正类越多。 </a:t>
            </a:r>
            <a:endParaRPr lang="en-US" altLang="zh-CN" dirty="0"/>
          </a:p>
          <a:p>
            <a:r>
              <a:rPr lang="zh-CN" altLang="en-US" dirty="0"/>
              <a:t>理想目标：</a:t>
            </a:r>
            <a:r>
              <a:rPr lang="en" altLang="zh-CN" dirty="0"/>
              <a:t>TPR=1</a:t>
            </a:r>
            <a:r>
              <a:rPr lang="zh-CN" altLang="en" dirty="0"/>
              <a:t>，</a:t>
            </a:r>
            <a:r>
              <a:rPr lang="en" altLang="zh-CN" dirty="0"/>
              <a:t>FPR=0</a:t>
            </a:r>
            <a:r>
              <a:rPr lang="zh-CN" altLang="en" dirty="0"/>
              <a:t>，</a:t>
            </a:r>
            <a:r>
              <a:rPr lang="zh-CN" altLang="en-US" dirty="0"/>
              <a:t>即图中</a:t>
            </a:r>
            <a:r>
              <a:rPr lang="en-US" altLang="zh-CN" dirty="0"/>
              <a:t>(0,1)</a:t>
            </a:r>
            <a:r>
              <a:rPr lang="zh-CN" altLang="en-US" dirty="0"/>
              <a:t>点，故</a:t>
            </a:r>
            <a:r>
              <a:rPr lang="en" altLang="zh-CN" dirty="0"/>
              <a:t>ROC</a:t>
            </a:r>
            <a:r>
              <a:rPr lang="zh-CN" altLang="en-US" dirty="0"/>
              <a:t>曲线越靠拢</a:t>
            </a:r>
            <a:r>
              <a:rPr lang="en-US" altLang="zh-CN" dirty="0"/>
              <a:t>(0,1)</a:t>
            </a:r>
            <a:r>
              <a:rPr lang="zh-CN" altLang="en-US" dirty="0"/>
              <a:t>点，越偏离</a:t>
            </a:r>
            <a:r>
              <a:rPr lang="en-US" altLang="zh-CN" dirty="0"/>
              <a:t>45</a:t>
            </a:r>
            <a:r>
              <a:rPr lang="zh-CN" altLang="en-US" dirty="0"/>
              <a:t>度对角线越好。</a:t>
            </a:r>
          </a:p>
        </p:txBody>
      </p:sp>
    </p:spTree>
    <p:extLst>
      <p:ext uri="{BB962C8B-B14F-4D97-AF65-F5344CB8AC3E}">
        <p14:creationId xmlns:p14="http://schemas.microsoft.com/office/powerpoint/2010/main" val="1450638241"/>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AEF383DF-B945-D94F-ACD8-6D22F1714791}"/>
              </a:ext>
            </a:extLst>
          </p:cNvPr>
          <p:cNvPicPr>
            <a:picLocks noChangeAspect="1"/>
          </p:cNvPicPr>
          <p:nvPr/>
        </p:nvPicPr>
        <p:blipFill rotWithShape="1">
          <a:blip r:embed="rId2">
            <a:extLst>
              <a:ext uri="{28A0092B-C50C-407E-A947-70E740481C1C}">
                <a14:useLocalDpi xmlns:a14="http://schemas.microsoft.com/office/drawing/2010/main" val="0"/>
              </a:ext>
            </a:extLst>
          </a:blip>
          <a:srcRect l="41057" r="54514" b="83567"/>
          <a:stretch/>
        </p:blipFill>
        <p:spPr>
          <a:xfrm>
            <a:off x="1480559" y="3104575"/>
            <a:ext cx="304801" cy="392399"/>
          </a:xfrm>
          <a:prstGeom prst="rect">
            <a:avLst/>
          </a:prstGeom>
        </p:spPr>
      </p:pic>
      <p:pic>
        <p:nvPicPr>
          <p:cNvPr id="4" name="图片 3">
            <a:extLst>
              <a:ext uri="{FF2B5EF4-FFF2-40B4-BE49-F238E27FC236}">
                <a16:creationId xmlns:a16="http://schemas.microsoft.com/office/drawing/2014/main" id="{3A3546AE-7AED-694E-9227-CEA4271C2EED}"/>
              </a:ext>
            </a:extLst>
          </p:cNvPr>
          <p:cNvPicPr>
            <a:picLocks noChangeAspect="1"/>
          </p:cNvPicPr>
          <p:nvPr/>
        </p:nvPicPr>
        <p:blipFill rotWithShape="1">
          <a:blip r:embed="rId2">
            <a:extLst>
              <a:ext uri="{28A0092B-C50C-407E-A947-70E740481C1C}">
                <a14:useLocalDpi xmlns:a14="http://schemas.microsoft.com/office/drawing/2010/main" val="0"/>
              </a:ext>
            </a:extLst>
          </a:blip>
          <a:srcRect l="41192" t="36935" r="54379" b="52234"/>
          <a:stretch/>
        </p:blipFill>
        <p:spPr>
          <a:xfrm>
            <a:off x="2675515" y="1956773"/>
            <a:ext cx="304802" cy="258618"/>
          </a:xfrm>
          <a:prstGeom prst="rect">
            <a:avLst/>
          </a:prstGeom>
        </p:spPr>
      </p:pic>
      <p:pic>
        <p:nvPicPr>
          <p:cNvPr id="5" name="图片 4">
            <a:extLst>
              <a:ext uri="{FF2B5EF4-FFF2-40B4-BE49-F238E27FC236}">
                <a16:creationId xmlns:a16="http://schemas.microsoft.com/office/drawing/2014/main" id="{64F58B55-F589-3A48-8CB9-46F708974AB3}"/>
              </a:ext>
            </a:extLst>
          </p:cNvPr>
          <p:cNvPicPr>
            <a:picLocks noChangeAspect="1"/>
          </p:cNvPicPr>
          <p:nvPr/>
        </p:nvPicPr>
        <p:blipFill rotWithShape="1">
          <a:blip r:embed="rId2">
            <a:extLst>
              <a:ext uri="{28A0092B-C50C-407E-A947-70E740481C1C}">
                <a14:useLocalDpi xmlns:a14="http://schemas.microsoft.com/office/drawing/2010/main" val="0"/>
              </a:ext>
            </a:extLst>
          </a:blip>
          <a:srcRect l="41057" r="54514" b="83567"/>
          <a:stretch/>
        </p:blipFill>
        <p:spPr>
          <a:xfrm>
            <a:off x="700085" y="3104575"/>
            <a:ext cx="304801" cy="392399"/>
          </a:xfrm>
          <a:prstGeom prst="rect">
            <a:avLst/>
          </a:prstGeom>
        </p:spPr>
      </p:pic>
      <p:pic>
        <p:nvPicPr>
          <p:cNvPr id="6" name="图片 5">
            <a:extLst>
              <a:ext uri="{FF2B5EF4-FFF2-40B4-BE49-F238E27FC236}">
                <a16:creationId xmlns:a16="http://schemas.microsoft.com/office/drawing/2014/main" id="{FD820184-C23D-E842-A987-5A26C9CD0003}"/>
              </a:ext>
            </a:extLst>
          </p:cNvPr>
          <p:cNvPicPr>
            <a:picLocks noChangeAspect="1"/>
          </p:cNvPicPr>
          <p:nvPr/>
        </p:nvPicPr>
        <p:blipFill rotWithShape="1">
          <a:blip r:embed="rId2">
            <a:extLst>
              <a:ext uri="{28A0092B-C50C-407E-A947-70E740481C1C}">
                <a14:useLocalDpi xmlns:a14="http://schemas.microsoft.com/office/drawing/2010/main" val="0"/>
              </a:ext>
            </a:extLst>
          </a:blip>
          <a:srcRect l="41057" r="54514" b="83567"/>
          <a:stretch/>
        </p:blipFill>
        <p:spPr>
          <a:xfrm>
            <a:off x="2261033" y="3104575"/>
            <a:ext cx="304801" cy="392399"/>
          </a:xfrm>
          <a:prstGeom prst="rect">
            <a:avLst/>
          </a:prstGeom>
        </p:spPr>
      </p:pic>
      <p:pic>
        <p:nvPicPr>
          <p:cNvPr id="7" name="图片 6">
            <a:extLst>
              <a:ext uri="{FF2B5EF4-FFF2-40B4-BE49-F238E27FC236}">
                <a16:creationId xmlns:a16="http://schemas.microsoft.com/office/drawing/2014/main" id="{1BBF5E73-28AB-BF46-8155-3CCD702E4195}"/>
              </a:ext>
            </a:extLst>
          </p:cNvPr>
          <p:cNvPicPr>
            <a:picLocks noChangeAspect="1"/>
          </p:cNvPicPr>
          <p:nvPr/>
        </p:nvPicPr>
        <p:blipFill rotWithShape="1">
          <a:blip r:embed="rId2">
            <a:extLst>
              <a:ext uri="{28A0092B-C50C-407E-A947-70E740481C1C}">
                <a14:useLocalDpi xmlns:a14="http://schemas.microsoft.com/office/drawing/2010/main" val="0"/>
              </a:ext>
            </a:extLst>
          </a:blip>
          <a:srcRect l="41057" r="54514" b="83567"/>
          <a:stretch/>
        </p:blipFill>
        <p:spPr>
          <a:xfrm>
            <a:off x="3041507" y="3104575"/>
            <a:ext cx="304801" cy="392399"/>
          </a:xfrm>
          <a:prstGeom prst="rect">
            <a:avLst/>
          </a:prstGeom>
        </p:spPr>
      </p:pic>
      <p:pic>
        <p:nvPicPr>
          <p:cNvPr id="9" name="图片 8">
            <a:extLst>
              <a:ext uri="{FF2B5EF4-FFF2-40B4-BE49-F238E27FC236}">
                <a16:creationId xmlns:a16="http://schemas.microsoft.com/office/drawing/2014/main" id="{164C6539-C59A-8949-9263-37503B375C67}"/>
              </a:ext>
            </a:extLst>
          </p:cNvPr>
          <p:cNvPicPr>
            <a:picLocks noChangeAspect="1"/>
          </p:cNvPicPr>
          <p:nvPr/>
        </p:nvPicPr>
        <p:blipFill rotWithShape="1">
          <a:blip r:embed="rId2">
            <a:extLst>
              <a:ext uri="{28A0092B-C50C-407E-A947-70E740481C1C}">
                <a14:useLocalDpi xmlns:a14="http://schemas.microsoft.com/office/drawing/2010/main" val="0"/>
              </a:ext>
            </a:extLst>
          </a:blip>
          <a:srcRect l="41192" t="36935" r="54379" b="52234"/>
          <a:stretch/>
        </p:blipFill>
        <p:spPr>
          <a:xfrm>
            <a:off x="229031" y="1945411"/>
            <a:ext cx="304802" cy="258618"/>
          </a:xfrm>
          <a:prstGeom prst="rect">
            <a:avLst/>
          </a:prstGeom>
        </p:spPr>
      </p:pic>
      <p:pic>
        <p:nvPicPr>
          <p:cNvPr id="10" name="图片 9">
            <a:extLst>
              <a:ext uri="{FF2B5EF4-FFF2-40B4-BE49-F238E27FC236}">
                <a16:creationId xmlns:a16="http://schemas.microsoft.com/office/drawing/2014/main" id="{350E52ED-CD9C-E845-AB46-AF238829920C}"/>
              </a:ext>
            </a:extLst>
          </p:cNvPr>
          <p:cNvPicPr>
            <a:picLocks noChangeAspect="1"/>
          </p:cNvPicPr>
          <p:nvPr/>
        </p:nvPicPr>
        <p:blipFill rotWithShape="1">
          <a:blip r:embed="rId2">
            <a:extLst>
              <a:ext uri="{28A0092B-C50C-407E-A947-70E740481C1C}">
                <a14:useLocalDpi xmlns:a14="http://schemas.microsoft.com/office/drawing/2010/main" val="0"/>
              </a:ext>
            </a:extLst>
          </a:blip>
          <a:srcRect l="41192" t="36935" r="54379" b="52234"/>
          <a:stretch/>
        </p:blipFill>
        <p:spPr>
          <a:xfrm>
            <a:off x="1127267" y="1945411"/>
            <a:ext cx="304802" cy="258618"/>
          </a:xfrm>
          <a:prstGeom prst="rect">
            <a:avLst/>
          </a:prstGeom>
        </p:spPr>
      </p:pic>
      <p:pic>
        <p:nvPicPr>
          <p:cNvPr id="11" name="图片 10">
            <a:extLst>
              <a:ext uri="{FF2B5EF4-FFF2-40B4-BE49-F238E27FC236}">
                <a16:creationId xmlns:a16="http://schemas.microsoft.com/office/drawing/2014/main" id="{083549A4-3D26-AA49-AF16-3AF45A4F7F41}"/>
              </a:ext>
            </a:extLst>
          </p:cNvPr>
          <p:cNvPicPr>
            <a:picLocks noChangeAspect="1"/>
          </p:cNvPicPr>
          <p:nvPr/>
        </p:nvPicPr>
        <p:blipFill rotWithShape="1">
          <a:blip r:embed="rId2">
            <a:extLst>
              <a:ext uri="{28A0092B-C50C-407E-A947-70E740481C1C}">
                <a14:useLocalDpi xmlns:a14="http://schemas.microsoft.com/office/drawing/2010/main" val="0"/>
              </a:ext>
            </a:extLst>
          </a:blip>
          <a:srcRect l="41192" t="36935" r="54379" b="52234"/>
          <a:stretch/>
        </p:blipFill>
        <p:spPr>
          <a:xfrm>
            <a:off x="1956231" y="1945411"/>
            <a:ext cx="304802" cy="258618"/>
          </a:xfrm>
          <a:prstGeom prst="rect">
            <a:avLst/>
          </a:prstGeom>
        </p:spPr>
      </p:pic>
      <p:pic>
        <p:nvPicPr>
          <p:cNvPr id="12" name="图片 11">
            <a:extLst>
              <a:ext uri="{FF2B5EF4-FFF2-40B4-BE49-F238E27FC236}">
                <a16:creationId xmlns:a16="http://schemas.microsoft.com/office/drawing/2014/main" id="{24EA7FEE-83EE-1444-B432-CBB2801D124E}"/>
              </a:ext>
            </a:extLst>
          </p:cNvPr>
          <p:cNvPicPr>
            <a:picLocks noChangeAspect="1"/>
          </p:cNvPicPr>
          <p:nvPr/>
        </p:nvPicPr>
        <p:blipFill rotWithShape="1">
          <a:blip r:embed="rId2">
            <a:extLst>
              <a:ext uri="{28A0092B-C50C-407E-A947-70E740481C1C}">
                <a14:useLocalDpi xmlns:a14="http://schemas.microsoft.com/office/drawing/2010/main" val="0"/>
              </a:ext>
            </a:extLst>
          </a:blip>
          <a:srcRect l="41192" t="36935" r="54379" b="52234"/>
          <a:stretch/>
        </p:blipFill>
        <p:spPr>
          <a:xfrm>
            <a:off x="3572600" y="1945411"/>
            <a:ext cx="304802" cy="258618"/>
          </a:xfrm>
          <a:prstGeom prst="rect">
            <a:avLst/>
          </a:prstGeom>
        </p:spPr>
      </p:pic>
      <p:cxnSp>
        <p:nvCxnSpPr>
          <p:cNvPr id="14" name="直线连接符 13">
            <a:extLst>
              <a:ext uri="{FF2B5EF4-FFF2-40B4-BE49-F238E27FC236}">
                <a16:creationId xmlns:a16="http://schemas.microsoft.com/office/drawing/2014/main" id="{9DD33AB2-E9C0-1F4C-BDED-F7FD566DCB90}"/>
              </a:ext>
            </a:extLst>
          </p:cNvPr>
          <p:cNvCxnSpPr>
            <a:stCxn id="5" idx="0"/>
            <a:endCxn id="9" idx="2"/>
          </p:cNvCxnSpPr>
          <p:nvPr/>
        </p:nvCxnSpPr>
        <p:spPr>
          <a:xfrm flipH="1" flipV="1">
            <a:off x="381432" y="2204029"/>
            <a:ext cx="471054" cy="900546"/>
          </a:xfrm>
          <a:prstGeom prst="line">
            <a:avLst/>
          </a:prstGeom>
        </p:spPr>
        <p:style>
          <a:lnRef idx="1">
            <a:schemeClr val="dk1"/>
          </a:lnRef>
          <a:fillRef idx="0">
            <a:schemeClr val="dk1"/>
          </a:fillRef>
          <a:effectRef idx="0">
            <a:schemeClr val="dk1"/>
          </a:effectRef>
          <a:fontRef idx="minor">
            <a:schemeClr val="tx1"/>
          </a:fontRef>
        </p:style>
      </p:cxnSp>
      <p:cxnSp>
        <p:nvCxnSpPr>
          <p:cNvPr id="15" name="直线连接符 14">
            <a:extLst>
              <a:ext uri="{FF2B5EF4-FFF2-40B4-BE49-F238E27FC236}">
                <a16:creationId xmlns:a16="http://schemas.microsoft.com/office/drawing/2014/main" id="{53BE138C-C717-A846-A4E7-7669A1E4AD66}"/>
              </a:ext>
            </a:extLst>
          </p:cNvPr>
          <p:cNvCxnSpPr>
            <a:cxnSpLocks/>
            <a:stCxn id="5" idx="0"/>
            <a:endCxn id="10" idx="2"/>
          </p:cNvCxnSpPr>
          <p:nvPr/>
        </p:nvCxnSpPr>
        <p:spPr>
          <a:xfrm flipV="1">
            <a:off x="852486" y="2204029"/>
            <a:ext cx="427182" cy="900546"/>
          </a:xfrm>
          <a:prstGeom prst="line">
            <a:avLst/>
          </a:prstGeom>
        </p:spPr>
        <p:style>
          <a:lnRef idx="1">
            <a:schemeClr val="dk1"/>
          </a:lnRef>
          <a:fillRef idx="0">
            <a:schemeClr val="dk1"/>
          </a:fillRef>
          <a:effectRef idx="0">
            <a:schemeClr val="dk1"/>
          </a:effectRef>
          <a:fontRef idx="minor">
            <a:schemeClr val="tx1"/>
          </a:fontRef>
        </p:style>
      </p:cxnSp>
      <p:cxnSp>
        <p:nvCxnSpPr>
          <p:cNvPr id="18" name="直线连接符 17">
            <a:extLst>
              <a:ext uri="{FF2B5EF4-FFF2-40B4-BE49-F238E27FC236}">
                <a16:creationId xmlns:a16="http://schemas.microsoft.com/office/drawing/2014/main" id="{95323592-EC9C-0741-9036-BE1C428A612A}"/>
              </a:ext>
            </a:extLst>
          </p:cNvPr>
          <p:cNvCxnSpPr>
            <a:cxnSpLocks/>
            <a:stCxn id="5" idx="0"/>
            <a:endCxn id="11" idx="2"/>
          </p:cNvCxnSpPr>
          <p:nvPr/>
        </p:nvCxnSpPr>
        <p:spPr>
          <a:xfrm flipV="1">
            <a:off x="852486" y="2204029"/>
            <a:ext cx="1256146" cy="900546"/>
          </a:xfrm>
          <a:prstGeom prst="line">
            <a:avLst/>
          </a:prstGeom>
        </p:spPr>
        <p:style>
          <a:lnRef idx="1">
            <a:schemeClr val="dk1"/>
          </a:lnRef>
          <a:fillRef idx="0">
            <a:schemeClr val="dk1"/>
          </a:fillRef>
          <a:effectRef idx="0">
            <a:schemeClr val="dk1"/>
          </a:effectRef>
          <a:fontRef idx="minor">
            <a:schemeClr val="tx1"/>
          </a:fontRef>
        </p:style>
      </p:cxnSp>
      <p:cxnSp>
        <p:nvCxnSpPr>
          <p:cNvPr id="21" name="直线连接符 20">
            <a:extLst>
              <a:ext uri="{FF2B5EF4-FFF2-40B4-BE49-F238E27FC236}">
                <a16:creationId xmlns:a16="http://schemas.microsoft.com/office/drawing/2014/main" id="{BD3F97A8-DC7D-C941-B94C-A88D9D7FFEF3}"/>
              </a:ext>
            </a:extLst>
          </p:cNvPr>
          <p:cNvCxnSpPr>
            <a:cxnSpLocks/>
            <a:stCxn id="3" idx="0"/>
            <a:endCxn id="11" idx="2"/>
          </p:cNvCxnSpPr>
          <p:nvPr/>
        </p:nvCxnSpPr>
        <p:spPr>
          <a:xfrm flipV="1">
            <a:off x="1632960" y="2204029"/>
            <a:ext cx="475672" cy="900546"/>
          </a:xfrm>
          <a:prstGeom prst="line">
            <a:avLst/>
          </a:prstGeom>
        </p:spPr>
        <p:style>
          <a:lnRef idx="1">
            <a:schemeClr val="dk1"/>
          </a:lnRef>
          <a:fillRef idx="0">
            <a:schemeClr val="dk1"/>
          </a:fillRef>
          <a:effectRef idx="0">
            <a:schemeClr val="dk1"/>
          </a:effectRef>
          <a:fontRef idx="minor">
            <a:schemeClr val="tx1"/>
          </a:fontRef>
        </p:style>
      </p:cxnSp>
      <p:cxnSp>
        <p:nvCxnSpPr>
          <p:cNvPr id="24" name="直线连接符 23">
            <a:extLst>
              <a:ext uri="{FF2B5EF4-FFF2-40B4-BE49-F238E27FC236}">
                <a16:creationId xmlns:a16="http://schemas.microsoft.com/office/drawing/2014/main" id="{C2F4C546-511F-1842-A5B3-56140E4338C2}"/>
              </a:ext>
            </a:extLst>
          </p:cNvPr>
          <p:cNvCxnSpPr>
            <a:cxnSpLocks/>
            <a:stCxn id="6" idx="0"/>
            <a:endCxn id="9" idx="2"/>
          </p:cNvCxnSpPr>
          <p:nvPr/>
        </p:nvCxnSpPr>
        <p:spPr>
          <a:xfrm flipH="1" flipV="1">
            <a:off x="381432" y="2204029"/>
            <a:ext cx="2032002" cy="900546"/>
          </a:xfrm>
          <a:prstGeom prst="line">
            <a:avLst/>
          </a:prstGeom>
        </p:spPr>
        <p:style>
          <a:lnRef idx="1">
            <a:schemeClr val="dk1"/>
          </a:lnRef>
          <a:fillRef idx="0">
            <a:schemeClr val="dk1"/>
          </a:fillRef>
          <a:effectRef idx="0">
            <a:schemeClr val="dk1"/>
          </a:effectRef>
          <a:fontRef idx="minor">
            <a:schemeClr val="tx1"/>
          </a:fontRef>
        </p:style>
      </p:cxnSp>
      <p:cxnSp>
        <p:nvCxnSpPr>
          <p:cNvPr id="27" name="直线连接符 26">
            <a:extLst>
              <a:ext uri="{FF2B5EF4-FFF2-40B4-BE49-F238E27FC236}">
                <a16:creationId xmlns:a16="http://schemas.microsoft.com/office/drawing/2014/main" id="{D34B6738-D57A-C548-86BC-68B3C2839DE6}"/>
              </a:ext>
            </a:extLst>
          </p:cNvPr>
          <p:cNvCxnSpPr>
            <a:cxnSpLocks/>
            <a:stCxn id="6" idx="0"/>
            <a:endCxn id="10" idx="2"/>
          </p:cNvCxnSpPr>
          <p:nvPr/>
        </p:nvCxnSpPr>
        <p:spPr>
          <a:xfrm flipH="1" flipV="1">
            <a:off x="1279668" y="2204029"/>
            <a:ext cx="1133766" cy="900546"/>
          </a:xfrm>
          <a:prstGeom prst="line">
            <a:avLst/>
          </a:prstGeom>
        </p:spPr>
        <p:style>
          <a:lnRef idx="1">
            <a:schemeClr val="dk1"/>
          </a:lnRef>
          <a:fillRef idx="0">
            <a:schemeClr val="dk1"/>
          </a:fillRef>
          <a:effectRef idx="0">
            <a:schemeClr val="dk1"/>
          </a:effectRef>
          <a:fontRef idx="minor">
            <a:schemeClr val="tx1"/>
          </a:fontRef>
        </p:style>
      </p:cxnSp>
      <p:cxnSp>
        <p:nvCxnSpPr>
          <p:cNvPr id="30" name="直线连接符 29">
            <a:extLst>
              <a:ext uri="{FF2B5EF4-FFF2-40B4-BE49-F238E27FC236}">
                <a16:creationId xmlns:a16="http://schemas.microsoft.com/office/drawing/2014/main" id="{C46F9DF5-A3BC-9042-B9B5-E67A29FDBD4E}"/>
              </a:ext>
            </a:extLst>
          </p:cNvPr>
          <p:cNvCxnSpPr>
            <a:cxnSpLocks/>
            <a:stCxn id="7" idx="0"/>
            <a:endCxn id="11" idx="2"/>
          </p:cNvCxnSpPr>
          <p:nvPr/>
        </p:nvCxnSpPr>
        <p:spPr>
          <a:xfrm flipH="1" flipV="1">
            <a:off x="2108632" y="2204029"/>
            <a:ext cx="1085276" cy="900546"/>
          </a:xfrm>
          <a:prstGeom prst="line">
            <a:avLst/>
          </a:prstGeom>
        </p:spPr>
        <p:style>
          <a:lnRef idx="1">
            <a:schemeClr val="dk1"/>
          </a:lnRef>
          <a:fillRef idx="0">
            <a:schemeClr val="dk1"/>
          </a:fillRef>
          <a:effectRef idx="0">
            <a:schemeClr val="dk1"/>
          </a:effectRef>
          <a:fontRef idx="minor">
            <a:schemeClr val="tx1"/>
          </a:fontRef>
        </p:style>
      </p:cxnSp>
      <p:cxnSp>
        <p:nvCxnSpPr>
          <p:cNvPr id="33" name="直线连接符 32">
            <a:extLst>
              <a:ext uri="{FF2B5EF4-FFF2-40B4-BE49-F238E27FC236}">
                <a16:creationId xmlns:a16="http://schemas.microsoft.com/office/drawing/2014/main" id="{736B2EAB-1ABD-DD4D-917F-C7B0B74F5F10}"/>
              </a:ext>
            </a:extLst>
          </p:cNvPr>
          <p:cNvCxnSpPr>
            <a:cxnSpLocks/>
            <a:stCxn id="7" idx="0"/>
            <a:endCxn id="12" idx="2"/>
          </p:cNvCxnSpPr>
          <p:nvPr/>
        </p:nvCxnSpPr>
        <p:spPr>
          <a:xfrm flipV="1">
            <a:off x="3193908" y="2204029"/>
            <a:ext cx="531093" cy="900546"/>
          </a:xfrm>
          <a:prstGeom prst="line">
            <a:avLst/>
          </a:prstGeom>
        </p:spPr>
        <p:style>
          <a:lnRef idx="1">
            <a:schemeClr val="dk1"/>
          </a:lnRef>
          <a:fillRef idx="0">
            <a:schemeClr val="dk1"/>
          </a:fillRef>
          <a:effectRef idx="0">
            <a:schemeClr val="dk1"/>
          </a:effectRef>
          <a:fontRef idx="minor">
            <a:schemeClr val="tx1"/>
          </a:fontRef>
        </p:style>
      </p:cxnSp>
      <p:cxnSp>
        <p:nvCxnSpPr>
          <p:cNvPr id="36" name="直线连接符 35">
            <a:extLst>
              <a:ext uri="{FF2B5EF4-FFF2-40B4-BE49-F238E27FC236}">
                <a16:creationId xmlns:a16="http://schemas.microsoft.com/office/drawing/2014/main" id="{3DA1E592-8D96-A640-AC51-0610B673ECA7}"/>
              </a:ext>
            </a:extLst>
          </p:cNvPr>
          <p:cNvCxnSpPr>
            <a:cxnSpLocks/>
            <a:stCxn id="6" idx="0"/>
            <a:endCxn id="4" idx="2"/>
          </p:cNvCxnSpPr>
          <p:nvPr/>
        </p:nvCxnSpPr>
        <p:spPr>
          <a:xfrm flipV="1">
            <a:off x="2413434" y="2215391"/>
            <a:ext cx="414482" cy="889184"/>
          </a:xfrm>
          <a:prstGeom prst="line">
            <a:avLst/>
          </a:prstGeom>
        </p:spPr>
        <p:style>
          <a:lnRef idx="1">
            <a:schemeClr val="dk1"/>
          </a:lnRef>
          <a:fillRef idx="0">
            <a:schemeClr val="dk1"/>
          </a:fillRef>
          <a:effectRef idx="0">
            <a:schemeClr val="dk1"/>
          </a:effectRef>
          <a:fontRef idx="minor">
            <a:schemeClr val="tx1"/>
          </a:fontRef>
        </p:style>
      </p:cxnSp>
      <p:cxnSp>
        <p:nvCxnSpPr>
          <p:cNvPr id="39" name="直线连接符 38">
            <a:extLst>
              <a:ext uri="{FF2B5EF4-FFF2-40B4-BE49-F238E27FC236}">
                <a16:creationId xmlns:a16="http://schemas.microsoft.com/office/drawing/2014/main" id="{4F50820D-5A6E-E14D-8A56-27EF6CD7F115}"/>
              </a:ext>
            </a:extLst>
          </p:cNvPr>
          <p:cNvCxnSpPr>
            <a:cxnSpLocks/>
            <a:stCxn id="7" idx="0"/>
            <a:endCxn id="4" idx="2"/>
          </p:cNvCxnSpPr>
          <p:nvPr/>
        </p:nvCxnSpPr>
        <p:spPr>
          <a:xfrm flipH="1" flipV="1">
            <a:off x="2827916" y="2215391"/>
            <a:ext cx="365992" cy="889184"/>
          </a:xfrm>
          <a:prstGeom prst="line">
            <a:avLst/>
          </a:prstGeom>
        </p:spPr>
        <p:style>
          <a:lnRef idx="1">
            <a:schemeClr val="dk1"/>
          </a:lnRef>
          <a:fillRef idx="0">
            <a:schemeClr val="dk1"/>
          </a:fillRef>
          <a:effectRef idx="0">
            <a:schemeClr val="dk1"/>
          </a:effectRef>
          <a:fontRef idx="minor">
            <a:schemeClr val="tx1"/>
          </a:fontRef>
        </p:style>
      </p:cxnSp>
      <p:cxnSp>
        <p:nvCxnSpPr>
          <p:cNvPr id="43" name="直线连接符 42">
            <a:extLst>
              <a:ext uri="{FF2B5EF4-FFF2-40B4-BE49-F238E27FC236}">
                <a16:creationId xmlns:a16="http://schemas.microsoft.com/office/drawing/2014/main" id="{20F9064A-D8DF-8349-BBC6-7811451AA7DB}"/>
              </a:ext>
            </a:extLst>
          </p:cNvPr>
          <p:cNvCxnSpPr>
            <a:cxnSpLocks/>
            <a:stCxn id="6" idx="0"/>
            <a:endCxn id="12" idx="2"/>
          </p:cNvCxnSpPr>
          <p:nvPr/>
        </p:nvCxnSpPr>
        <p:spPr>
          <a:xfrm flipV="1">
            <a:off x="2413434" y="2204029"/>
            <a:ext cx="1311567" cy="900546"/>
          </a:xfrm>
          <a:prstGeom prst="line">
            <a:avLst/>
          </a:prstGeom>
        </p:spPr>
        <p:style>
          <a:lnRef idx="1">
            <a:schemeClr val="dk1"/>
          </a:lnRef>
          <a:fillRef idx="0">
            <a:schemeClr val="dk1"/>
          </a:fillRef>
          <a:effectRef idx="0">
            <a:schemeClr val="dk1"/>
          </a:effectRef>
          <a:fontRef idx="minor">
            <a:schemeClr val="tx1"/>
          </a:fontRef>
        </p:style>
      </p:cxnSp>
      <p:sp>
        <p:nvSpPr>
          <p:cNvPr id="46" name="文本框 45">
            <a:extLst>
              <a:ext uri="{FF2B5EF4-FFF2-40B4-BE49-F238E27FC236}">
                <a16:creationId xmlns:a16="http://schemas.microsoft.com/office/drawing/2014/main" id="{AFF9CA19-8255-AF40-9697-028DBACD0D01}"/>
              </a:ext>
            </a:extLst>
          </p:cNvPr>
          <p:cNvSpPr txBox="1"/>
          <p:nvPr/>
        </p:nvSpPr>
        <p:spPr>
          <a:xfrm>
            <a:off x="4162575" y="1890054"/>
            <a:ext cx="685800" cy="369332"/>
          </a:xfrm>
          <a:prstGeom prst="rect">
            <a:avLst/>
          </a:prstGeom>
          <a:noFill/>
        </p:spPr>
        <p:txBody>
          <a:bodyPr wrap="square" rtlCol="0">
            <a:spAutoFit/>
          </a:bodyPr>
          <a:lstStyle/>
          <a:p>
            <a:r>
              <a:rPr kumimoji="1" lang="zh-CN" altLang="en-US" dirty="0"/>
              <a:t>电影</a:t>
            </a:r>
          </a:p>
        </p:txBody>
      </p:sp>
      <p:sp>
        <p:nvSpPr>
          <p:cNvPr id="47" name="文本框 46">
            <a:extLst>
              <a:ext uri="{FF2B5EF4-FFF2-40B4-BE49-F238E27FC236}">
                <a16:creationId xmlns:a16="http://schemas.microsoft.com/office/drawing/2014/main" id="{6F7E08E8-AEF6-4E4C-8B0D-7387B9765F2B}"/>
              </a:ext>
            </a:extLst>
          </p:cNvPr>
          <p:cNvSpPr txBox="1"/>
          <p:nvPr/>
        </p:nvSpPr>
        <p:spPr>
          <a:xfrm>
            <a:off x="4200674" y="3104575"/>
            <a:ext cx="685800" cy="369332"/>
          </a:xfrm>
          <a:prstGeom prst="rect">
            <a:avLst/>
          </a:prstGeom>
          <a:noFill/>
        </p:spPr>
        <p:txBody>
          <a:bodyPr wrap="square" rtlCol="0">
            <a:spAutoFit/>
          </a:bodyPr>
          <a:lstStyle/>
          <a:p>
            <a:r>
              <a:rPr kumimoji="1" lang="zh-CN" altLang="en-US" dirty="0"/>
              <a:t>用户</a:t>
            </a:r>
          </a:p>
        </p:txBody>
      </p:sp>
      <p:sp>
        <p:nvSpPr>
          <p:cNvPr id="48" name="文本框 47">
            <a:extLst>
              <a:ext uri="{FF2B5EF4-FFF2-40B4-BE49-F238E27FC236}">
                <a16:creationId xmlns:a16="http://schemas.microsoft.com/office/drawing/2014/main" id="{7E307565-D2CD-9D4A-88F1-02D35F654D70}"/>
              </a:ext>
            </a:extLst>
          </p:cNvPr>
          <p:cNvSpPr txBox="1"/>
          <p:nvPr/>
        </p:nvSpPr>
        <p:spPr>
          <a:xfrm>
            <a:off x="700086" y="3473907"/>
            <a:ext cx="457202" cy="369332"/>
          </a:xfrm>
          <a:prstGeom prst="rect">
            <a:avLst/>
          </a:prstGeom>
          <a:noFill/>
        </p:spPr>
        <p:txBody>
          <a:bodyPr wrap="square" rtlCol="0">
            <a:spAutoFit/>
          </a:bodyPr>
          <a:lstStyle/>
          <a:p>
            <a:r>
              <a:rPr kumimoji="1" lang="en-US" altLang="zh-CN" dirty="0"/>
              <a:t>u</a:t>
            </a:r>
            <a:r>
              <a:rPr kumimoji="1" lang="en-US" altLang="zh-CN" baseline="-25000" dirty="0"/>
              <a:t>1</a:t>
            </a:r>
            <a:endParaRPr kumimoji="1" lang="zh-CN" altLang="en-US" baseline="-25000" dirty="0"/>
          </a:p>
        </p:txBody>
      </p:sp>
      <p:sp>
        <p:nvSpPr>
          <p:cNvPr id="50" name="文本框 49">
            <a:extLst>
              <a:ext uri="{FF2B5EF4-FFF2-40B4-BE49-F238E27FC236}">
                <a16:creationId xmlns:a16="http://schemas.microsoft.com/office/drawing/2014/main" id="{99889318-14EB-E647-93C1-F906E5BAC0E8}"/>
              </a:ext>
            </a:extLst>
          </p:cNvPr>
          <p:cNvSpPr txBox="1"/>
          <p:nvPr/>
        </p:nvSpPr>
        <p:spPr>
          <a:xfrm>
            <a:off x="1480559" y="3473907"/>
            <a:ext cx="457202" cy="369332"/>
          </a:xfrm>
          <a:prstGeom prst="rect">
            <a:avLst/>
          </a:prstGeom>
          <a:noFill/>
        </p:spPr>
        <p:txBody>
          <a:bodyPr wrap="square" rtlCol="0">
            <a:spAutoFit/>
          </a:bodyPr>
          <a:lstStyle/>
          <a:p>
            <a:r>
              <a:rPr kumimoji="1" lang="en-US" altLang="zh-CN" dirty="0"/>
              <a:t>u</a:t>
            </a:r>
            <a:r>
              <a:rPr kumimoji="1" lang="en-US" altLang="zh-CN" baseline="-25000" dirty="0"/>
              <a:t>2</a:t>
            </a:r>
            <a:endParaRPr kumimoji="1" lang="zh-CN" altLang="en-US" baseline="-25000" dirty="0"/>
          </a:p>
        </p:txBody>
      </p:sp>
      <p:sp>
        <p:nvSpPr>
          <p:cNvPr id="51" name="文本框 50">
            <a:extLst>
              <a:ext uri="{FF2B5EF4-FFF2-40B4-BE49-F238E27FC236}">
                <a16:creationId xmlns:a16="http://schemas.microsoft.com/office/drawing/2014/main" id="{74C78CBD-9B41-3949-9617-811DD2A1CCFB}"/>
              </a:ext>
            </a:extLst>
          </p:cNvPr>
          <p:cNvSpPr txBox="1"/>
          <p:nvPr/>
        </p:nvSpPr>
        <p:spPr>
          <a:xfrm>
            <a:off x="2248909" y="3473907"/>
            <a:ext cx="457202" cy="369332"/>
          </a:xfrm>
          <a:prstGeom prst="rect">
            <a:avLst/>
          </a:prstGeom>
          <a:noFill/>
        </p:spPr>
        <p:txBody>
          <a:bodyPr wrap="square" rtlCol="0">
            <a:spAutoFit/>
          </a:bodyPr>
          <a:lstStyle/>
          <a:p>
            <a:r>
              <a:rPr kumimoji="1" lang="en-US" altLang="zh-CN" dirty="0"/>
              <a:t>u</a:t>
            </a:r>
            <a:r>
              <a:rPr kumimoji="1" lang="en-US" altLang="zh-CN" baseline="-25000" dirty="0"/>
              <a:t>3</a:t>
            </a:r>
            <a:endParaRPr kumimoji="1" lang="zh-CN" altLang="en-US" baseline="-25000" dirty="0"/>
          </a:p>
        </p:txBody>
      </p:sp>
      <p:sp>
        <p:nvSpPr>
          <p:cNvPr id="53" name="文本框 52">
            <a:extLst>
              <a:ext uri="{FF2B5EF4-FFF2-40B4-BE49-F238E27FC236}">
                <a16:creationId xmlns:a16="http://schemas.microsoft.com/office/drawing/2014/main" id="{5B06A4F3-BBF9-C947-A70F-EA9EA90CC620}"/>
              </a:ext>
            </a:extLst>
          </p:cNvPr>
          <p:cNvSpPr txBox="1"/>
          <p:nvPr/>
        </p:nvSpPr>
        <p:spPr>
          <a:xfrm>
            <a:off x="3026355" y="3478528"/>
            <a:ext cx="457202" cy="369332"/>
          </a:xfrm>
          <a:prstGeom prst="rect">
            <a:avLst/>
          </a:prstGeom>
          <a:noFill/>
        </p:spPr>
        <p:txBody>
          <a:bodyPr wrap="square" rtlCol="0">
            <a:spAutoFit/>
          </a:bodyPr>
          <a:lstStyle/>
          <a:p>
            <a:r>
              <a:rPr kumimoji="1" lang="en-US" altLang="zh-CN" dirty="0"/>
              <a:t>u</a:t>
            </a:r>
            <a:r>
              <a:rPr kumimoji="1" lang="en-US" altLang="zh-CN" baseline="-25000" dirty="0"/>
              <a:t>4</a:t>
            </a:r>
            <a:endParaRPr kumimoji="1" lang="zh-CN" altLang="en-US" baseline="-25000" dirty="0"/>
          </a:p>
        </p:txBody>
      </p:sp>
      <p:sp>
        <p:nvSpPr>
          <p:cNvPr id="55" name="文本框 54">
            <a:extLst>
              <a:ext uri="{FF2B5EF4-FFF2-40B4-BE49-F238E27FC236}">
                <a16:creationId xmlns:a16="http://schemas.microsoft.com/office/drawing/2014/main" id="{0048036B-71A6-D344-8A05-B44CFD6A14DB}"/>
              </a:ext>
            </a:extLst>
          </p:cNvPr>
          <p:cNvSpPr txBox="1"/>
          <p:nvPr/>
        </p:nvSpPr>
        <p:spPr>
          <a:xfrm>
            <a:off x="159757" y="1543346"/>
            <a:ext cx="457202" cy="369332"/>
          </a:xfrm>
          <a:prstGeom prst="rect">
            <a:avLst/>
          </a:prstGeom>
          <a:noFill/>
        </p:spPr>
        <p:txBody>
          <a:bodyPr wrap="square" rtlCol="0">
            <a:spAutoFit/>
          </a:bodyPr>
          <a:lstStyle/>
          <a:p>
            <a:r>
              <a:rPr kumimoji="1" lang="en-US" altLang="zh-CN" dirty="0"/>
              <a:t>v</a:t>
            </a:r>
            <a:r>
              <a:rPr kumimoji="1" lang="en-US" altLang="zh-CN" baseline="-25000" dirty="0"/>
              <a:t>1</a:t>
            </a:r>
            <a:endParaRPr kumimoji="1" lang="zh-CN" altLang="en-US" baseline="-25000" dirty="0"/>
          </a:p>
        </p:txBody>
      </p:sp>
      <p:sp>
        <p:nvSpPr>
          <p:cNvPr id="56" name="文本框 55">
            <a:extLst>
              <a:ext uri="{FF2B5EF4-FFF2-40B4-BE49-F238E27FC236}">
                <a16:creationId xmlns:a16="http://schemas.microsoft.com/office/drawing/2014/main" id="{21DF4D79-1390-904C-B4CE-C4552365925C}"/>
              </a:ext>
            </a:extLst>
          </p:cNvPr>
          <p:cNvSpPr txBox="1"/>
          <p:nvPr/>
        </p:nvSpPr>
        <p:spPr>
          <a:xfrm>
            <a:off x="1054533" y="1543346"/>
            <a:ext cx="457202" cy="369332"/>
          </a:xfrm>
          <a:prstGeom prst="rect">
            <a:avLst/>
          </a:prstGeom>
          <a:noFill/>
        </p:spPr>
        <p:txBody>
          <a:bodyPr wrap="square" rtlCol="0">
            <a:spAutoFit/>
          </a:bodyPr>
          <a:lstStyle/>
          <a:p>
            <a:r>
              <a:rPr kumimoji="1" lang="en-US" altLang="zh-CN" dirty="0"/>
              <a:t>v</a:t>
            </a:r>
            <a:r>
              <a:rPr kumimoji="1" lang="en-US" altLang="zh-CN" baseline="-25000" dirty="0"/>
              <a:t>2</a:t>
            </a:r>
            <a:endParaRPr kumimoji="1" lang="zh-CN" altLang="en-US" baseline="-25000" dirty="0"/>
          </a:p>
        </p:txBody>
      </p:sp>
      <p:sp>
        <p:nvSpPr>
          <p:cNvPr id="57" name="文本框 56">
            <a:extLst>
              <a:ext uri="{FF2B5EF4-FFF2-40B4-BE49-F238E27FC236}">
                <a16:creationId xmlns:a16="http://schemas.microsoft.com/office/drawing/2014/main" id="{642E596B-F817-3B4C-8B29-A957AF87072F}"/>
              </a:ext>
            </a:extLst>
          </p:cNvPr>
          <p:cNvSpPr txBox="1"/>
          <p:nvPr/>
        </p:nvSpPr>
        <p:spPr>
          <a:xfrm>
            <a:off x="1932565" y="1543346"/>
            <a:ext cx="457202" cy="369332"/>
          </a:xfrm>
          <a:prstGeom prst="rect">
            <a:avLst/>
          </a:prstGeom>
          <a:noFill/>
        </p:spPr>
        <p:txBody>
          <a:bodyPr wrap="square" rtlCol="0">
            <a:spAutoFit/>
          </a:bodyPr>
          <a:lstStyle/>
          <a:p>
            <a:r>
              <a:rPr kumimoji="1" lang="en-US" altLang="zh-CN" dirty="0"/>
              <a:t>v</a:t>
            </a:r>
            <a:r>
              <a:rPr kumimoji="1" lang="en-US" altLang="zh-CN" baseline="-25000" dirty="0"/>
              <a:t>3</a:t>
            </a:r>
            <a:endParaRPr kumimoji="1" lang="zh-CN" altLang="en-US" baseline="-25000" dirty="0"/>
          </a:p>
        </p:txBody>
      </p:sp>
      <p:sp>
        <p:nvSpPr>
          <p:cNvPr id="58" name="文本框 57">
            <a:extLst>
              <a:ext uri="{FF2B5EF4-FFF2-40B4-BE49-F238E27FC236}">
                <a16:creationId xmlns:a16="http://schemas.microsoft.com/office/drawing/2014/main" id="{8CB82C2D-71A0-2144-A60E-E2061515B9EF}"/>
              </a:ext>
            </a:extLst>
          </p:cNvPr>
          <p:cNvSpPr txBox="1"/>
          <p:nvPr/>
        </p:nvSpPr>
        <p:spPr>
          <a:xfrm>
            <a:off x="2620675" y="1541068"/>
            <a:ext cx="457202" cy="369332"/>
          </a:xfrm>
          <a:prstGeom prst="rect">
            <a:avLst/>
          </a:prstGeom>
          <a:noFill/>
        </p:spPr>
        <p:txBody>
          <a:bodyPr wrap="square" rtlCol="0">
            <a:spAutoFit/>
          </a:bodyPr>
          <a:lstStyle/>
          <a:p>
            <a:r>
              <a:rPr kumimoji="1" lang="en-US" altLang="zh-CN" dirty="0"/>
              <a:t>v</a:t>
            </a:r>
            <a:r>
              <a:rPr kumimoji="1" lang="en-US" altLang="zh-CN" baseline="-25000" dirty="0"/>
              <a:t>4</a:t>
            </a:r>
            <a:endParaRPr kumimoji="1" lang="zh-CN" altLang="en-US" baseline="-25000" dirty="0"/>
          </a:p>
        </p:txBody>
      </p:sp>
      <p:sp>
        <p:nvSpPr>
          <p:cNvPr id="59" name="文本框 58">
            <a:extLst>
              <a:ext uri="{FF2B5EF4-FFF2-40B4-BE49-F238E27FC236}">
                <a16:creationId xmlns:a16="http://schemas.microsoft.com/office/drawing/2014/main" id="{FEA6A753-8C76-3840-89E5-AD473B5F5392}"/>
              </a:ext>
            </a:extLst>
          </p:cNvPr>
          <p:cNvSpPr txBox="1"/>
          <p:nvPr/>
        </p:nvSpPr>
        <p:spPr>
          <a:xfrm>
            <a:off x="3515451" y="1541068"/>
            <a:ext cx="457202" cy="369332"/>
          </a:xfrm>
          <a:prstGeom prst="rect">
            <a:avLst/>
          </a:prstGeom>
          <a:noFill/>
        </p:spPr>
        <p:txBody>
          <a:bodyPr wrap="square" rtlCol="0">
            <a:spAutoFit/>
          </a:bodyPr>
          <a:lstStyle/>
          <a:p>
            <a:r>
              <a:rPr kumimoji="1" lang="en-US" altLang="zh-CN" dirty="0"/>
              <a:t>v</a:t>
            </a:r>
            <a:r>
              <a:rPr kumimoji="1" lang="en-US" altLang="zh-CN" baseline="-25000" dirty="0"/>
              <a:t>5</a:t>
            </a:r>
            <a:endParaRPr kumimoji="1" lang="zh-CN" altLang="en-US" baseline="-25000" dirty="0"/>
          </a:p>
        </p:txBody>
      </p:sp>
      <mc:AlternateContent xmlns:mc="http://schemas.openxmlformats.org/markup-compatibility/2006" xmlns:a14="http://schemas.microsoft.com/office/drawing/2010/main">
        <mc:Choice Requires="a14">
          <p:sp>
            <p:nvSpPr>
              <p:cNvPr id="60" name="文本框 33">
                <a:extLst>
                  <a:ext uri="{FF2B5EF4-FFF2-40B4-BE49-F238E27FC236}">
                    <a16:creationId xmlns:a16="http://schemas.microsoft.com/office/drawing/2014/main" id="{E47BD4B5-0779-AE4D-8AE3-8975D86D6E07}"/>
                  </a:ext>
                </a:extLst>
              </p:cNvPr>
              <p:cNvSpPr txBox="1"/>
              <p:nvPr/>
            </p:nvSpPr>
            <p:spPr>
              <a:xfrm>
                <a:off x="182896" y="2495380"/>
                <a:ext cx="410923" cy="380565"/>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just">
                  <a:spcAft>
                    <a:spcPts val="0"/>
                  </a:spcAft>
                </a:pPr>
                <a14:m>
                  <m:oMathPara xmlns:m="http://schemas.openxmlformats.org/officeDocument/2006/math">
                    <m:oMathParaPr>
                      <m:jc m:val="centerGroup"/>
                    </m:oMathParaPr>
                    <m:oMath xmlns:m="http://schemas.openxmlformats.org/officeDocument/2006/math">
                      <m:sSub>
                        <m:sSubPr>
                          <m:ctrlPr>
                            <a:rPr lang="zh-CN" sz="1400" i="1" kern="100">
                              <a:solidFill>
                                <a:srgbClr val="000000"/>
                              </a:solidFill>
                              <a:effectLst/>
                              <a:latin typeface="Cambria Math" panose="02040503050406030204" pitchFamily="18" charset="0"/>
                              <a:ea typeface="Cambria Math" panose="02040503050406030204" pitchFamily="18" charset="0"/>
                              <a:cs typeface="宋体" panose="02010600030101010101" pitchFamily="2" charset="-122"/>
                            </a:rPr>
                          </m:ctrlPr>
                        </m:sSubPr>
                        <m:e>
                          <m:r>
                            <a:rPr lang="en-US" sz="1400" i="1" kern="100">
                              <a:solidFill>
                                <a:srgbClr val="000000"/>
                              </a:solidFill>
                              <a:effectLst/>
                              <a:latin typeface="Cambria Math" panose="02040503050406030204" pitchFamily="18" charset="0"/>
                              <a:ea typeface="宋体" panose="02010600030101010101" pitchFamily="2" charset="-122"/>
                              <a:cs typeface="宋体" panose="02010600030101010101" pitchFamily="2" charset="-122"/>
                            </a:rPr>
                            <m:t>𝑤</m:t>
                          </m:r>
                        </m:e>
                        <m:sub>
                          <m:r>
                            <a:rPr lang="en-US" sz="1400" i="1" kern="100">
                              <a:solidFill>
                                <a:srgbClr val="000000"/>
                              </a:solidFill>
                              <a:effectLst/>
                              <a:latin typeface="Cambria Math" panose="02040503050406030204" pitchFamily="18" charset="0"/>
                              <a:ea typeface="宋体" panose="02010600030101010101" pitchFamily="2" charset="-122"/>
                              <a:cs typeface="宋体" panose="02010600030101010101" pitchFamily="2" charset="-122"/>
                            </a:rPr>
                            <m:t>11</m:t>
                          </m:r>
                        </m:sub>
                      </m:sSub>
                    </m:oMath>
                  </m:oMathPara>
                </a14:m>
                <a:endParaRPr lang="zh-CN" sz="1050"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endParaRPr>
              </a:p>
            </p:txBody>
          </p:sp>
        </mc:Choice>
        <mc:Fallback xmlns="">
          <p:sp>
            <p:nvSpPr>
              <p:cNvPr id="60" name="文本框 33">
                <a:extLst>
                  <a:ext uri="{FF2B5EF4-FFF2-40B4-BE49-F238E27FC236}">
                    <a16:creationId xmlns:a16="http://schemas.microsoft.com/office/drawing/2014/main" id="{E47BD4B5-0779-AE4D-8AE3-8975D86D6E07}"/>
                  </a:ext>
                </a:extLst>
              </p:cNvPr>
              <p:cNvSpPr txBox="1">
                <a:spLocks noRot="1" noChangeAspect="1" noMove="1" noResize="1" noEditPoints="1" noAdjustHandles="1" noChangeArrowheads="1" noChangeShapeType="1" noTextEdit="1"/>
              </p:cNvSpPr>
              <p:nvPr/>
            </p:nvSpPr>
            <p:spPr>
              <a:xfrm>
                <a:off x="182896" y="2495380"/>
                <a:ext cx="410923" cy="380565"/>
              </a:xfrm>
              <a:prstGeom prst="rect">
                <a:avLst/>
              </a:prstGeom>
              <a:blipFill>
                <a:blip r:embed="rId3"/>
                <a:stretch>
                  <a:fillRect/>
                </a:stretch>
              </a:blipFill>
              <a:ln w="6350">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3" name="文本框 33">
                <a:extLst>
                  <a:ext uri="{FF2B5EF4-FFF2-40B4-BE49-F238E27FC236}">
                    <a16:creationId xmlns:a16="http://schemas.microsoft.com/office/drawing/2014/main" id="{09370E6B-826B-374A-ADB4-52BE804099BE}"/>
                  </a:ext>
                </a:extLst>
              </p:cNvPr>
              <p:cNvSpPr txBox="1"/>
              <p:nvPr/>
            </p:nvSpPr>
            <p:spPr>
              <a:xfrm>
                <a:off x="3551914" y="2464019"/>
                <a:ext cx="410923" cy="380565"/>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just">
                  <a:spcAft>
                    <a:spcPts val="0"/>
                  </a:spcAft>
                </a:pPr>
                <a14:m>
                  <m:oMathPara xmlns:m="http://schemas.openxmlformats.org/officeDocument/2006/math">
                    <m:oMathParaPr>
                      <m:jc m:val="centerGroup"/>
                    </m:oMathParaPr>
                    <m:oMath xmlns:m="http://schemas.openxmlformats.org/officeDocument/2006/math">
                      <m:sSub>
                        <m:sSubPr>
                          <m:ctrlPr>
                            <a:rPr lang="zh-CN" sz="1400" i="1" kern="100" smtClean="0">
                              <a:solidFill>
                                <a:srgbClr val="000000"/>
                              </a:solidFill>
                              <a:effectLst/>
                              <a:latin typeface="Cambria Math" panose="02040503050406030204" pitchFamily="18" charset="0"/>
                              <a:ea typeface="Cambria Math" panose="02040503050406030204" pitchFamily="18" charset="0"/>
                              <a:cs typeface="宋体" panose="02010600030101010101" pitchFamily="2" charset="-122"/>
                            </a:rPr>
                          </m:ctrlPr>
                        </m:sSubPr>
                        <m:e>
                          <m:r>
                            <a:rPr lang="en-US" sz="1400" i="1" kern="100">
                              <a:solidFill>
                                <a:srgbClr val="000000"/>
                              </a:solidFill>
                              <a:effectLst/>
                              <a:latin typeface="Cambria Math" panose="02040503050406030204" pitchFamily="18" charset="0"/>
                              <a:ea typeface="宋体" panose="02010600030101010101" pitchFamily="2" charset="-122"/>
                              <a:cs typeface="宋体" panose="02010600030101010101" pitchFamily="2" charset="-122"/>
                            </a:rPr>
                            <m:t>𝑤</m:t>
                          </m:r>
                        </m:e>
                        <m:sub>
                          <m:r>
                            <a:rPr lang="en-US" altLang="zh-CN" sz="1400" b="0" i="1" kern="100" smtClean="0">
                              <a:solidFill>
                                <a:srgbClr val="000000"/>
                              </a:solidFill>
                              <a:effectLst/>
                              <a:latin typeface="Cambria Math" panose="02040503050406030204" pitchFamily="18" charset="0"/>
                              <a:ea typeface="宋体" panose="02010600030101010101" pitchFamily="2" charset="-122"/>
                              <a:cs typeface="宋体" panose="02010600030101010101" pitchFamily="2" charset="-122"/>
                            </a:rPr>
                            <m:t>45</m:t>
                          </m:r>
                        </m:sub>
                      </m:sSub>
                    </m:oMath>
                  </m:oMathPara>
                </a14:m>
                <a:endParaRPr lang="zh-CN" sz="1050"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endParaRPr>
              </a:p>
            </p:txBody>
          </p:sp>
        </mc:Choice>
        <mc:Fallback xmlns="">
          <p:sp>
            <p:nvSpPr>
              <p:cNvPr id="63" name="文本框 33">
                <a:extLst>
                  <a:ext uri="{FF2B5EF4-FFF2-40B4-BE49-F238E27FC236}">
                    <a16:creationId xmlns:a16="http://schemas.microsoft.com/office/drawing/2014/main" id="{09370E6B-826B-374A-ADB4-52BE804099BE}"/>
                  </a:ext>
                </a:extLst>
              </p:cNvPr>
              <p:cNvSpPr txBox="1">
                <a:spLocks noRot="1" noChangeAspect="1" noMove="1" noResize="1" noEditPoints="1" noAdjustHandles="1" noChangeArrowheads="1" noChangeShapeType="1" noTextEdit="1"/>
              </p:cNvSpPr>
              <p:nvPr/>
            </p:nvSpPr>
            <p:spPr>
              <a:xfrm>
                <a:off x="3551914" y="2464019"/>
                <a:ext cx="410923" cy="380565"/>
              </a:xfrm>
              <a:prstGeom prst="rect">
                <a:avLst/>
              </a:prstGeom>
              <a:blipFill>
                <a:blip r:embed="rId4"/>
                <a:stretch>
                  <a:fillRect/>
                </a:stretch>
              </a:blipFill>
              <a:ln w="6350">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4" name="文本框 33">
                <a:extLst>
                  <a:ext uri="{FF2B5EF4-FFF2-40B4-BE49-F238E27FC236}">
                    <a16:creationId xmlns:a16="http://schemas.microsoft.com/office/drawing/2014/main" id="{3BE8EEF4-4054-BE46-AFE9-822EAC191315}"/>
                  </a:ext>
                </a:extLst>
              </p:cNvPr>
              <p:cNvSpPr txBox="1"/>
              <p:nvPr/>
            </p:nvSpPr>
            <p:spPr>
              <a:xfrm>
                <a:off x="1911300" y="2404419"/>
                <a:ext cx="410923" cy="380565"/>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just">
                  <a:spcAft>
                    <a:spcPts val="0"/>
                  </a:spcAft>
                </a:pPr>
                <a14:m>
                  <m:oMathPara xmlns:m="http://schemas.openxmlformats.org/officeDocument/2006/math">
                    <m:oMathParaPr>
                      <m:jc m:val="centerGroup"/>
                    </m:oMathParaPr>
                    <m:oMath xmlns:m="http://schemas.openxmlformats.org/officeDocument/2006/math">
                      <m:sSub>
                        <m:sSubPr>
                          <m:ctrlPr>
                            <a:rPr lang="zh-CN" sz="1400" i="1" kern="100" smtClean="0">
                              <a:solidFill>
                                <a:srgbClr val="000000"/>
                              </a:solidFill>
                              <a:effectLst/>
                              <a:latin typeface="Cambria Math" panose="02040503050406030204" pitchFamily="18" charset="0"/>
                              <a:ea typeface="Cambria Math" panose="02040503050406030204" pitchFamily="18" charset="0"/>
                              <a:cs typeface="宋体" panose="02010600030101010101" pitchFamily="2" charset="-122"/>
                            </a:rPr>
                          </m:ctrlPr>
                        </m:sSubPr>
                        <m:e>
                          <m:r>
                            <a:rPr lang="en-US" sz="1400" i="1" kern="100">
                              <a:solidFill>
                                <a:srgbClr val="000000"/>
                              </a:solidFill>
                              <a:effectLst/>
                              <a:latin typeface="Cambria Math" panose="02040503050406030204" pitchFamily="18" charset="0"/>
                              <a:ea typeface="宋体" panose="02010600030101010101" pitchFamily="2" charset="-122"/>
                              <a:cs typeface="宋体" panose="02010600030101010101" pitchFamily="2" charset="-122"/>
                            </a:rPr>
                            <m:t>𝑤</m:t>
                          </m:r>
                        </m:e>
                        <m:sub>
                          <m:r>
                            <a:rPr lang="en-US" altLang="zh-CN" sz="1400" b="0" i="1" kern="100" smtClean="0">
                              <a:solidFill>
                                <a:srgbClr val="000000"/>
                              </a:solidFill>
                              <a:effectLst/>
                              <a:latin typeface="Cambria Math" panose="02040503050406030204" pitchFamily="18" charset="0"/>
                              <a:ea typeface="宋体" panose="02010600030101010101" pitchFamily="2" charset="-122"/>
                              <a:cs typeface="宋体" panose="02010600030101010101" pitchFamily="2" charset="-122"/>
                            </a:rPr>
                            <m:t>23</m:t>
                          </m:r>
                        </m:sub>
                      </m:sSub>
                    </m:oMath>
                  </m:oMathPara>
                </a14:m>
                <a:endParaRPr lang="zh-CN" sz="1050"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endParaRPr>
              </a:p>
            </p:txBody>
          </p:sp>
        </mc:Choice>
        <mc:Fallback xmlns="">
          <p:sp>
            <p:nvSpPr>
              <p:cNvPr id="64" name="文本框 33">
                <a:extLst>
                  <a:ext uri="{FF2B5EF4-FFF2-40B4-BE49-F238E27FC236}">
                    <a16:creationId xmlns:a16="http://schemas.microsoft.com/office/drawing/2014/main" id="{3BE8EEF4-4054-BE46-AFE9-822EAC191315}"/>
                  </a:ext>
                </a:extLst>
              </p:cNvPr>
              <p:cNvSpPr txBox="1">
                <a:spLocks noRot="1" noChangeAspect="1" noMove="1" noResize="1" noEditPoints="1" noAdjustHandles="1" noChangeArrowheads="1" noChangeShapeType="1" noTextEdit="1"/>
              </p:cNvSpPr>
              <p:nvPr/>
            </p:nvSpPr>
            <p:spPr>
              <a:xfrm>
                <a:off x="1911300" y="2404419"/>
                <a:ext cx="410923" cy="380565"/>
              </a:xfrm>
              <a:prstGeom prst="rect">
                <a:avLst/>
              </a:prstGeom>
              <a:blipFill>
                <a:blip r:embed="rId5"/>
                <a:stretch>
                  <a:fillRect/>
                </a:stretch>
              </a:blipFill>
              <a:ln w="6350">
                <a:noFill/>
              </a:ln>
            </p:spPr>
            <p:txBody>
              <a:bodyPr/>
              <a:lstStyle/>
              <a:p>
                <a:r>
                  <a:rPr lang="zh-CN" altLang="en-US">
                    <a:noFill/>
                  </a:rPr>
                  <a:t> </a:t>
                </a:r>
              </a:p>
            </p:txBody>
          </p:sp>
        </mc:Fallback>
      </mc:AlternateContent>
      <p:cxnSp>
        <p:nvCxnSpPr>
          <p:cNvPr id="66" name="直线箭头连接符 65">
            <a:extLst>
              <a:ext uri="{FF2B5EF4-FFF2-40B4-BE49-F238E27FC236}">
                <a16:creationId xmlns:a16="http://schemas.microsoft.com/office/drawing/2014/main" id="{024BD9BB-F2EA-DA42-B4EB-81C69B356D5D}"/>
              </a:ext>
            </a:extLst>
          </p:cNvPr>
          <p:cNvCxnSpPr>
            <a:cxnSpLocks/>
          </p:cNvCxnSpPr>
          <p:nvPr/>
        </p:nvCxnSpPr>
        <p:spPr>
          <a:xfrm flipV="1">
            <a:off x="4973063" y="2204029"/>
            <a:ext cx="311157" cy="45344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9" name="直线箭头连接符 68">
            <a:extLst>
              <a:ext uri="{FF2B5EF4-FFF2-40B4-BE49-F238E27FC236}">
                <a16:creationId xmlns:a16="http://schemas.microsoft.com/office/drawing/2014/main" id="{EC2B67C4-2689-BE40-B091-A7187A9CA5D7}"/>
              </a:ext>
            </a:extLst>
          </p:cNvPr>
          <p:cNvCxnSpPr>
            <a:cxnSpLocks/>
          </p:cNvCxnSpPr>
          <p:nvPr/>
        </p:nvCxnSpPr>
        <p:spPr>
          <a:xfrm>
            <a:off x="4973063" y="2646986"/>
            <a:ext cx="311157" cy="45758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73" name="图片 72">
            <a:extLst>
              <a:ext uri="{FF2B5EF4-FFF2-40B4-BE49-F238E27FC236}">
                <a16:creationId xmlns:a16="http://schemas.microsoft.com/office/drawing/2014/main" id="{B2FCDA05-9833-1244-91F6-C96A9BF428E0}"/>
              </a:ext>
            </a:extLst>
          </p:cNvPr>
          <p:cNvPicPr>
            <a:picLocks noChangeAspect="1"/>
          </p:cNvPicPr>
          <p:nvPr/>
        </p:nvPicPr>
        <p:blipFill rotWithShape="1">
          <a:blip r:embed="rId2">
            <a:extLst>
              <a:ext uri="{28A0092B-C50C-407E-A947-70E740481C1C}">
                <a14:useLocalDpi xmlns:a14="http://schemas.microsoft.com/office/drawing/2010/main" val="0"/>
              </a:ext>
            </a:extLst>
          </a:blip>
          <a:srcRect l="41192" t="36935" r="54379" b="52234"/>
          <a:stretch/>
        </p:blipFill>
        <p:spPr>
          <a:xfrm>
            <a:off x="5966119" y="1276181"/>
            <a:ext cx="304802" cy="258618"/>
          </a:xfrm>
          <a:prstGeom prst="rect">
            <a:avLst/>
          </a:prstGeom>
        </p:spPr>
      </p:pic>
      <p:pic>
        <p:nvPicPr>
          <p:cNvPr id="74" name="图片 73">
            <a:extLst>
              <a:ext uri="{FF2B5EF4-FFF2-40B4-BE49-F238E27FC236}">
                <a16:creationId xmlns:a16="http://schemas.microsoft.com/office/drawing/2014/main" id="{89AD2EA7-05D3-E949-89AC-87AAAA232530}"/>
              </a:ext>
            </a:extLst>
          </p:cNvPr>
          <p:cNvPicPr>
            <a:picLocks noChangeAspect="1"/>
          </p:cNvPicPr>
          <p:nvPr/>
        </p:nvPicPr>
        <p:blipFill rotWithShape="1">
          <a:blip r:embed="rId2">
            <a:extLst>
              <a:ext uri="{28A0092B-C50C-407E-A947-70E740481C1C}">
                <a14:useLocalDpi xmlns:a14="http://schemas.microsoft.com/office/drawing/2010/main" val="0"/>
              </a:ext>
            </a:extLst>
          </a:blip>
          <a:srcRect l="41192" t="36935" r="54379" b="52234"/>
          <a:stretch/>
        </p:blipFill>
        <p:spPr>
          <a:xfrm>
            <a:off x="6678617" y="1470977"/>
            <a:ext cx="304802" cy="258618"/>
          </a:xfrm>
          <a:prstGeom prst="rect">
            <a:avLst/>
          </a:prstGeom>
        </p:spPr>
      </p:pic>
      <p:pic>
        <p:nvPicPr>
          <p:cNvPr id="75" name="图片 74">
            <a:extLst>
              <a:ext uri="{FF2B5EF4-FFF2-40B4-BE49-F238E27FC236}">
                <a16:creationId xmlns:a16="http://schemas.microsoft.com/office/drawing/2014/main" id="{85CEB7DB-A4B0-D64E-80C5-1BDA9983080C}"/>
              </a:ext>
            </a:extLst>
          </p:cNvPr>
          <p:cNvPicPr>
            <a:picLocks noChangeAspect="1"/>
          </p:cNvPicPr>
          <p:nvPr/>
        </p:nvPicPr>
        <p:blipFill rotWithShape="1">
          <a:blip r:embed="rId2">
            <a:extLst>
              <a:ext uri="{28A0092B-C50C-407E-A947-70E740481C1C}">
                <a14:useLocalDpi xmlns:a14="http://schemas.microsoft.com/office/drawing/2010/main" val="0"/>
              </a:ext>
            </a:extLst>
          </a:blip>
          <a:srcRect l="41192" t="36935" r="54379" b="52234"/>
          <a:stretch/>
        </p:blipFill>
        <p:spPr>
          <a:xfrm>
            <a:off x="5583542" y="1781198"/>
            <a:ext cx="304802" cy="258618"/>
          </a:xfrm>
          <a:prstGeom prst="rect">
            <a:avLst/>
          </a:prstGeom>
        </p:spPr>
      </p:pic>
      <p:pic>
        <p:nvPicPr>
          <p:cNvPr id="76" name="图片 75">
            <a:extLst>
              <a:ext uri="{FF2B5EF4-FFF2-40B4-BE49-F238E27FC236}">
                <a16:creationId xmlns:a16="http://schemas.microsoft.com/office/drawing/2014/main" id="{086FE833-0F4D-9C4B-8AD6-B2C04043701B}"/>
              </a:ext>
            </a:extLst>
          </p:cNvPr>
          <p:cNvPicPr>
            <a:picLocks noChangeAspect="1"/>
          </p:cNvPicPr>
          <p:nvPr/>
        </p:nvPicPr>
        <p:blipFill rotWithShape="1">
          <a:blip r:embed="rId2">
            <a:extLst>
              <a:ext uri="{28A0092B-C50C-407E-A947-70E740481C1C}">
                <a14:useLocalDpi xmlns:a14="http://schemas.microsoft.com/office/drawing/2010/main" val="0"/>
              </a:ext>
            </a:extLst>
          </a:blip>
          <a:srcRect l="41192" t="36935" r="54379" b="52234"/>
          <a:stretch/>
        </p:blipFill>
        <p:spPr>
          <a:xfrm>
            <a:off x="6118520" y="2283743"/>
            <a:ext cx="304802" cy="258618"/>
          </a:xfrm>
          <a:prstGeom prst="rect">
            <a:avLst/>
          </a:prstGeom>
        </p:spPr>
      </p:pic>
      <p:pic>
        <p:nvPicPr>
          <p:cNvPr id="77" name="图片 76">
            <a:extLst>
              <a:ext uri="{FF2B5EF4-FFF2-40B4-BE49-F238E27FC236}">
                <a16:creationId xmlns:a16="http://schemas.microsoft.com/office/drawing/2014/main" id="{27991045-9364-A44C-9D06-6B097CCA2C9C}"/>
              </a:ext>
            </a:extLst>
          </p:cNvPr>
          <p:cNvPicPr>
            <a:picLocks noChangeAspect="1"/>
          </p:cNvPicPr>
          <p:nvPr/>
        </p:nvPicPr>
        <p:blipFill rotWithShape="1">
          <a:blip r:embed="rId2">
            <a:extLst>
              <a:ext uri="{28A0092B-C50C-407E-A947-70E740481C1C}">
                <a14:useLocalDpi xmlns:a14="http://schemas.microsoft.com/office/drawing/2010/main" val="0"/>
              </a:ext>
            </a:extLst>
          </a:blip>
          <a:srcRect l="41192" t="36935" r="54379" b="52234"/>
          <a:stretch/>
        </p:blipFill>
        <p:spPr>
          <a:xfrm>
            <a:off x="6616425" y="1956880"/>
            <a:ext cx="304802" cy="258618"/>
          </a:xfrm>
          <a:prstGeom prst="rect">
            <a:avLst/>
          </a:prstGeom>
        </p:spPr>
      </p:pic>
      <p:cxnSp>
        <p:nvCxnSpPr>
          <p:cNvPr id="79" name="直线连接符 78">
            <a:extLst>
              <a:ext uri="{FF2B5EF4-FFF2-40B4-BE49-F238E27FC236}">
                <a16:creationId xmlns:a16="http://schemas.microsoft.com/office/drawing/2014/main" id="{1DC396C4-F77D-CA43-8078-8DF3AF4CA917}"/>
              </a:ext>
            </a:extLst>
          </p:cNvPr>
          <p:cNvCxnSpPr>
            <a:cxnSpLocks/>
            <a:stCxn id="75" idx="3"/>
            <a:endCxn id="73" idx="2"/>
          </p:cNvCxnSpPr>
          <p:nvPr/>
        </p:nvCxnSpPr>
        <p:spPr>
          <a:xfrm flipV="1">
            <a:off x="5888344" y="1534799"/>
            <a:ext cx="230176" cy="375708"/>
          </a:xfrm>
          <a:prstGeom prst="line">
            <a:avLst/>
          </a:prstGeom>
        </p:spPr>
        <p:style>
          <a:lnRef idx="1">
            <a:schemeClr val="dk1"/>
          </a:lnRef>
          <a:fillRef idx="0">
            <a:schemeClr val="dk1"/>
          </a:fillRef>
          <a:effectRef idx="0">
            <a:schemeClr val="dk1"/>
          </a:effectRef>
          <a:fontRef idx="minor">
            <a:schemeClr val="tx1"/>
          </a:fontRef>
        </p:style>
      </p:cxnSp>
      <p:cxnSp>
        <p:nvCxnSpPr>
          <p:cNvPr id="83" name="直线连接符 82">
            <a:extLst>
              <a:ext uri="{FF2B5EF4-FFF2-40B4-BE49-F238E27FC236}">
                <a16:creationId xmlns:a16="http://schemas.microsoft.com/office/drawing/2014/main" id="{8CA680A9-AC06-D54D-B89B-52AE93C680CF}"/>
              </a:ext>
            </a:extLst>
          </p:cNvPr>
          <p:cNvCxnSpPr>
            <a:cxnSpLocks/>
            <a:stCxn id="73" idx="2"/>
            <a:endCxn id="77" idx="1"/>
          </p:cNvCxnSpPr>
          <p:nvPr/>
        </p:nvCxnSpPr>
        <p:spPr>
          <a:xfrm>
            <a:off x="6118520" y="1534799"/>
            <a:ext cx="497905" cy="551390"/>
          </a:xfrm>
          <a:prstGeom prst="line">
            <a:avLst/>
          </a:prstGeom>
        </p:spPr>
        <p:style>
          <a:lnRef idx="1">
            <a:schemeClr val="dk1"/>
          </a:lnRef>
          <a:fillRef idx="0">
            <a:schemeClr val="dk1"/>
          </a:fillRef>
          <a:effectRef idx="0">
            <a:schemeClr val="dk1"/>
          </a:effectRef>
          <a:fontRef idx="minor">
            <a:schemeClr val="tx1"/>
          </a:fontRef>
        </p:style>
      </p:cxnSp>
      <p:cxnSp>
        <p:nvCxnSpPr>
          <p:cNvPr id="86" name="直线连接符 85">
            <a:extLst>
              <a:ext uri="{FF2B5EF4-FFF2-40B4-BE49-F238E27FC236}">
                <a16:creationId xmlns:a16="http://schemas.microsoft.com/office/drawing/2014/main" id="{F657C57C-8E97-864A-828D-0A33BFACEFF3}"/>
              </a:ext>
            </a:extLst>
          </p:cNvPr>
          <p:cNvCxnSpPr>
            <a:stCxn id="75" idx="3"/>
            <a:endCxn id="77" idx="1"/>
          </p:cNvCxnSpPr>
          <p:nvPr/>
        </p:nvCxnSpPr>
        <p:spPr>
          <a:xfrm>
            <a:off x="5888344" y="1910507"/>
            <a:ext cx="728081" cy="175682"/>
          </a:xfrm>
          <a:prstGeom prst="line">
            <a:avLst/>
          </a:prstGeom>
        </p:spPr>
        <p:style>
          <a:lnRef idx="1">
            <a:schemeClr val="dk1"/>
          </a:lnRef>
          <a:fillRef idx="0">
            <a:schemeClr val="dk1"/>
          </a:fillRef>
          <a:effectRef idx="0">
            <a:schemeClr val="dk1"/>
          </a:effectRef>
          <a:fontRef idx="minor">
            <a:schemeClr val="tx1"/>
          </a:fontRef>
        </p:style>
      </p:cxnSp>
      <p:cxnSp>
        <p:nvCxnSpPr>
          <p:cNvPr id="88" name="直线连接符 87">
            <a:extLst>
              <a:ext uri="{FF2B5EF4-FFF2-40B4-BE49-F238E27FC236}">
                <a16:creationId xmlns:a16="http://schemas.microsoft.com/office/drawing/2014/main" id="{F05F559D-572C-624C-841C-28F0CB5CD047}"/>
              </a:ext>
            </a:extLst>
          </p:cNvPr>
          <p:cNvCxnSpPr>
            <a:cxnSpLocks/>
            <a:stCxn id="75" idx="3"/>
            <a:endCxn id="76" idx="0"/>
          </p:cNvCxnSpPr>
          <p:nvPr/>
        </p:nvCxnSpPr>
        <p:spPr>
          <a:xfrm>
            <a:off x="5888344" y="1910507"/>
            <a:ext cx="382577" cy="373236"/>
          </a:xfrm>
          <a:prstGeom prst="line">
            <a:avLst/>
          </a:prstGeom>
        </p:spPr>
        <p:style>
          <a:lnRef idx="1">
            <a:schemeClr val="dk1"/>
          </a:lnRef>
          <a:fillRef idx="0">
            <a:schemeClr val="dk1"/>
          </a:fillRef>
          <a:effectRef idx="0">
            <a:schemeClr val="dk1"/>
          </a:effectRef>
          <a:fontRef idx="minor">
            <a:schemeClr val="tx1"/>
          </a:fontRef>
        </p:style>
      </p:cxnSp>
      <p:cxnSp>
        <p:nvCxnSpPr>
          <p:cNvPr id="91" name="直线连接符 90">
            <a:extLst>
              <a:ext uri="{FF2B5EF4-FFF2-40B4-BE49-F238E27FC236}">
                <a16:creationId xmlns:a16="http://schemas.microsoft.com/office/drawing/2014/main" id="{296E468B-8846-984C-9005-6B61BC7C111A}"/>
              </a:ext>
            </a:extLst>
          </p:cNvPr>
          <p:cNvCxnSpPr>
            <a:stCxn id="73" idx="2"/>
            <a:endCxn id="74" idx="1"/>
          </p:cNvCxnSpPr>
          <p:nvPr/>
        </p:nvCxnSpPr>
        <p:spPr>
          <a:xfrm>
            <a:off x="6118520" y="1534799"/>
            <a:ext cx="560097" cy="65487"/>
          </a:xfrm>
          <a:prstGeom prst="line">
            <a:avLst/>
          </a:prstGeom>
        </p:spPr>
        <p:style>
          <a:lnRef idx="1">
            <a:schemeClr val="dk1"/>
          </a:lnRef>
          <a:fillRef idx="0">
            <a:schemeClr val="dk1"/>
          </a:fillRef>
          <a:effectRef idx="0">
            <a:schemeClr val="dk1"/>
          </a:effectRef>
          <a:fontRef idx="minor">
            <a:schemeClr val="tx1"/>
          </a:fontRef>
        </p:style>
      </p:cxnSp>
      <p:cxnSp>
        <p:nvCxnSpPr>
          <p:cNvPr id="93" name="直线连接符 92">
            <a:extLst>
              <a:ext uri="{FF2B5EF4-FFF2-40B4-BE49-F238E27FC236}">
                <a16:creationId xmlns:a16="http://schemas.microsoft.com/office/drawing/2014/main" id="{33405FC3-B9E8-4D40-8D3C-A5276CAEE9E0}"/>
              </a:ext>
            </a:extLst>
          </p:cNvPr>
          <p:cNvCxnSpPr>
            <a:stCxn id="74" idx="1"/>
            <a:endCxn id="76" idx="0"/>
          </p:cNvCxnSpPr>
          <p:nvPr/>
        </p:nvCxnSpPr>
        <p:spPr>
          <a:xfrm flipH="1">
            <a:off x="6270921" y="1600286"/>
            <a:ext cx="407696" cy="683457"/>
          </a:xfrm>
          <a:prstGeom prst="line">
            <a:avLst/>
          </a:prstGeom>
        </p:spPr>
        <p:style>
          <a:lnRef idx="1">
            <a:schemeClr val="dk1"/>
          </a:lnRef>
          <a:fillRef idx="0">
            <a:schemeClr val="dk1"/>
          </a:fillRef>
          <a:effectRef idx="0">
            <a:schemeClr val="dk1"/>
          </a:effectRef>
          <a:fontRef idx="minor">
            <a:schemeClr val="tx1"/>
          </a:fontRef>
        </p:style>
      </p:cxnSp>
      <p:pic>
        <p:nvPicPr>
          <p:cNvPr id="94" name="图片 93">
            <a:extLst>
              <a:ext uri="{FF2B5EF4-FFF2-40B4-BE49-F238E27FC236}">
                <a16:creationId xmlns:a16="http://schemas.microsoft.com/office/drawing/2014/main" id="{4E510968-6FCB-4842-9C9E-46461BA7C0AC}"/>
              </a:ext>
            </a:extLst>
          </p:cNvPr>
          <p:cNvPicPr>
            <a:picLocks noChangeAspect="1"/>
          </p:cNvPicPr>
          <p:nvPr/>
        </p:nvPicPr>
        <p:blipFill rotWithShape="1">
          <a:blip r:embed="rId2">
            <a:extLst>
              <a:ext uri="{28A0092B-C50C-407E-A947-70E740481C1C}">
                <a14:useLocalDpi xmlns:a14="http://schemas.microsoft.com/office/drawing/2010/main" val="0"/>
              </a:ext>
            </a:extLst>
          </a:blip>
          <a:srcRect l="41057" r="54514" b="83567"/>
          <a:stretch/>
        </p:blipFill>
        <p:spPr>
          <a:xfrm>
            <a:off x="5989645" y="2926849"/>
            <a:ext cx="304801" cy="392399"/>
          </a:xfrm>
          <a:prstGeom prst="rect">
            <a:avLst/>
          </a:prstGeom>
        </p:spPr>
      </p:pic>
      <p:pic>
        <p:nvPicPr>
          <p:cNvPr id="95" name="图片 94">
            <a:extLst>
              <a:ext uri="{FF2B5EF4-FFF2-40B4-BE49-F238E27FC236}">
                <a16:creationId xmlns:a16="http://schemas.microsoft.com/office/drawing/2014/main" id="{917D404E-5501-CE49-B982-7B92F249A91C}"/>
              </a:ext>
            </a:extLst>
          </p:cNvPr>
          <p:cNvPicPr>
            <a:picLocks noChangeAspect="1"/>
          </p:cNvPicPr>
          <p:nvPr/>
        </p:nvPicPr>
        <p:blipFill rotWithShape="1">
          <a:blip r:embed="rId2">
            <a:extLst>
              <a:ext uri="{28A0092B-C50C-407E-A947-70E740481C1C}">
                <a14:useLocalDpi xmlns:a14="http://schemas.microsoft.com/office/drawing/2010/main" val="0"/>
              </a:ext>
            </a:extLst>
          </a:blip>
          <a:srcRect l="41057" r="54514" b="83567"/>
          <a:stretch/>
        </p:blipFill>
        <p:spPr>
          <a:xfrm>
            <a:off x="6525061" y="3266174"/>
            <a:ext cx="304801" cy="392399"/>
          </a:xfrm>
          <a:prstGeom prst="rect">
            <a:avLst/>
          </a:prstGeom>
        </p:spPr>
      </p:pic>
      <p:pic>
        <p:nvPicPr>
          <p:cNvPr id="96" name="图片 95">
            <a:extLst>
              <a:ext uri="{FF2B5EF4-FFF2-40B4-BE49-F238E27FC236}">
                <a16:creationId xmlns:a16="http://schemas.microsoft.com/office/drawing/2014/main" id="{809C5043-15BE-2040-8E3C-37E09DFE2D85}"/>
              </a:ext>
            </a:extLst>
          </p:cNvPr>
          <p:cNvPicPr>
            <a:picLocks noChangeAspect="1"/>
          </p:cNvPicPr>
          <p:nvPr/>
        </p:nvPicPr>
        <p:blipFill rotWithShape="1">
          <a:blip r:embed="rId2">
            <a:extLst>
              <a:ext uri="{28A0092B-C50C-407E-A947-70E740481C1C}">
                <a14:useLocalDpi xmlns:a14="http://schemas.microsoft.com/office/drawing/2010/main" val="0"/>
              </a:ext>
            </a:extLst>
          </a:blip>
          <a:srcRect l="41057" r="54514" b="83567"/>
          <a:stretch/>
        </p:blipFill>
        <p:spPr>
          <a:xfrm>
            <a:off x="5553367" y="3319248"/>
            <a:ext cx="304801" cy="392399"/>
          </a:xfrm>
          <a:prstGeom prst="rect">
            <a:avLst/>
          </a:prstGeom>
        </p:spPr>
      </p:pic>
      <p:pic>
        <p:nvPicPr>
          <p:cNvPr id="97" name="图片 96">
            <a:extLst>
              <a:ext uri="{FF2B5EF4-FFF2-40B4-BE49-F238E27FC236}">
                <a16:creationId xmlns:a16="http://schemas.microsoft.com/office/drawing/2014/main" id="{8A45448F-56B4-B943-A52E-F7A60FF5FDF1}"/>
              </a:ext>
            </a:extLst>
          </p:cNvPr>
          <p:cNvPicPr>
            <a:picLocks noChangeAspect="1"/>
          </p:cNvPicPr>
          <p:nvPr/>
        </p:nvPicPr>
        <p:blipFill rotWithShape="1">
          <a:blip r:embed="rId2">
            <a:extLst>
              <a:ext uri="{28A0092B-C50C-407E-A947-70E740481C1C}">
                <a14:useLocalDpi xmlns:a14="http://schemas.microsoft.com/office/drawing/2010/main" val="0"/>
              </a:ext>
            </a:extLst>
          </a:blip>
          <a:srcRect l="41057" r="54514" b="83567"/>
          <a:stretch/>
        </p:blipFill>
        <p:spPr>
          <a:xfrm>
            <a:off x="6079632" y="3838740"/>
            <a:ext cx="304801" cy="392399"/>
          </a:xfrm>
          <a:prstGeom prst="rect">
            <a:avLst/>
          </a:prstGeom>
        </p:spPr>
      </p:pic>
      <p:cxnSp>
        <p:nvCxnSpPr>
          <p:cNvPr id="99" name="直线连接符 98">
            <a:extLst>
              <a:ext uri="{FF2B5EF4-FFF2-40B4-BE49-F238E27FC236}">
                <a16:creationId xmlns:a16="http://schemas.microsoft.com/office/drawing/2014/main" id="{C3DD5AEB-EF2A-E847-A1AD-941773546285}"/>
              </a:ext>
            </a:extLst>
          </p:cNvPr>
          <p:cNvCxnSpPr>
            <a:stCxn id="94" idx="2"/>
            <a:endCxn id="96" idx="3"/>
          </p:cNvCxnSpPr>
          <p:nvPr/>
        </p:nvCxnSpPr>
        <p:spPr>
          <a:xfrm flipH="1">
            <a:off x="5858168" y="3319248"/>
            <a:ext cx="283878" cy="196200"/>
          </a:xfrm>
          <a:prstGeom prst="line">
            <a:avLst/>
          </a:prstGeom>
        </p:spPr>
        <p:style>
          <a:lnRef idx="1">
            <a:schemeClr val="dk1"/>
          </a:lnRef>
          <a:fillRef idx="0">
            <a:schemeClr val="dk1"/>
          </a:fillRef>
          <a:effectRef idx="0">
            <a:schemeClr val="dk1"/>
          </a:effectRef>
          <a:fontRef idx="minor">
            <a:schemeClr val="tx1"/>
          </a:fontRef>
        </p:style>
      </p:cxnSp>
      <p:cxnSp>
        <p:nvCxnSpPr>
          <p:cNvPr id="101" name="直线连接符 100">
            <a:extLst>
              <a:ext uri="{FF2B5EF4-FFF2-40B4-BE49-F238E27FC236}">
                <a16:creationId xmlns:a16="http://schemas.microsoft.com/office/drawing/2014/main" id="{8DCB37A9-7EB9-7640-9044-9FD2FA06324D}"/>
              </a:ext>
            </a:extLst>
          </p:cNvPr>
          <p:cNvCxnSpPr>
            <a:stCxn id="94" idx="2"/>
            <a:endCxn id="97" idx="0"/>
          </p:cNvCxnSpPr>
          <p:nvPr/>
        </p:nvCxnSpPr>
        <p:spPr>
          <a:xfrm>
            <a:off x="6142046" y="3319248"/>
            <a:ext cx="89987" cy="519492"/>
          </a:xfrm>
          <a:prstGeom prst="line">
            <a:avLst/>
          </a:prstGeom>
        </p:spPr>
        <p:style>
          <a:lnRef idx="1">
            <a:schemeClr val="dk1"/>
          </a:lnRef>
          <a:fillRef idx="0">
            <a:schemeClr val="dk1"/>
          </a:fillRef>
          <a:effectRef idx="0">
            <a:schemeClr val="dk1"/>
          </a:effectRef>
          <a:fontRef idx="minor">
            <a:schemeClr val="tx1"/>
          </a:fontRef>
        </p:style>
      </p:cxnSp>
      <p:cxnSp>
        <p:nvCxnSpPr>
          <p:cNvPr id="103" name="直线连接符 102">
            <a:extLst>
              <a:ext uri="{FF2B5EF4-FFF2-40B4-BE49-F238E27FC236}">
                <a16:creationId xmlns:a16="http://schemas.microsoft.com/office/drawing/2014/main" id="{BB300DD2-F10F-0040-B0FB-488C277249D1}"/>
              </a:ext>
            </a:extLst>
          </p:cNvPr>
          <p:cNvCxnSpPr>
            <a:stCxn id="96" idx="3"/>
            <a:endCxn id="97" idx="0"/>
          </p:cNvCxnSpPr>
          <p:nvPr/>
        </p:nvCxnSpPr>
        <p:spPr>
          <a:xfrm>
            <a:off x="5858168" y="3515448"/>
            <a:ext cx="373865" cy="323292"/>
          </a:xfrm>
          <a:prstGeom prst="line">
            <a:avLst/>
          </a:prstGeom>
        </p:spPr>
        <p:style>
          <a:lnRef idx="1">
            <a:schemeClr val="dk1"/>
          </a:lnRef>
          <a:fillRef idx="0">
            <a:schemeClr val="dk1"/>
          </a:fillRef>
          <a:effectRef idx="0">
            <a:schemeClr val="dk1"/>
          </a:effectRef>
          <a:fontRef idx="minor">
            <a:schemeClr val="tx1"/>
          </a:fontRef>
        </p:style>
      </p:cxnSp>
      <p:cxnSp>
        <p:nvCxnSpPr>
          <p:cNvPr id="105" name="直线连接符 104">
            <a:extLst>
              <a:ext uri="{FF2B5EF4-FFF2-40B4-BE49-F238E27FC236}">
                <a16:creationId xmlns:a16="http://schemas.microsoft.com/office/drawing/2014/main" id="{540383A0-C959-E848-AFB0-F0DB43675AB2}"/>
              </a:ext>
            </a:extLst>
          </p:cNvPr>
          <p:cNvCxnSpPr>
            <a:stCxn id="94" idx="2"/>
            <a:endCxn id="95" idx="1"/>
          </p:cNvCxnSpPr>
          <p:nvPr/>
        </p:nvCxnSpPr>
        <p:spPr>
          <a:xfrm>
            <a:off x="6142046" y="3319248"/>
            <a:ext cx="383015" cy="143126"/>
          </a:xfrm>
          <a:prstGeom prst="line">
            <a:avLst/>
          </a:prstGeom>
        </p:spPr>
        <p:style>
          <a:lnRef idx="1">
            <a:schemeClr val="dk1"/>
          </a:lnRef>
          <a:fillRef idx="0">
            <a:schemeClr val="dk1"/>
          </a:fillRef>
          <a:effectRef idx="0">
            <a:schemeClr val="dk1"/>
          </a:effectRef>
          <a:fontRef idx="minor">
            <a:schemeClr val="tx1"/>
          </a:fontRef>
        </p:style>
      </p:cxnSp>
      <p:cxnSp>
        <p:nvCxnSpPr>
          <p:cNvPr id="107" name="直线连接符 106">
            <a:extLst>
              <a:ext uri="{FF2B5EF4-FFF2-40B4-BE49-F238E27FC236}">
                <a16:creationId xmlns:a16="http://schemas.microsoft.com/office/drawing/2014/main" id="{2C13C082-ADF2-4443-87F2-3C7FA1679F6C}"/>
              </a:ext>
            </a:extLst>
          </p:cNvPr>
          <p:cNvCxnSpPr>
            <a:stCxn id="97" idx="0"/>
            <a:endCxn id="95" idx="1"/>
          </p:cNvCxnSpPr>
          <p:nvPr/>
        </p:nvCxnSpPr>
        <p:spPr>
          <a:xfrm flipV="1">
            <a:off x="6232033" y="3462374"/>
            <a:ext cx="293028" cy="376366"/>
          </a:xfrm>
          <a:prstGeom prst="line">
            <a:avLst/>
          </a:prstGeom>
        </p:spPr>
        <p:style>
          <a:lnRef idx="1">
            <a:schemeClr val="dk1"/>
          </a:lnRef>
          <a:fillRef idx="0">
            <a:schemeClr val="dk1"/>
          </a:fillRef>
          <a:effectRef idx="0">
            <a:schemeClr val="dk1"/>
          </a:effectRef>
          <a:fontRef idx="minor">
            <a:schemeClr val="tx1"/>
          </a:fontRef>
        </p:style>
      </p:cxnSp>
      <p:cxnSp>
        <p:nvCxnSpPr>
          <p:cNvPr id="109" name="直线连接符 108">
            <a:extLst>
              <a:ext uri="{FF2B5EF4-FFF2-40B4-BE49-F238E27FC236}">
                <a16:creationId xmlns:a16="http://schemas.microsoft.com/office/drawing/2014/main" id="{271F0E72-CF2E-7841-B9C4-32ABA81B32F4}"/>
              </a:ext>
            </a:extLst>
          </p:cNvPr>
          <p:cNvCxnSpPr>
            <a:stCxn id="96" idx="3"/>
            <a:endCxn id="95" idx="1"/>
          </p:cNvCxnSpPr>
          <p:nvPr/>
        </p:nvCxnSpPr>
        <p:spPr>
          <a:xfrm flipV="1">
            <a:off x="5858168" y="3462374"/>
            <a:ext cx="666893" cy="53074"/>
          </a:xfrm>
          <a:prstGeom prst="line">
            <a:avLst/>
          </a:prstGeom>
        </p:spPr>
        <p:style>
          <a:lnRef idx="1">
            <a:schemeClr val="dk1"/>
          </a:lnRef>
          <a:fillRef idx="0">
            <a:schemeClr val="dk1"/>
          </a:fillRef>
          <a:effectRef idx="0">
            <a:schemeClr val="dk1"/>
          </a:effectRef>
          <a:fontRef idx="minor">
            <a:schemeClr val="tx1"/>
          </a:fontRef>
        </p:style>
      </p:cxnSp>
      <p:sp>
        <p:nvSpPr>
          <p:cNvPr id="115" name="文本框 114">
            <a:extLst>
              <a:ext uri="{FF2B5EF4-FFF2-40B4-BE49-F238E27FC236}">
                <a16:creationId xmlns:a16="http://schemas.microsoft.com/office/drawing/2014/main" id="{A1095442-1919-3F40-8B28-4252EBE544C5}"/>
              </a:ext>
            </a:extLst>
          </p:cNvPr>
          <p:cNvSpPr txBox="1"/>
          <p:nvPr/>
        </p:nvSpPr>
        <p:spPr>
          <a:xfrm>
            <a:off x="1290650" y="4975531"/>
            <a:ext cx="195654" cy="261610"/>
          </a:xfrm>
          <a:prstGeom prst="rect">
            <a:avLst/>
          </a:prstGeom>
          <a:noFill/>
        </p:spPr>
        <p:txBody>
          <a:bodyPr wrap="square" rtlCol="0">
            <a:spAutoFit/>
          </a:bodyPr>
          <a:lstStyle/>
          <a:p>
            <a:r>
              <a:rPr kumimoji="1" lang="en-US" altLang="zh-CN" sz="1100" dirty="0"/>
              <a:t>a</a:t>
            </a:r>
            <a:endParaRPr kumimoji="1" lang="zh-CN" altLang="en-US" sz="1100" dirty="0"/>
          </a:p>
        </p:txBody>
      </p:sp>
      <p:sp>
        <p:nvSpPr>
          <p:cNvPr id="116" name="文本框 115">
            <a:extLst>
              <a:ext uri="{FF2B5EF4-FFF2-40B4-BE49-F238E27FC236}">
                <a16:creationId xmlns:a16="http://schemas.microsoft.com/office/drawing/2014/main" id="{65DB276E-530D-5142-A60A-571605961688}"/>
              </a:ext>
            </a:extLst>
          </p:cNvPr>
          <p:cNvSpPr txBox="1"/>
          <p:nvPr/>
        </p:nvSpPr>
        <p:spPr>
          <a:xfrm>
            <a:off x="1500673" y="5178226"/>
            <a:ext cx="195654" cy="261610"/>
          </a:xfrm>
          <a:prstGeom prst="rect">
            <a:avLst/>
          </a:prstGeom>
          <a:noFill/>
        </p:spPr>
        <p:txBody>
          <a:bodyPr wrap="square" rtlCol="0">
            <a:spAutoFit/>
          </a:bodyPr>
          <a:lstStyle/>
          <a:p>
            <a:r>
              <a:rPr kumimoji="1" lang="en-US" altLang="zh-CN" sz="1100" dirty="0"/>
              <a:t>b</a:t>
            </a:r>
            <a:endParaRPr kumimoji="1" lang="zh-CN" altLang="en-US" sz="1100" dirty="0"/>
          </a:p>
        </p:txBody>
      </p:sp>
      <p:sp>
        <p:nvSpPr>
          <p:cNvPr id="117" name="文本框 116">
            <a:extLst>
              <a:ext uri="{FF2B5EF4-FFF2-40B4-BE49-F238E27FC236}">
                <a16:creationId xmlns:a16="http://schemas.microsoft.com/office/drawing/2014/main" id="{1894C717-D3E9-4848-9C3D-61BBCC05B944}"/>
              </a:ext>
            </a:extLst>
          </p:cNvPr>
          <p:cNvSpPr txBox="1"/>
          <p:nvPr/>
        </p:nvSpPr>
        <p:spPr>
          <a:xfrm>
            <a:off x="1069785" y="5152162"/>
            <a:ext cx="195654" cy="261610"/>
          </a:xfrm>
          <a:prstGeom prst="rect">
            <a:avLst/>
          </a:prstGeom>
          <a:noFill/>
        </p:spPr>
        <p:txBody>
          <a:bodyPr wrap="square" rtlCol="0">
            <a:spAutoFit/>
          </a:bodyPr>
          <a:lstStyle/>
          <a:p>
            <a:r>
              <a:rPr kumimoji="1" lang="en-US" altLang="zh-CN" sz="1100" dirty="0"/>
              <a:t>c</a:t>
            </a:r>
            <a:endParaRPr kumimoji="1" lang="zh-CN" altLang="en-US" sz="1100" dirty="0"/>
          </a:p>
        </p:txBody>
      </p:sp>
      <p:sp>
        <p:nvSpPr>
          <p:cNvPr id="118" name="文本框 117">
            <a:extLst>
              <a:ext uri="{FF2B5EF4-FFF2-40B4-BE49-F238E27FC236}">
                <a16:creationId xmlns:a16="http://schemas.microsoft.com/office/drawing/2014/main" id="{3F32285B-9318-174B-B7C1-EB3146E9EFE0}"/>
              </a:ext>
            </a:extLst>
          </p:cNvPr>
          <p:cNvSpPr txBox="1"/>
          <p:nvPr/>
        </p:nvSpPr>
        <p:spPr>
          <a:xfrm>
            <a:off x="1169373" y="5440465"/>
            <a:ext cx="195654" cy="261610"/>
          </a:xfrm>
          <a:prstGeom prst="rect">
            <a:avLst/>
          </a:prstGeom>
          <a:noFill/>
        </p:spPr>
        <p:txBody>
          <a:bodyPr wrap="square" rtlCol="0">
            <a:spAutoFit/>
          </a:bodyPr>
          <a:lstStyle/>
          <a:p>
            <a:r>
              <a:rPr kumimoji="1" lang="en-US" altLang="zh-CN" sz="1100" dirty="0"/>
              <a:t>d</a:t>
            </a:r>
            <a:endParaRPr kumimoji="1" lang="zh-CN" altLang="en-US" sz="1100" dirty="0"/>
          </a:p>
        </p:txBody>
      </p:sp>
      <p:sp>
        <p:nvSpPr>
          <p:cNvPr id="119" name="文本框 118">
            <a:extLst>
              <a:ext uri="{FF2B5EF4-FFF2-40B4-BE49-F238E27FC236}">
                <a16:creationId xmlns:a16="http://schemas.microsoft.com/office/drawing/2014/main" id="{F15C151E-BC76-CA44-B243-7EFD2B014296}"/>
              </a:ext>
            </a:extLst>
          </p:cNvPr>
          <p:cNvSpPr txBox="1"/>
          <p:nvPr/>
        </p:nvSpPr>
        <p:spPr>
          <a:xfrm>
            <a:off x="819031" y="5397989"/>
            <a:ext cx="195654" cy="261610"/>
          </a:xfrm>
          <a:prstGeom prst="rect">
            <a:avLst/>
          </a:prstGeom>
          <a:noFill/>
        </p:spPr>
        <p:txBody>
          <a:bodyPr wrap="square" rtlCol="0">
            <a:spAutoFit/>
          </a:bodyPr>
          <a:lstStyle/>
          <a:p>
            <a:r>
              <a:rPr kumimoji="1" lang="en-US" altLang="zh-CN" sz="1100" dirty="0"/>
              <a:t>e</a:t>
            </a:r>
            <a:endParaRPr kumimoji="1" lang="zh-CN" altLang="en-US" sz="1100" dirty="0"/>
          </a:p>
        </p:txBody>
      </p:sp>
      <p:grpSp>
        <p:nvGrpSpPr>
          <p:cNvPr id="120" name="组合 119">
            <a:extLst>
              <a:ext uri="{FF2B5EF4-FFF2-40B4-BE49-F238E27FC236}">
                <a16:creationId xmlns:a16="http://schemas.microsoft.com/office/drawing/2014/main" id="{0D128B4F-CAEC-6346-8137-53F446979C8F}"/>
              </a:ext>
            </a:extLst>
          </p:cNvPr>
          <p:cNvGrpSpPr/>
          <p:nvPr/>
        </p:nvGrpSpPr>
        <p:grpSpPr>
          <a:xfrm>
            <a:off x="642088" y="4926455"/>
            <a:ext cx="1504060" cy="1283215"/>
            <a:chOff x="0" y="0"/>
            <a:chExt cx="1219756" cy="1008760"/>
          </a:xfrm>
        </p:grpSpPr>
        <p:grpSp>
          <p:nvGrpSpPr>
            <p:cNvPr id="121" name="组合 120">
              <a:extLst>
                <a:ext uri="{FF2B5EF4-FFF2-40B4-BE49-F238E27FC236}">
                  <a16:creationId xmlns:a16="http://schemas.microsoft.com/office/drawing/2014/main" id="{AF909530-7520-1F44-9A04-3203B5BFE709}"/>
                </a:ext>
              </a:extLst>
            </p:cNvPr>
            <p:cNvGrpSpPr/>
            <p:nvPr/>
          </p:nvGrpSpPr>
          <p:grpSpPr>
            <a:xfrm>
              <a:off x="0" y="0"/>
              <a:ext cx="1219756" cy="1008760"/>
              <a:chOff x="0" y="0"/>
              <a:chExt cx="1219756" cy="1008760"/>
            </a:xfrm>
          </p:grpSpPr>
          <p:grpSp>
            <p:nvGrpSpPr>
              <p:cNvPr id="123" name="组合 122">
                <a:extLst>
                  <a:ext uri="{FF2B5EF4-FFF2-40B4-BE49-F238E27FC236}">
                    <a16:creationId xmlns:a16="http://schemas.microsoft.com/office/drawing/2014/main" id="{9737CE34-C5A8-B246-83B6-3B49A775455F}"/>
                  </a:ext>
                </a:extLst>
              </p:cNvPr>
              <p:cNvGrpSpPr/>
              <p:nvPr/>
            </p:nvGrpSpPr>
            <p:grpSpPr>
              <a:xfrm>
                <a:off x="61130" y="0"/>
                <a:ext cx="1158626" cy="1008760"/>
                <a:chOff x="0" y="0"/>
                <a:chExt cx="1158626" cy="1008760"/>
              </a:xfrm>
            </p:grpSpPr>
            <p:grpSp>
              <p:nvGrpSpPr>
                <p:cNvPr id="126" name="组合 125">
                  <a:extLst>
                    <a:ext uri="{FF2B5EF4-FFF2-40B4-BE49-F238E27FC236}">
                      <a16:creationId xmlns:a16="http://schemas.microsoft.com/office/drawing/2014/main" id="{F4E29CD7-1DEF-A347-9B0F-9DE211DACBFC}"/>
                    </a:ext>
                  </a:extLst>
                </p:cNvPr>
                <p:cNvGrpSpPr/>
                <p:nvPr/>
              </p:nvGrpSpPr>
              <p:grpSpPr>
                <a:xfrm>
                  <a:off x="93103" y="93103"/>
                  <a:ext cx="1035521" cy="762477"/>
                  <a:chOff x="0" y="0"/>
                  <a:chExt cx="1532302" cy="1070043"/>
                </a:xfrm>
              </p:grpSpPr>
              <p:sp>
                <p:nvSpPr>
                  <p:cNvPr id="138" name="椭圆 137">
                    <a:extLst>
                      <a:ext uri="{FF2B5EF4-FFF2-40B4-BE49-F238E27FC236}">
                        <a16:creationId xmlns:a16="http://schemas.microsoft.com/office/drawing/2014/main" id="{12D9C0F1-2501-4E43-B7F9-E8377C3C3BD2}"/>
                      </a:ext>
                    </a:extLst>
                  </p:cNvPr>
                  <p:cNvSpPr/>
                  <p:nvPr/>
                </p:nvSpPr>
                <p:spPr>
                  <a:xfrm>
                    <a:off x="1123225" y="423978"/>
                    <a:ext cx="168612" cy="155643"/>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39" name="椭圆 138">
                    <a:extLst>
                      <a:ext uri="{FF2B5EF4-FFF2-40B4-BE49-F238E27FC236}">
                        <a16:creationId xmlns:a16="http://schemas.microsoft.com/office/drawing/2014/main" id="{82E18C8E-11C4-A641-91C5-8BDFACEC6005}"/>
                      </a:ext>
                    </a:extLst>
                  </p:cNvPr>
                  <p:cNvSpPr/>
                  <p:nvPr/>
                </p:nvSpPr>
                <p:spPr>
                  <a:xfrm>
                    <a:off x="351205" y="202497"/>
                    <a:ext cx="168612" cy="155643"/>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40" name="椭圆 139">
                    <a:extLst>
                      <a:ext uri="{FF2B5EF4-FFF2-40B4-BE49-F238E27FC236}">
                        <a16:creationId xmlns:a16="http://schemas.microsoft.com/office/drawing/2014/main" id="{A8CF11D6-A249-E940-A1D0-79711C8202AB}"/>
                      </a:ext>
                    </a:extLst>
                  </p:cNvPr>
                  <p:cNvSpPr/>
                  <p:nvPr/>
                </p:nvSpPr>
                <p:spPr>
                  <a:xfrm>
                    <a:off x="616983" y="0"/>
                    <a:ext cx="168275" cy="15557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41" name="椭圆 140">
                    <a:extLst>
                      <a:ext uri="{FF2B5EF4-FFF2-40B4-BE49-F238E27FC236}">
                        <a16:creationId xmlns:a16="http://schemas.microsoft.com/office/drawing/2014/main" id="{C8D41DC2-5A34-8B45-A951-0A6B885402AD}"/>
                      </a:ext>
                    </a:extLst>
                  </p:cNvPr>
                  <p:cNvSpPr/>
                  <p:nvPr/>
                </p:nvSpPr>
                <p:spPr>
                  <a:xfrm>
                    <a:off x="866940" y="205661"/>
                    <a:ext cx="168612" cy="155643"/>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42" name="椭圆 141">
                    <a:extLst>
                      <a:ext uri="{FF2B5EF4-FFF2-40B4-BE49-F238E27FC236}">
                        <a16:creationId xmlns:a16="http://schemas.microsoft.com/office/drawing/2014/main" id="{19B82CA9-CC45-9D42-879F-D7DC16D22090}"/>
                      </a:ext>
                    </a:extLst>
                  </p:cNvPr>
                  <p:cNvSpPr/>
                  <p:nvPr/>
                </p:nvSpPr>
                <p:spPr>
                  <a:xfrm>
                    <a:off x="908072" y="658115"/>
                    <a:ext cx="168612" cy="155643"/>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43" name="椭圆 142">
                    <a:extLst>
                      <a:ext uri="{FF2B5EF4-FFF2-40B4-BE49-F238E27FC236}">
                        <a16:creationId xmlns:a16="http://schemas.microsoft.com/office/drawing/2014/main" id="{5599117A-CC90-A94A-8C57-D0D0F1DCAFC6}"/>
                      </a:ext>
                    </a:extLst>
                  </p:cNvPr>
                  <p:cNvSpPr/>
                  <p:nvPr/>
                </p:nvSpPr>
                <p:spPr>
                  <a:xfrm>
                    <a:off x="474602" y="503079"/>
                    <a:ext cx="168612" cy="155643"/>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44" name="椭圆 143">
                    <a:extLst>
                      <a:ext uri="{FF2B5EF4-FFF2-40B4-BE49-F238E27FC236}">
                        <a16:creationId xmlns:a16="http://schemas.microsoft.com/office/drawing/2014/main" id="{BDCACF14-297D-9A4E-AA8D-CC574F109833}"/>
                      </a:ext>
                    </a:extLst>
                  </p:cNvPr>
                  <p:cNvSpPr/>
                  <p:nvPr/>
                </p:nvSpPr>
                <p:spPr>
                  <a:xfrm>
                    <a:off x="306909" y="762528"/>
                    <a:ext cx="168612" cy="155643"/>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45" name="椭圆 144">
                    <a:extLst>
                      <a:ext uri="{FF2B5EF4-FFF2-40B4-BE49-F238E27FC236}">
                        <a16:creationId xmlns:a16="http://schemas.microsoft.com/office/drawing/2014/main" id="{422D492E-ADFD-F642-B451-F8C25182BFF0}"/>
                      </a:ext>
                    </a:extLst>
                  </p:cNvPr>
                  <p:cNvSpPr/>
                  <p:nvPr/>
                </p:nvSpPr>
                <p:spPr>
                  <a:xfrm>
                    <a:off x="1056781" y="914400"/>
                    <a:ext cx="168612" cy="155643"/>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CN" altLang="en-US"/>
                  </a:p>
                </p:txBody>
              </p:sp>
              <p:cxnSp>
                <p:nvCxnSpPr>
                  <p:cNvPr id="146" name="直线连接符 145">
                    <a:extLst>
                      <a:ext uri="{FF2B5EF4-FFF2-40B4-BE49-F238E27FC236}">
                        <a16:creationId xmlns:a16="http://schemas.microsoft.com/office/drawing/2014/main" id="{40717385-9CB8-4343-B3E2-A7BE8EBF3C59}"/>
                      </a:ext>
                    </a:extLst>
                  </p:cNvPr>
                  <p:cNvCxnSpPr/>
                  <p:nvPr/>
                </p:nvCxnSpPr>
                <p:spPr>
                  <a:xfrm>
                    <a:off x="645459" y="610655"/>
                    <a:ext cx="265471" cy="98323"/>
                  </a:xfrm>
                  <a:prstGeom prst="line">
                    <a:avLst/>
                  </a:prstGeom>
                  <a:ln w="9525">
                    <a:prstDash val="sysDash"/>
                  </a:ln>
                </p:spPr>
                <p:style>
                  <a:lnRef idx="1">
                    <a:schemeClr val="dk1"/>
                  </a:lnRef>
                  <a:fillRef idx="0">
                    <a:schemeClr val="dk1"/>
                  </a:fillRef>
                  <a:effectRef idx="0">
                    <a:schemeClr val="dk1"/>
                  </a:effectRef>
                  <a:fontRef idx="minor">
                    <a:schemeClr val="tx1"/>
                  </a:fontRef>
                </p:style>
              </p:cxnSp>
              <p:cxnSp>
                <p:nvCxnSpPr>
                  <p:cNvPr id="147" name="直线连接符 146">
                    <a:extLst>
                      <a:ext uri="{FF2B5EF4-FFF2-40B4-BE49-F238E27FC236}">
                        <a16:creationId xmlns:a16="http://schemas.microsoft.com/office/drawing/2014/main" id="{E12A4C3D-EA3C-E943-8AB0-BC7444F896FA}"/>
                      </a:ext>
                    </a:extLst>
                  </p:cNvPr>
                  <p:cNvCxnSpPr/>
                  <p:nvPr/>
                </p:nvCxnSpPr>
                <p:spPr>
                  <a:xfrm flipV="1">
                    <a:off x="496750" y="132889"/>
                    <a:ext cx="142568" cy="103238"/>
                  </a:xfrm>
                  <a:prstGeom prst="line">
                    <a:avLst/>
                  </a:prstGeom>
                  <a:ln w="9525"/>
                </p:spPr>
                <p:style>
                  <a:lnRef idx="1">
                    <a:schemeClr val="dk1"/>
                  </a:lnRef>
                  <a:fillRef idx="0">
                    <a:schemeClr val="dk1"/>
                  </a:fillRef>
                  <a:effectRef idx="0">
                    <a:schemeClr val="dk1"/>
                  </a:effectRef>
                  <a:fontRef idx="minor">
                    <a:schemeClr val="tx1"/>
                  </a:fontRef>
                </p:style>
              </p:cxnSp>
              <p:cxnSp>
                <p:nvCxnSpPr>
                  <p:cNvPr id="148" name="直线连接符 147">
                    <a:extLst>
                      <a:ext uri="{FF2B5EF4-FFF2-40B4-BE49-F238E27FC236}">
                        <a16:creationId xmlns:a16="http://schemas.microsoft.com/office/drawing/2014/main" id="{C0685354-B0B8-D74A-8FF9-63E7A5DB765E}"/>
                      </a:ext>
                    </a:extLst>
                  </p:cNvPr>
                  <p:cNvCxnSpPr/>
                  <p:nvPr/>
                </p:nvCxnSpPr>
                <p:spPr>
                  <a:xfrm flipH="1" flipV="1">
                    <a:off x="474602" y="354370"/>
                    <a:ext cx="74930" cy="148390"/>
                  </a:xfrm>
                  <a:prstGeom prst="line">
                    <a:avLst/>
                  </a:prstGeom>
                  <a:ln w="9525"/>
                </p:spPr>
                <p:style>
                  <a:lnRef idx="1">
                    <a:schemeClr val="dk1"/>
                  </a:lnRef>
                  <a:fillRef idx="0">
                    <a:schemeClr val="dk1"/>
                  </a:fillRef>
                  <a:effectRef idx="0">
                    <a:schemeClr val="dk1"/>
                  </a:effectRef>
                  <a:fontRef idx="minor">
                    <a:schemeClr val="tx1"/>
                  </a:fontRef>
                </p:style>
              </p:cxnSp>
              <p:cxnSp>
                <p:nvCxnSpPr>
                  <p:cNvPr id="149" name="直线连接符 148">
                    <a:extLst>
                      <a:ext uri="{FF2B5EF4-FFF2-40B4-BE49-F238E27FC236}">
                        <a16:creationId xmlns:a16="http://schemas.microsoft.com/office/drawing/2014/main" id="{F4E1F0C0-DBD8-0D46-8A6B-4C2E3AB5C9E9}"/>
                      </a:ext>
                    </a:extLst>
                  </p:cNvPr>
                  <p:cNvCxnSpPr/>
                  <p:nvPr/>
                </p:nvCxnSpPr>
                <p:spPr>
                  <a:xfrm flipV="1">
                    <a:off x="423978" y="648623"/>
                    <a:ext cx="86934" cy="121305"/>
                  </a:xfrm>
                  <a:prstGeom prst="line">
                    <a:avLst/>
                  </a:prstGeom>
                  <a:ln w="9525"/>
                </p:spPr>
                <p:style>
                  <a:lnRef idx="1">
                    <a:schemeClr val="dk1"/>
                  </a:lnRef>
                  <a:fillRef idx="0">
                    <a:schemeClr val="dk1"/>
                  </a:fillRef>
                  <a:effectRef idx="0">
                    <a:schemeClr val="dk1"/>
                  </a:effectRef>
                  <a:fontRef idx="minor">
                    <a:schemeClr val="tx1"/>
                  </a:fontRef>
                </p:style>
              </p:cxnSp>
              <p:cxnSp>
                <p:nvCxnSpPr>
                  <p:cNvPr id="150" name="直线连接符 149">
                    <a:extLst>
                      <a:ext uri="{FF2B5EF4-FFF2-40B4-BE49-F238E27FC236}">
                        <a16:creationId xmlns:a16="http://schemas.microsoft.com/office/drawing/2014/main" id="{605C67AA-E6CF-F944-BA57-B9726DD0AC7C}"/>
                      </a:ext>
                    </a:extLst>
                  </p:cNvPr>
                  <p:cNvCxnSpPr/>
                  <p:nvPr/>
                </p:nvCxnSpPr>
                <p:spPr>
                  <a:xfrm flipV="1">
                    <a:off x="1053616" y="575851"/>
                    <a:ext cx="113071" cy="99695"/>
                  </a:xfrm>
                  <a:prstGeom prst="line">
                    <a:avLst/>
                  </a:prstGeom>
                  <a:ln w="9525"/>
                </p:spPr>
                <p:style>
                  <a:lnRef idx="1">
                    <a:schemeClr val="dk1"/>
                  </a:lnRef>
                  <a:fillRef idx="0">
                    <a:schemeClr val="dk1"/>
                  </a:fillRef>
                  <a:effectRef idx="0">
                    <a:schemeClr val="dk1"/>
                  </a:effectRef>
                  <a:fontRef idx="minor">
                    <a:schemeClr val="tx1"/>
                  </a:fontRef>
                </p:style>
              </p:cxnSp>
              <p:cxnSp>
                <p:nvCxnSpPr>
                  <p:cNvPr id="151" name="直线连接符 150">
                    <a:extLst>
                      <a:ext uri="{FF2B5EF4-FFF2-40B4-BE49-F238E27FC236}">
                        <a16:creationId xmlns:a16="http://schemas.microsoft.com/office/drawing/2014/main" id="{5050A10C-CF6D-BE41-BA4D-53DC09B274F9}"/>
                      </a:ext>
                    </a:extLst>
                  </p:cNvPr>
                  <p:cNvCxnSpPr/>
                  <p:nvPr/>
                </p:nvCxnSpPr>
                <p:spPr>
                  <a:xfrm flipH="1" flipV="1">
                    <a:off x="1050452" y="797332"/>
                    <a:ext cx="73742" cy="117987"/>
                  </a:xfrm>
                  <a:prstGeom prst="line">
                    <a:avLst/>
                  </a:prstGeom>
                  <a:ln w="9525"/>
                </p:spPr>
                <p:style>
                  <a:lnRef idx="1">
                    <a:schemeClr val="dk1"/>
                  </a:lnRef>
                  <a:fillRef idx="0">
                    <a:schemeClr val="dk1"/>
                  </a:fillRef>
                  <a:effectRef idx="0">
                    <a:schemeClr val="dk1"/>
                  </a:effectRef>
                  <a:fontRef idx="minor">
                    <a:schemeClr val="tx1"/>
                  </a:fontRef>
                </p:style>
              </p:cxnSp>
              <p:cxnSp>
                <p:nvCxnSpPr>
                  <p:cNvPr id="152" name="直线连接符 151">
                    <a:extLst>
                      <a:ext uri="{FF2B5EF4-FFF2-40B4-BE49-F238E27FC236}">
                        <a16:creationId xmlns:a16="http://schemas.microsoft.com/office/drawing/2014/main" id="{9BE2C50D-4A28-7243-9C39-619DF606F100}"/>
                      </a:ext>
                    </a:extLst>
                  </p:cNvPr>
                  <p:cNvCxnSpPr/>
                  <p:nvPr/>
                </p:nvCxnSpPr>
                <p:spPr>
                  <a:xfrm flipV="1">
                    <a:off x="620147" y="329058"/>
                    <a:ext cx="266155" cy="194949"/>
                  </a:xfrm>
                  <a:prstGeom prst="line">
                    <a:avLst/>
                  </a:prstGeom>
                  <a:ln w="9525"/>
                </p:spPr>
                <p:style>
                  <a:lnRef idx="1">
                    <a:schemeClr val="dk1"/>
                  </a:lnRef>
                  <a:fillRef idx="0">
                    <a:schemeClr val="dk1"/>
                  </a:fillRef>
                  <a:effectRef idx="0">
                    <a:schemeClr val="dk1"/>
                  </a:effectRef>
                  <a:fontRef idx="minor">
                    <a:schemeClr val="tx1"/>
                  </a:fontRef>
                </p:style>
              </p:cxnSp>
              <p:sp>
                <p:nvSpPr>
                  <p:cNvPr id="153" name="椭圆 152">
                    <a:extLst>
                      <a:ext uri="{FF2B5EF4-FFF2-40B4-BE49-F238E27FC236}">
                        <a16:creationId xmlns:a16="http://schemas.microsoft.com/office/drawing/2014/main" id="{6D76C609-27A8-D447-B629-D6CBE873C63C}"/>
                      </a:ext>
                    </a:extLst>
                  </p:cNvPr>
                  <p:cNvSpPr/>
                  <p:nvPr/>
                </p:nvSpPr>
                <p:spPr>
                  <a:xfrm>
                    <a:off x="60116" y="471439"/>
                    <a:ext cx="168612" cy="155643"/>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CN" altLang="en-US"/>
                  </a:p>
                </p:txBody>
              </p:sp>
              <p:cxnSp>
                <p:nvCxnSpPr>
                  <p:cNvPr id="154" name="直线连接符 153">
                    <a:extLst>
                      <a:ext uri="{FF2B5EF4-FFF2-40B4-BE49-F238E27FC236}">
                        <a16:creationId xmlns:a16="http://schemas.microsoft.com/office/drawing/2014/main" id="{B12A8ACD-8CDA-A140-9EB4-845E84300714}"/>
                      </a:ext>
                    </a:extLst>
                  </p:cNvPr>
                  <p:cNvCxnSpPr/>
                  <p:nvPr/>
                </p:nvCxnSpPr>
                <p:spPr>
                  <a:xfrm flipH="1" flipV="1">
                    <a:off x="205661" y="604327"/>
                    <a:ext cx="144379" cy="165400"/>
                  </a:xfrm>
                  <a:prstGeom prst="line">
                    <a:avLst/>
                  </a:prstGeom>
                  <a:ln w="9525"/>
                </p:spPr>
                <p:style>
                  <a:lnRef idx="1">
                    <a:schemeClr val="dk1"/>
                  </a:lnRef>
                  <a:fillRef idx="0">
                    <a:schemeClr val="dk1"/>
                  </a:fillRef>
                  <a:effectRef idx="0">
                    <a:schemeClr val="dk1"/>
                  </a:effectRef>
                  <a:fontRef idx="minor">
                    <a:schemeClr val="tx1"/>
                  </a:fontRef>
                </p:style>
              </p:cxnSp>
              <p:sp>
                <p:nvSpPr>
                  <p:cNvPr id="155" name="椭圆 154">
                    <a:extLst>
                      <a:ext uri="{FF2B5EF4-FFF2-40B4-BE49-F238E27FC236}">
                        <a16:creationId xmlns:a16="http://schemas.microsoft.com/office/drawing/2014/main" id="{41782F45-39C1-7043-A9F1-0988547F966C}"/>
                      </a:ext>
                    </a:extLst>
                  </p:cNvPr>
                  <p:cNvSpPr/>
                  <p:nvPr/>
                </p:nvSpPr>
                <p:spPr>
                  <a:xfrm>
                    <a:off x="607491" y="911236"/>
                    <a:ext cx="168612" cy="155643"/>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56" name="椭圆 155">
                    <a:extLst>
                      <a:ext uri="{FF2B5EF4-FFF2-40B4-BE49-F238E27FC236}">
                        <a16:creationId xmlns:a16="http://schemas.microsoft.com/office/drawing/2014/main" id="{C5AA4625-A5D7-CD46-B930-B93D4915EBDA}"/>
                      </a:ext>
                    </a:extLst>
                  </p:cNvPr>
                  <p:cNvSpPr/>
                  <p:nvPr/>
                </p:nvSpPr>
                <p:spPr>
                  <a:xfrm>
                    <a:off x="0" y="911236"/>
                    <a:ext cx="168612" cy="155643"/>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57" name="椭圆 156">
                    <a:extLst>
                      <a:ext uri="{FF2B5EF4-FFF2-40B4-BE49-F238E27FC236}">
                        <a16:creationId xmlns:a16="http://schemas.microsoft.com/office/drawing/2014/main" id="{D05875FD-DE07-7C47-847D-FE13A7F8ED73}"/>
                      </a:ext>
                    </a:extLst>
                  </p:cNvPr>
                  <p:cNvSpPr/>
                  <p:nvPr/>
                </p:nvSpPr>
                <p:spPr>
                  <a:xfrm>
                    <a:off x="1363690" y="689756"/>
                    <a:ext cx="168612" cy="155643"/>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CN" altLang="en-US"/>
                  </a:p>
                </p:txBody>
              </p:sp>
              <p:cxnSp>
                <p:nvCxnSpPr>
                  <p:cNvPr id="158" name="直线连接符 157">
                    <a:extLst>
                      <a:ext uri="{FF2B5EF4-FFF2-40B4-BE49-F238E27FC236}">
                        <a16:creationId xmlns:a16="http://schemas.microsoft.com/office/drawing/2014/main" id="{CC40F40B-8C1C-8243-AA3D-8B178E0149B6}"/>
                      </a:ext>
                    </a:extLst>
                  </p:cNvPr>
                  <p:cNvCxnSpPr/>
                  <p:nvPr/>
                </p:nvCxnSpPr>
                <p:spPr>
                  <a:xfrm flipV="1">
                    <a:off x="88592" y="623311"/>
                    <a:ext cx="28936" cy="283580"/>
                  </a:xfrm>
                  <a:prstGeom prst="line">
                    <a:avLst/>
                  </a:prstGeom>
                  <a:ln w="9525"/>
                </p:spPr>
                <p:style>
                  <a:lnRef idx="1">
                    <a:schemeClr val="dk1"/>
                  </a:lnRef>
                  <a:fillRef idx="0">
                    <a:schemeClr val="dk1"/>
                  </a:fillRef>
                  <a:effectRef idx="0">
                    <a:schemeClr val="dk1"/>
                  </a:effectRef>
                  <a:fontRef idx="minor">
                    <a:schemeClr val="tx1"/>
                  </a:fontRef>
                </p:style>
              </p:cxnSp>
              <p:cxnSp>
                <p:nvCxnSpPr>
                  <p:cNvPr id="159" name="直线连接符 158">
                    <a:extLst>
                      <a:ext uri="{FF2B5EF4-FFF2-40B4-BE49-F238E27FC236}">
                        <a16:creationId xmlns:a16="http://schemas.microsoft.com/office/drawing/2014/main" id="{241053F9-16E4-D447-BE85-E4E2DEAA061F}"/>
                      </a:ext>
                    </a:extLst>
                  </p:cNvPr>
                  <p:cNvCxnSpPr/>
                  <p:nvPr/>
                </p:nvCxnSpPr>
                <p:spPr>
                  <a:xfrm flipH="1" flipV="1">
                    <a:off x="474602" y="866940"/>
                    <a:ext cx="144683" cy="79222"/>
                  </a:xfrm>
                  <a:prstGeom prst="line">
                    <a:avLst/>
                  </a:prstGeom>
                  <a:ln w="9525"/>
                </p:spPr>
                <p:style>
                  <a:lnRef idx="1">
                    <a:schemeClr val="dk1"/>
                  </a:lnRef>
                  <a:fillRef idx="0">
                    <a:schemeClr val="dk1"/>
                  </a:fillRef>
                  <a:effectRef idx="0">
                    <a:schemeClr val="dk1"/>
                  </a:effectRef>
                  <a:fontRef idx="minor">
                    <a:schemeClr val="tx1"/>
                  </a:fontRef>
                </p:style>
              </p:cxnSp>
              <p:cxnSp>
                <p:nvCxnSpPr>
                  <p:cNvPr id="160" name="直线连接符 159">
                    <a:extLst>
                      <a:ext uri="{FF2B5EF4-FFF2-40B4-BE49-F238E27FC236}">
                        <a16:creationId xmlns:a16="http://schemas.microsoft.com/office/drawing/2014/main" id="{3A79AFA4-4EDB-5842-B824-A5C3DF2B2549}"/>
                      </a:ext>
                    </a:extLst>
                  </p:cNvPr>
                  <p:cNvCxnSpPr/>
                  <p:nvPr/>
                </p:nvCxnSpPr>
                <p:spPr>
                  <a:xfrm flipH="1" flipV="1">
                    <a:off x="1268769" y="553703"/>
                    <a:ext cx="133109" cy="155664"/>
                  </a:xfrm>
                  <a:prstGeom prst="line">
                    <a:avLst/>
                  </a:prstGeom>
                  <a:ln w="9525"/>
                </p:spPr>
                <p:style>
                  <a:lnRef idx="1">
                    <a:schemeClr val="dk1"/>
                  </a:lnRef>
                  <a:fillRef idx="0">
                    <a:schemeClr val="dk1"/>
                  </a:fillRef>
                  <a:effectRef idx="0">
                    <a:schemeClr val="dk1"/>
                  </a:effectRef>
                  <a:fontRef idx="minor">
                    <a:schemeClr val="tx1"/>
                  </a:fontRef>
                </p:style>
              </p:cxnSp>
            </p:grpSp>
            <p:grpSp>
              <p:nvGrpSpPr>
                <p:cNvPr id="127" name="组合 126">
                  <a:extLst>
                    <a:ext uri="{FF2B5EF4-FFF2-40B4-BE49-F238E27FC236}">
                      <a16:creationId xmlns:a16="http://schemas.microsoft.com/office/drawing/2014/main" id="{32F35B57-FBE8-C644-852C-1EADDCAF80B8}"/>
                    </a:ext>
                  </a:extLst>
                </p:cNvPr>
                <p:cNvGrpSpPr/>
                <p:nvPr/>
              </p:nvGrpSpPr>
              <p:grpSpPr>
                <a:xfrm>
                  <a:off x="0" y="0"/>
                  <a:ext cx="1158626" cy="1008760"/>
                  <a:chOff x="0" y="0"/>
                  <a:chExt cx="1158626" cy="1008760"/>
                </a:xfrm>
              </p:grpSpPr>
              <p:cxnSp>
                <p:nvCxnSpPr>
                  <p:cNvPr id="128" name="直线连接符 127">
                    <a:extLst>
                      <a:ext uri="{FF2B5EF4-FFF2-40B4-BE49-F238E27FC236}">
                        <a16:creationId xmlns:a16="http://schemas.microsoft.com/office/drawing/2014/main" id="{928A3B1B-A48D-6645-9ACA-4377150FA917}"/>
                      </a:ext>
                    </a:extLst>
                  </p:cNvPr>
                  <p:cNvCxnSpPr/>
                  <p:nvPr/>
                </p:nvCxnSpPr>
                <p:spPr>
                  <a:xfrm flipV="1">
                    <a:off x="788046" y="166255"/>
                    <a:ext cx="0" cy="95892"/>
                  </a:xfrm>
                  <a:prstGeom prst="line">
                    <a:avLst/>
                  </a:prstGeom>
                  <a:ln>
                    <a:prstDash val="sysDot"/>
                  </a:ln>
                </p:spPr>
                <p:style>
                  <a:lnRef idx="1">
                    <a:schemeClr val="dk1"/>
                  </a:lnRef>
                  <a:fillRef idx="0">
                    <a:schemeClr val="dk1"/>
                  </a:fillRef>
                  <a:effectRef idx="0">
                    <a:schemeClr val="dk1"/>
                  </a:effectRef>
                  <a:fontRef idx="minor">
                    <a:schemeClr val="tx1"/>
                  </a:fontRef>
                </p:style>
              </p:cxnSp>
              <p:cxnSp>
                <p:nvCxnSpPr>
                  <p:cNvPr id="129" name="直线连接符 128">
                    <a:extLst>
                      <a:ext uri="{FF2B5EF4-FFF2-40B4-BE49-F238E27FC236}">
                        <a16:creationId xmlns:a16="http://schemas.microsoft.com/office/drawing/2014/main" id="{18D5D093-3F82-7444-B092-85B4126ED718}"/>
                      </a:ext>
                    </a:extLst>
                  </p:cNvPr>
                  <p:cNvCxnSpPr/>
                  <p:nvPr/>
                </p:nvCxnSpPr>
                <p:spPr>
                  <a:xfrm>
                    <a:off x="139653" y="851223"/>
                    <a:ext cx="140413" cy="157480"/>
                  </a:xfrm>
                  <a:prstGeom prst="line">
                    <a:avLst/>
                  </a:prstGeom>
                  <a:ln>
                    <a:prstDash val="sysDot"/>
                  </a:ln>
                </p:spPr>
                <p:style>
                  <a:lnRef idx="1">
                    <a:schemeClr val="dk1"/>
                  </a:lnRef>
                  <a:fillRef idx="0">
                    <a:schemeClr val="dk1"/>
                  </a:fillRef>
                  <a:effectRef idx="0">
                    <a:schemeClr val="dk1"/>
                  </a:effectRef>
                  <a:fontRef idx="minor">
                    <a:schemeClr val="tx1"/>
                  </a:fontRef>
                </p:style>
              </p:cxnSp>
              <p:cxnSp>
                <p:nvCxnSpPr>
                  <p:cNvPr id="130" name="直线连接符 129">
                    <a:extLst>
                      <a:ext uri="{FF2B5EF4-FFF2-40B4-BE49-F238E27FC236}">
                        <a16:creationId xmlns:a16="http://schemas.microsoft.com/office/drawing/2014/main" id="{8C2B3FE1-E174-A749-8A55-0B5317690F55}"/>
                      </a:ext>
                    </a:extLst>
                  </p:cNvPr>
                  <p:cNvCxnSpPr/>
                  <p:nvPr/>
                </p:nvCxnSpPr>
                <p:spPr>
                  <a:xfrm>
                    <a:off x="408986" y="0"/>
                    <a:ext cx="113629" cy="113444"/>
                  </a:xfrm>
                  <a:prstGeom prst="line">
                    <a:avLst/>
                  </a:prstGeom>
                  <a:ln>
                    <a:prstDash val="sysDot"/>
                  </a:ln>
                </p:spPr>
                <p:style>
                  <a:lnRef idx="1">
                    <a:schemeClr val="dk1"/>
                  </a:lnRef>
                  <a:fillRef idx="0">
                    <a:schemeClr val="dk1"/>
                  </a:fillRef>
                  <a:effectRef idx="0">
                    <a:schemeClr val="dk1"/>
                  </a:effectRef>
                  <a:fontRef idx="minor">
                    <a:schemeClr val="tx1"/>
                  </a:fontRef>
                </p:style>
              </p:cxnSp>
              <p:cxnSp>
                <p:nvCxnSpPr>
                  <p:cNvPr id="131" name="直线连接符 130">
                    <a:extLst>
                      <a:ext uri="{FF2B5EF4-FFF2-40B4-BE49-F238E27FC236}">
                        <a16:creationId xmlns:a16="http://schemas.microsoft.com/office/drawing/2014/main" id="{995078E7-B624-724B-A015-5EB473E485F9}"/>
                      </a:ext>
                    </a:extLst>
                  </p:cNvPr>
                  <p:cNvCxnSpPr/>
                  <p:nvPr/>
                </p:nvCxnSpPr>
                <p:spPr>
                  <a:xfrm flipH="1">
                    <a:off x="425611" y="851223"/>
                    <a:ext cx="114366" cy="157537"/>
                  </a:xfrm>
                  <a:prstGeom prst="line">
                    <a:avLst/>
                  </a:prstGeom>
                  <a:ln>
                    <a:prstDash val="sysDot"/>
                  </a:ln>
                </p:spPr>
                <p:style>
                  <a:lnRef idx="1">
                    <a:schemeClr val="dk1"/>
                  </a:lnRef>
                  <a:fillRef idx="0">
                    <a:schemeClr val="dk1"/>
                  </a:fillRef>
                  <a:effectRef idx="0">
                    <a:schemeClr val="dk1"/>
                  </a:effectRef>
                  <a:fontRef idx="minor">
                    <a:schemeClr val="tx1"/>
                  </a:fontRef>
                </p:style>
              </p:cxnSp>
              <p:cxnSp>
                <p:nvCxnSpPr>
                  <p:cNvPr id="132" name="直线连接符 131">
                    <a:extLst>
                      <a:ext uri="{FF2B5EF4-FFF2-40B4-BE49-F238E27FC236}">
                        <a16:creationId xmlns:a16="http://schemas.microsoft.com/office/drawing/2014/main" id="{1C3955CA-0993-4A43-A991-0E4BAC6FA6F7}"/>
                      </a:ext>
                    </a:extLst>
                  </p:cNvPr>
                  <p:cNvCxnSpPr/>
                  <p:nvPr/>
                </p:nvCxnSpPr>
                <p:spPr>
                  <a:xfrm>
                    <a:off x="894449" y="841405"/>
                    <a:ext cx="57785" cy="85090"/>
                  </a:xfrm>
                  <a:prstGeom prst="line">
                    <a:avLst/>
                  </a:prstGeom>
                  <a:ln>
                    <a:prstDash val="sysDot"/>
                  </a:ln>
                </p:spPr>
                <p:style>
                  <a:lnRef idx="1">
                    <a:schemeClr val="dk1"/>
                  </a:lnRef>
                  <a:fillRef idx="0">
                    <a:schemeClr val="dk1"/>
                  </a:fillRef>
                  <a:effectRef idx="0">
                    <a:schemeClr val="dk1"/>
                  </a:effectRef>
                  <a:fontRef idx="minor">
                    <a:schemeClr val="tx1"/>
                  </a:fontRef>
                </p:style>
              </p:cxnSp>
              <p:cxnSp>
                <p:nvCxnSpPr>
                  <p:cNvPr id="133" name="直线连接符 132">
                    <a:extLst>
                      <a:ext uri="{FF2B5EF4-FFF2-40B4-BE49-F238E27FC236}">
                        <a16:creationId xmlns:a16="http://schemas.microsoft.com/office/drawing/2014/main" id="{A7FE2218-8EB3-B841-9E15-FB1942D48597}"/>
                      </a:ext>
                    </a:extLst>
                  </p:cNvPr>
                  <p:cNvCxnSpPr/>
                  <p:nvPr/>
                </p:nvCxnSpPr>
                <p:spPr>
                  <a:xfrm flipV="1">
                    <a:off x="202830" y="282633"/>
                    <a:ext cx="126121" cy="64467"/>
                  </a:xfrm>
                  <a:prstGeom prst="line">
                    <a:avLst/>
                  </a:prstGeom>
                  <a:ln>
                    <a:prstDash val="sysDot"/>
                  </a:ln>
                </p:spPr>
                <p:style>
                  <a:lnRef idx="1">
                    <a:schemeClr val="dk1"/>
                  </a:lnRef>
                  <a:fillRef idx="0">
                    <a:schemeClr val="dk1"/>
                  </a:fillRef>
                  <a:effectRef idx="0">
                    <a:schemeClr val="dk1"/>
                  </a:effectRef>
                  <a:fontRef idx="minor">
                    <a:schemeClr val="tx1"/>
                  </a:fontRef>
                </p:style>
              </p:cxnSp>
              <p:cxnSp>
                <p:nvCxnSpPr>
                  <p:cNvPr id="134" name="直线连接符 133">
                    <a:extLst>
                      <a:ext uri="{FF2B5EF4-FFF2-40B4-BE49-F238E27FC236}">
                        <a16:creationId xmlns:a16="http://schemas.microsoft.com/office/drawing/2014/main" id="{CC15D7F6-FD31-DE43-8C3B-EB243372CADB}"/>
                      </a:ext>
                    </a:extLst>
                  </p:cNvPr>
                  <p:cNvCxnSpPr/>
                  <p:nvPr/>
                </p:nvCxnSpPr>
                <p:spPr>
                  <a:xfrm flipH="1">
                    <a:off x="688293" y="841248"/>
                    <a:ext cx="127320" cy="109591"/>
                  </a:xfrm>
                  <a:prstGeom prst="line">
                    <a:avLst/>
                  </a:prstGeom>
                  <a:ln>
                    <a:prstDash val="sysDot"/>
                  </a:ln>
                </p:spPr>
                <p:style>
                  <a:lnRef idx="1">
                    <a:schemeClr val="dk1"/>
                  </a:lnRef>
                  <a:fillRef idx="0">
                    <a:schemeClr val="dk1"/>
                  </a:fillRef>
                  <a:effectRef idx="0">
                    <a:schemeClr val="dk1"/>
                  </a:effectRef>
                  <a:fontRef idx="minor">
                    <a:schemeClr val="tx1"/>
                  </a:fontRef>
                </p:style>
              </p:cxnSp>
              <p:cxnSp>
                <p:nvCxnSpPr>
                  <p:cNvPr id="135" name="直线连接符 134">
                    <a:extLst>
                      <a:ext uri="{FF2B5EF4-FFF2-40B4-BE49-F238E27FC236}">
                        <a16:creationId xmlns:a16="http://schemas.microsoft.com/office/drawing/2014/main" id="{2F1AFE48-C036-B848-93E8-22A814566ABE}"/>
                      </a:ext>
                    </a:extLst>
                  </p:cNvPr>
                  <p:cNvCxnSpPr/>
                  <p:nvPr/>
                </p:nvCxnSpPr>
                <p:spPr>
                  <a:xfrm>
                    <a:off x="0" y="442237"/>
                    <a:ext cx="127519" cy="21590"/>
                  </a:xfrm>
                  <a:prstGeom prst="line">
                    <a:avLst/>
                  </a:prstGeom>
                  <a:ln>
                    <a:prstDash val="sysDot"/>
                  </a:ln>
                </p:spPr>
                <p:style>
                  <a:lnRef idx="1">
                    <a:schemeClr val="dk1"/>
                  </a:lnRef>
                  <a:fillRef idx="0">
                    <a:schemeClr val="dk1"/>
                  </a:fillRef>
                  <a:effectRef idx="0">
                    <a:schemeClr val="dk1"/>
                  </a:effectRef>
                  <a:fontRef idx="minor">
                    <a:schemeClr val="tx1"/>
                  </a:fontRef>
                </p:style>
              </p:cxnSp>
              <p:cxnSp>
                <p:nvCxnSpPr>
                  <p:cNvPr id="136" name="直线连接符 135">
                    <a:extLst>
                      <a:ext uri="{FF2B5EF4-FFF2-40B4-BE49-F238E27FC236}">
                        <a16:creationId xmlns:a16="http://schemas.microsoft.com/office/drawing/2014/main" id="{999E09FA-B0C5-7A41-99BE-FC8E262FF631}"/>
                      </a:ext>
                    </a:extLst>
                  </p:cNvPr>
                  <p:cNvCxnSpPr/>
                  <p:nvPr/>
                </p:nvCxnSpPr>
                <p:spPr>
                  <a:xfrm>
                    <a:off x="1107255" y="688294"/>
                    <a:ext cx="51371" cy="95004"/>
                  </a:xfrm>
                  <a:prstGeom prst="line">
                    <a:avLst/>
                  </a:prstGeom>
                  <a:ln>
                    <a:prstDash val="sysDot"/>
                  </a:ln>
                </p:spPr>
                <p:style>
                  <a:lnRef idx="1">
                    <a:schemeClr val="dk1"/>
                  </a:lnRef>
                  <a:fillRef idx="0">
                    <a:schemeClr val="dk1"/>
                  </a:fillRef>
                  <a:effectRef idx="0">
                    <a:schemeClr val="dk1"/>
                  </a:effectRef>
                  <a:fontRef idx="minor">
                    <a:schemeClr val="tx1"/>
                  </a:fontRef>
                </p:style>
              </p:cxnSp>
              <p:cxnSp>
                <p:nvCxnSpPr>
                  <p:cNvPr id="137" name="直线连接符 136">
                    <a:extLst>
                      <a:ext uri="{FF2B5EF4-FFF2-40B4-BE49-F238E27FC236}">
                        <a16:creationId xmlns:a16="http://schemas.microsoft.com/office/drawing/2014/main" id="{C66B1819-F253-9F44-BE70-2F8EB3604F2D}"/>
                      </a:ext>
                    </a:extLst>
                  </p:cNvPr>
                  <p:cNvCxnSpPr/>
                  <p:nvPr/>
                </p:nvCxnSpPr>
                <p:spPr>
                  <a:xfrm>
                    <a:off x="967354" y="428885"/>
                    <a:ext cx="72864" cy="58711"/>
                  </a:xfrm>
                  <a:prstGeom prst="line">
                    <a:avLst/>
                  </a:prstGeom>
                  <a:ln>
                    <a:prstDash val="sysDot"/>
                  </a:ln>
                </p:spPr>
                <p:style>
                  <a:lnRef idx="1">
                    <a:schemeClr val="dk1"/>
                  </a:lnRef>
                  <a:fillRef idx="0">
                    <a:schemeClr val="dk1"/>
                  </a:fillRef>
                  <a:effectRef idx="0">
                    <a:schemeClr val="dk1"/>
                  </a:effectRef>
                  <a:fontRef idx="minor">
                    <a:schemeClr val="tx1"/>
                  </a:fontRef>
                </p:style>
              </p:cxnSp>
            </p:grpSp>
          </p:grpSp>
          <p:sp>
            <p:nvSpPr>
              <p:cNvPr id="124" name="椭圆 123">
                <a:extLst>
                  <a:ext uri="{FF2B5EF4-FFF2-40B4-BE49-F238E27FC236}">
                    <a16:creationId xmlns:a16="http://schemas.microsoft.com/office/drawing/2014/main" id="{C4F619EB-BD10-1E4F-94C2-67B52D57ABBC}"/>
                  </a:ext>
                </a:extLst>
              </p:cNvPr>
              <p:cNvSpPr/>
              <p:nvPr/>
            </p:nvSpPr>
            <p:spPr>
              <a:xfrm>
                <a:off x="0" y="883835"/>
                <a:ext cx="113665" cy="11049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CN" altLang="en-US"/>
              </a:p>
            </p:txBody>
          </p:sp>
          <p:cxnSp>
            <p:nvCxnSpPr>
              <p:cNvPr id="125" name="直线连接符 124">
                <a:extLst>
                  <a:ext uri="{FF2B5EF4-FFF2-40B4-BE49-F238E27FC236}">
                    <a16:creationId xmlns:a16="http://schemas.microsoft.com/office/drawing/2014/main" id="{A16C8257-AE1B-5E42-A4E7-C134E5B9D9E6}"/>
                  </a:ext>
                </a:extLst>
              </p:cNvPr>
              <p:cNvCxnSpPr/>
              <p:nvPr/>
            </p:nvCxnSpPr>
            <p:spPr>
              <a:xfrm flipV="1">
                <a:off x="101883" y="835441"/>
                <a:ext cx="76938" cy="62204"/>
              </a:xfrm>
              <a:prstGeom prst="line">
                <a:avLst/>
              </a:prstGeom>
              <a:ln w="9525"/>
            </p:spPr>
            <p:style>
              <a:lnRef idx="1">
                <a:schemeClr val="dk1"/>
              </a:lnRef>
              <a:fillRef idx="0">
                <a:schemeClr val="dk1"/>
              </a:fillRef>
              <a:effectRef idx="0">
                <a:schemeClr val="dk1"/>
              </a:effectRef>
              <a:fontRef idx="minor">
                <a:schemeClr val="tx1"/>
              </a:fontRef>
            </p:style>
          </p:cxnSp>
        </p:grpSp>
        <p:cxnSp>
          <p:nvCxnSpPr>
            <p:cNvPr id="122" name="直线连接符 121">
              <a:extLst>
                <a:ext uri="{FF2B5EF4-FFF2-40B4-BE49-F238E27FC236}">
                  <a16:creationId xmlns:a16="http://schemas.microsoft.com/office/drawing/2014/main" id="{1A07F0D9-B9A2-6E49-B0CD-41B53094D1AF}"/>
                </a:ext>
              </a:extLst>
            </p:cNvPr>
            <p:cNvCxnSpPr/>
            <p:nvPr/>
          </p:nvCxnSpPr>
          <p:spPr>
            <a:xfrm flipH="1" flipV="1">
              <a:off x="785707" y="352214"/>
              <a:ext cx="25824" cy="216746"/>
            </a:xfrm>
            <a:prstGeom prst="line">
              <a:avLst/>
            </a:prstGeom>
            <a:ln w="9525"/>
          </p:spPr>
          <p:style>
            <a:lnRef idx="1">
              <a:schemeClr val="dk1"/>
            </a:lnRef>
            <a:fillRef idx="0">
              <a:schemeClr val="dk1"/>
            </a:fillRef>
            <a:effectRef idx="0">
              <a:schemeClr val="dk1"/>
            </a:effectRef>
            <a:fontRef idx="minor">
              <a:schemeClr val="tx1"/>
            </a:fontRef>
          </p:style>
        </p:cxnSp>
      </p:grpSp>
      <p:sp>
        <p:nvSpPr>
          <p:cNvPr id="161" name="文本框 160">
            <a:extLst>
              <a:ext uri="{FF2B5EF4-FFF2-40B4-BE49-F238E27FC236}">
                <a16:creationId xmlns:a16="http://schemas.microsoft.com/office/drawing/2014/main" id="{BCBD85BE-CB9F-3E4C-A1A4-84FD30444C92}"/>
              </a:ext>
            </a:extLst>
          </p:cNvPr>
          <p:cNvSpPr txBox="1"/>
          <p:nvPr/>
        </p:nvSpPr>
        <p:spPr>
          <a:xfrm>
            <a:off x="1715282" y="5368933"/>
            <a:ext cx="195654" cy="261610"/>
          </a:xfrm>
          <a:prstGeom prst="rect">
            <a:avLst/>
          </a:prstGeom>
          <a:noFill/>
        </p:spPr>
        <p:txBody>
          <a:bodyPr wrap="square" rtlCol="0">
            <a:spAutoFit/>
          </a:bodyPr>
          <a:lstStyle/>
          <a:p>
            <a:r>
              <a:rPr kumimoji="1" lang="en-US" altLang="zh-CN" sz="1100" dirty="0"/>
              <a:t>f</a:t>
            </a:r>
            <a:endParaRPr kumimoji="1" lang="zh-CN" altLang="en-US" sz="1100" dirty="0"/>
          </a:p>
        </p:txBody>
      </p:sp>
      <p:sp>
        <p:nvSpPr>
          <p:cNvPr id="162" name="文本框 161">
            <a:extLst>
              <a:ext uri="{FF2B5EF4-FFF2-40B4-BE49-F238E27FC236}">
                <a16:creationId xmlns:a16="http://schemas.microsoft.com/office/drawing/2014/main" id="{BA4002B8-6E9A-B14F-BF9E-FC105A2BF081}"/>
              </a:ext>
            </a:extLst>
          </p:cNvPr>
          <p:cNvSpPr txBox="1"/>
          <p:nvPr/>
        </p:nvSpPr>
        <p:spPr>
          <a:xfrm>
            <a:off x="1535426" y="5561808"/>
            <a:ext cx="195654" cy="261610"/>
          </a:xfrm>
          <a:prstGeom prst="rect">
            <a:avLst/>
          </a:prstGeom>
          <a:noFill/>
        </p:spPr>
        <p:txBody>
          <a:bodyPr wrap="square" rtlCol="0">
            <a:spAutoFit/>
          </a:bodyPr>
          <a:lstStyle/>
          <a:p>
            <a:r>
              <a:rPr kumimoji="1" lang="en-US" altLang="zh-CN" sz="1100" dirty="0"/>
              <a:t>g</a:t>
            </a:r>
            <a:endParaRPr kumimoji="1" lang="zh-CN" altLang="en-US" sz="1100" dirty="0"/>
          </a:p>
        </p:txBody>
      </p:sp>
      <p:sp>
        <p:nvSpPr>
          <p:cNvPr id="163" name="文本框 162">
            <a:extLst>
              <a:ext uri="{FF2B5EF4-FFF2-40B4-BE49-F238E27FC236}">
                <a16:creationId xmlns:a16="http://schemas.microsoft.com/office/drawing/2014/main" id="{AA11A711-6662-7C49-95DA-452D068E2046}"/>
              </a:ext>
            </a:extLst>
          </p:cNvPr>
          <p:cNvSpPr txBox="1"/>
          <p:nvPr/>
        </p:nvSpPr>
        <p:spPr>
          <a:xfrm>
            <a:off x="1034361" y="5677965"/>
            <a:ext cx="195654" cy="261610"/>
          </a:xfrm>
          <a:prstGeom prst="rect">
            <a:avLst/>
          </a:prstGeom>
          <a:noFill/>
        </p:spPr>
        <p:txBody>
          <a:bodyPr wrap="square" rtlCol="0">
            <a:spAutoFit/>
          </a:bodyPr>
          <a:lstStyle/>
          <a:p>
            <a:r>
              <a:rPr kumimoji="1" lang="en-US" altLang="zh-CN" sz="1100" dirty="0"/>
              <a:t>h</a:t>
            </a:r>
            <a:endParaRPr kumimoji="1" lang="zh-CN" altLang="en-US" sz="1100" dirty="0"/>
          </a:p>
        </p:txBody>
      </p:sp>
      <p:sp>
        <p:nvSpPr>
          <p:cNvPr id="164" name="文本框 163">
            <a:extLst>
              <a:ext uri="{FF2B5EF4-FFF2-40B4-BE49-F238E27FC236}">
                <a16:creationId xmlns:a16="http://schemas.microsoft.com/office/drawing/2014/main" id="{608F405D-4636-274A-B1D8-51D30CFEC5F5}"/>
              </a:ext>
            </a:extLst>
          </p:cNvPr>
          <p:cNvSpPr txBox="1"/>
          <p:nvPr/>
        </p:nvSpPr>
        <p:spPr>
          <a:xfrm>
            <a:off x="802486" y="5812760"/>
            <a:ext cx="195654" cy="261610"/>
          </a:xfrm>
          <a:prstGeom prst="rect">
            <a:avLst/>
          </a:prstGeom>
          <a:noFill/>
        </p:spPr>
        <p:txBody>
          <a:bodyPr wrap="square" rtlCol="0">
            <a:spAutoFit/>
          </a:bodyPr>
          <a:lstStyle/>
          <a:p>
            <a:r>
              <a:rPr kumimoji="1" lang="en-US" altLang="zh-CN" sz="1100" dirty="0"/>
              <a:t>i</a:t>
            </a:r>
            <a:endParaRPr kumimoji="1" lang="zh-CN" altLang="en-US" sz="1100" dirty="0"/>
          </a:p>
        </p:txBody>
      </p:sp>
      <p:sp>
        <p:nvSpPr>
          <p:cNvPr id="165" name="文本框 164">
            <a:extLst>
              <a:ext uri="{FF2B5EF4-FFF2-40B4-BE49-F238E27FC236}">
                <a16:creationId xmlns:a16="http://schemas.microsoft.com/office/drawing/2014/main" id="{3C7220D5-EAA2-2040-8F33-40CE7107C1C8}"/>
              </a:ext>
            </a:extLst>
          </p:cNvPr>
          <p:cNvSpPr txBox="1"/>
          <p:nvPr/>
        </p:nvSpPr>
        <p:spPr>
          <a:xfrm>
            <a:off x="616959" y="5980783"/>
            <a:ext cx="195654" cy="261610"/>
          </a:xfrm>
          <a:prstGeom prst="rect">
            <a:avLst/>
          </a:prstGeom>
          <a:noFill/>
        </p:spPr>
        <p:txBody>
          <a:bodyPr wrap="square" rtlCol="0">
            <a:spAutoFit/>
          </a:bodyPr>
          <a:lstStyle/>
          <a:p>
            <a:r>
              <a:rPr kumimoji="1" lang="en-US" altLang="zh-CN" sz="1100" dirty="0"/>
              <a:t>j</a:t>
            </a:r>
            <a:endParaRPr kumimoji="1" lang="zh-CN" altLang="en-US" sz="1100" dirty="0"/>
          </a:p>
        </p:txBody>
      </p:sp>
      <p:sp>
        <p:nvSpPr>
          <p:cNvPr id="166" name="文本框 165">
            <a:extLst>
              <a:ext uri="{FF2B5EF4-FFF2-40B4-BE49-F238E27FC236}">
                <a16:creationId xmlns:a16="http://schemas.microsoft.com/office/drawing/2014/main" id="{E453DEE2-A67C-AF41-82EF-D95B57C38593}"/>
              </a:ext>
            </a:extLst>
          </p:cNvPr>
          <p:cNvSpPr txBox="1"/>
          <p:nvPr/>
        </p:nvSpPr>
        <p:spPr>
          <a:xfrm>
            <a:off x="1296703" y="5808829"/>
            <a:ext cx="195654" cy="261610"/>
          </a:xfrm>
          <a:prstGeom prst="rect">
            <a:avLst/>
          </a:prstGeom>
          <a:noFill/>
        </p:spPr>
        <p:txBody>
          <a:bodyPr wrap="square" rtlCol="0">
            <a:spAutoFit/>
          </a:bodyPr>
          <a:lstStyle/>
          <a:p>
            <a:r>
              <a:rPr kumimoji="1" lang="en-US" altLang="zh-CN" sz="1100" dirty="0"/>
              <a:t>k</a:t>
            </a:r>
            <a:endParaRPr kumimoji="1" lang="zh-CN" altLang="en-US" sz="1100" dirty="0"/>
          </a:p>
        </p:txBody>
      </p:sp>
      <p:sp>
        <p:nvSpPr>
          <p:cNvPr id="167" name="文本框 166">
            <a:extLst>
              <a:ext uri="{FF2B5EF4-FFF2-40B4-BE49-F238E27FC236}">
                <a16:creationId xmlns:a16="http://schemas.microsoft.com/office/drawing/2014/main" id="{D06E1406-793E-1D43-BC1F-76A354568051}"/>
              </a:ext>
            </a:extLst>
          </p:cNvPr>
          <p:cNvSpPr txBox="1"/>
          <p:nvPr/>
        </p:nvSpPr>
        <p:spPr>
          <a:xfrm>
            <a:off x="1674622" y="5824572"/>
            <a:ext cx="195654" cy="261610"/>
          </a:xfrm>
          <a:prstGeom prst="rect">
            <a:avLst/>
          </a:prstGeom>
          <a:noFill/>
        </p:spPr>
        <p:txBody>
          <a:bodyPr wrap="square" rtlCol="0">
            <a:spAutoFit/>
          </a:bodyPr>
          <a:lstStyle/>
          <a:p>
            <a:r>
              <a:rPr kumimoji="1" lang="en-US" altLang="zh-CN" sz="1100" dirty="0"/>
              <a:t>l</a:t>
            </a:r>
            <a:endParaRPr kumimoji="1" lang="zh-CN" altLang="en-US" sz="1100" dirty="0"/>
          </a:p>
        </p:txBody>
      </p:sp>
      <p:sp>
        <p:nvSpPr>
          <p:cNvPr id="168" name="文本框 167">
            <a:extLst>
              <a:ext uri="{FF2B5EF4-FFF2-40B4-BE49-F238E27FC236}">
                <a16:creationId xmlns:a16="http://schemas.microsoft.com/office/drawing/2014/main" id="{11FBD14A-1F19-5D41-8FD9-C0470BB41DA4}"/>
              </a:ext>
            </a:extLst>
          </p:cNvPr>
          <p:cNvSpPr txBox="1"/>
          <p:nvPr/>
        </p:nvSpPr>
        <p:spPr>
          <a:xfrm>
            <a:off x="1896671" y="5600830"/>
            <a:ext cx="195654" cy="261610"/>
          </a:xfrm>
          <a:prstGeom prst="rect">
            <a:avLst/>
          </a:prstGeom>
          <a:noFill/>
        </p:spPr>
        <p:txBody>
          <a:bodyPr wrap="square" rtlCol="0">
            <a:spAutoFit/>
          </a:bodyPr>
          <a:lstStyle/>
          <a:p>
            <a:r>
              <a:rPr kumimoji="1" lang="en-US" altLang="zh-CN" sz="1100" dirty="0"/>
              <a:t>m</a:t>
            </a:r>
            <a:endParaRPr kumimoji="1" lang="zh-CN" altLang="en-US" sz="1100" dirty="0"/>
          </a:p>
        </p:txBody>
      </p:sp>
      <p:sp>
        <p:nvSpPr>
          <p:cNvPr id="169" name="文本框 168">
            <a:extLst>
              <a:ext uri="{FF2B5EF4-FFF2-40B4-BE49-F238E27FC236}">
                <a16:creationId xmlns:a16="http://schemas.microsoft.com/office/drawing/2014/main" id="{0962A6F1-4D73-524F-8B5B-071B6FEE8BD5}"/>
              </a:ext>
            </a:extLst>
          </p:cNvPr>
          <p:cNvSpPr txBox="1"/>
          <p:nvPr/>
        </p:nvSpPr>
        <p:spPr>
          <a:xfrm>
            <a:off x="5024670" y="4649456"/>
            <a:ext cx="1117744" cy="276999"/>
          </a:xfrm>
          <a:prstGeom prst="rect">
            <a:avLst/>
          </a:prstGeom>
          <a:noFill/>
        </p:spPr>
        <p:txBody>
          <a:bodyPr wrap="square" rtlCol="0">
            <a:spAutoFit/>
          </a:bodyPr>
          <a:lstStyle/>
          <a:p>
            <a:r>
              <a:rPr kumimoji="1" lang="zh-CN" altLang="en-US" sz="1200" dirty="0"/>
              <a:t>节点句子</a:t>
            </a:r>
          </a:p>
        </p:txBody>
      </p:sp>
    </p:spTree>
    <p:extLst>
      <p:ext uri="{BB962C8B-B14F-4D97-AF65-F5344CB8AC3E}">
        <p14:creationId xmlns:p14="http://schemas.microsoft.com/office/powerpoint/2010/main" val="34149222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54977" y="114300"/>
            <a:ext cx="1221398" cy="8667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74" name="Rectangle 2"/>
          <p:cNvSpPr>
            <a:spLocks noGrp="1" noChangeArrowheads="1"/>
          </p:cNvSpPr>
          <p:nvPr>
            <p:ph type="title"/>
          </p:nvPr>
        </p:nvSpPr>
        <p:spPr>
          <a:xfrm>
            <a:off x="1646848" y="386986"/>
            <a:ext cx="7343775" cy="576262"/>
          </a:xfrm>
        </p:spPr>
        <p:txBody>
          <a:bodyPr/>
          <a:lstStyle/>
          <a:p>
            <a:pPr eaLnBrk="1" hangingPunct="1"/>
            <a:r>
              <a:rPr lang="en-US" altLang="zh-CN" sz="2800" b="1" dirty="0">
                <a:solidFill>
                  <a:srgbClr val="44546A"/>
                </a:solidFill>
                <a:latin typeface="微软雅黑" panose="020B0503020204020204" pitchFamily="34" charset="-122"/>
                <a:ea typeface="微软雅黑" panose="020B0503020204020204" pitchFamily="34" charset="-122"/>
              </a:rPr>
              <a:t>1.1</a:t>
            </a:r>
            <a:r>
              <a:rPr lang="zh-CN" altLang="en-US" sz="2800" b="1" dirty="0">
                <a:solidFill>
                  <a:srgbClr val="44546A"/>
                </a:solidFill>
                <a:latin typeface="微软雅黑" panose="020B0503020204020204" pitchFamily="34" charset="-122"/>
                <a:ea typeface="微软雅黑" panose="020B0503020204020204" pitchFamily="34" charset="-122"/>
              </a:rPr>
              <a:t> 选题背景及意义</a:t>
            </a:r>
          </a:p>
        </p:txBody>
      </p:sp>
      <p:pic>
        <p:nvPicPr>
          <p:cNvPr id="12" name="图片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01319" y="325819"/>
            <a:ext cx="1328713" cy="655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6248766" y="6435969"/>
            <a:ext cx="2787162" cy="4220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Title 1"/>
          <p:cNvSpPr txBox="1">
            <a:spLocks/>
          </p:cNvSpPr>
          <p:nvPr/>
        </p:nvSpPr>
        <p:spPr>
          <a:xfrm>
            <a:off x="4888523" y="6435969"/>
            <a:ext cx="4102100" cy="281354"/>
          </a:xfrm>
          <a:prstGeom prst="rect">
            <a:avLst/>
          </a:prstGeom>
        </p:spPr>
        <p:txBody>
          <a:bodyPr/>
          <a:lstStyle>
            <a:lvl1pPr algn="l" defTabSz="685487" rtl="0" eaLnBrk="1" latinLnBrk="0" hangingPunct="1">
              <a:lnSpc>
                <a:spcPct val="90000"/>
              </a:lnSpc>
              <a:spcBef>
                <a:spcPct val="0"/>
              </a:spcBef>
              <a:buNone/>
              <a:defRPr lang="en-US" sz="3300" b="0" kern="1200" cap="none" spc="-75" baseline="0" dirty="0" smtClean="0">
                <a:ln w="3175">
                  <a:noFill/>
                </a:ln>
                <a:gradFill flip="none" rotWithShape="1">
                  <a:gsLst>
                    <a:gs pos="0">
                      <a:schemeClr val="tx1"/>
                    </a:gs>
                    <a:gs pos="86000">
                      <a:schemeClr val="tx1"/>
                    </a:gs>
                  </a:gsLst>
                  <a:lin ang="5400000" scaled="0"/>
                  <a:tileRect/>
                </a:gradFill>
                <a:effectLst/>
                <a:latin typeface="+mj-lt"/>
                <a:ea typeface="+mn-ea"/>
                <a:cs typeface="Arial" charset="0"/>
              </a:defRPr>
            </a:lvl1pPr>
          </a:lstStyle>
          <a:p>
            <a:pPr fontAlgn="auto">
              <a:spcAft>
                <a:spcPts val="0"/>
              </a:spcAft>
              <a:defRPr/>
            </a:pPr>
            <a:r>
              <a:rPr lang="zh-CN" altLang="en-US" sz="1400" dirty="0">
                <a:solidFill>
                  <a:srgbClr val="44546A"/>
                </a:solidFill>
                <a:latin typeface="微软雅黑" panose="020B0503020204020204" pitchFamily="34" charset="-122"/>
                <a:ea typeface="微软雅黑" panose="020B0503020204020204" pitchFamily="34" charset="-122"/>
              </a:rPr>
              <a:t>中国科学院空间信息处理与应用系统技术重点实验室</a:t>
            </a:r>
            <a:endParaRPr altLang="zh-CN" sz="1400" dirty="0">
              <a:solidFill>
                <a:srgbClr val="44546A"/>
              </a:solidFill>
              <a:latin typeface="微软雅黑" panose="020B0503020204020204" pitchFamily="34" charset="-122"/>
              <a:ea typeface="微软雅黑" panose="020B0503020204020204" pitchFamily="34" charset="-122"/>
            </a:endParaRPr>
          </a:p>
          <a:p>
            <a:pPr fontAlgn="auto">
              <a:spcAft>
                <a:spcPts val="0"/>
              </a:spcAft>
              <a:defRPr/>
            </a:pPr>
            <a:br>
              <a:rPr lang="zh-CN" altLang="en-US" sz="1400" dirty="0">
                <a:solidFill>
                  <a:schemeClr val="tx1"/>
                </a:solidFill>
                <a:latin typeface="微软雅黑" pitchFamily="34" charset="-122"/>
                <a:ea typeface="微软雅黑" pitchFamily="34" charset="-122"/>
              </a:rPr>
            </a:br>
            <a:endParaRPr lang="zh-CN" altLang="en-US" sz="3200" b="1" dirty="0">
              <a:solidFill>
                <a:schemeClr val="tx1"/>
              </a:solidFill>
              <a:latin typeface="微软雅黑" pitchFamily="34" charset="-122"/>
              <a:ea typeface="微软雅黑" pitchFamily="34" charset="-122"/>
            </a:endParaRPr>
          </a:p>
        </p:txBody>
      </p:sp>
      <p:sp>
        <p:nvSpPr>
          <p:cNvPr id="9" name="文本框 8">
            <a:extLst>
              <a:ext uri="{FF2B5EF4-FFF2-40B4-BE49-F238E27FC236}">
                <a16:creationId xmlns:a16="http://schemas.microsoft.com/office/drawing/2014/main" id="{1E8E2B91-D3EF-8248-B714-2BF74D9FB985}"/>
              </a:ext>
            </a:extLst>
          </p:cNvPr>
          <p:cNvSpPr txBox="1"/>
          <p:nvPr/>
        </p:nvSpPr>
        <p:spPr>
          <a:xfrm>
            <a:off x="254977" y="1139252"/>
            <a:ext cx="6535567" cy="400110"/>
          </a:xfrm>
          <a:prstGeom prst="rect">
            <a:avLst/>
          </a:prstGeom>
          <a:noFill/>
        </p:spPr>
        <p:txBody>
          <a:bodyPr wrap="square" rtlCol="0">
            <a:spAutoFit/>
          </a:bodyPr>
          <a:lstStyle/>
          <a:p>
            <a:pPr marL="342900" indent="-342900" algn="just">
              <a:buFont typeface="Wingdings" pitchFamily="2" charset="2"/>
              <a:buChar char="p"/>
            </a:pPr>
            <a:r>
              <a:rPr kumimoji="1" lang="zh-CN" altLang="en-US" sz="2000" dirty="0">
                <a:solidFill>
                  <a:schemeClr val="accent2"/>
                </a:solidFill>
              </a:rPr>
              <a:t>链接预测的应用</a:t>
            </a:r>
          </a:p>
        </p:txBody>
      </p:sp>
      <p:sp>
        <p:nvSpPr>
          <p:cNvPr id="17" name="文本框 16">
            <a:extLst>
              <a:ext uri="{FF2B5EF4-FFF2-40B4-BE49-F238E27FC236}">
                <a16:creationId xmlns:a16="http://schemas.microsoft.com/office/drawing/2014/main" id="{684056E3-8112-DA41-B18B-2E116ED841E5}"/>
              </a:ext>
            </a:extLst>
          </p:cNvPr>
          <p:cNvSpPr txBox="1"/>
          <p:nvPr/>
        </p:nvSpPr>
        <p:spPr>
          <a:xfrm>
            <a:off x="254977" y="1678048"/>
            <a:ext cx="1828346" cy="400110"/>
          </a:xfrm>
          <a:prstGeom prst="rect">
            <a:avLst/>
          </a:prstGeom>
          <a:noFill/>
        </p:spPr>
        <p:txBody>
          <a:bodyPr wrap="square" rtlCol="0">
            <a:spAutoFit/>
          </a:bodyPr>
          <a:lstStyle/>
          <a:p>
            <a:pPr marL="342900" indent="-342900" algn="just">
              <a:buFont typeface="Wingdings" pitchFamily="2" charset="2"/>
              <a:buChar char="n"/>
            </a:pPr>
            <a:r>
              <a:rPr kumimoji="1" lang="zh-CN" altLang="en-US" sz="2000" dirty="0">
                <a:solidFill>
                  <a:srgbClr val="425267"/>
                </a:solidFill>
              </a:rPr>
              <a:t>实际应用</a:t>
            </a:r>
          </a:p>
        </p:txBody>
      </p:sp>
      <p:sp>
        <p:nvSpPr>
          <p:cNvPr id="18" name="文本框 17">
            <a:extLst>
              <a:ext uri="{FF2B5EF4-FFF2-40B4-BE49-F238E27FC236}">
                <a16:creationId xmlns:a16="http://schemas.microsoft.com/office/drawing/2014/main" id="{14CC0986-01F2-EE48-A48B-ECC3046E5A91}"/>
              </a:ext>
            </a:extLst>
          </p:cNvPr>
          <p:cNvSpPr txBox="1"/>
          <p:nvPr/>
        </p:nvSpPr>
        <p:spPr>
          <a:xfrm>
            <a:off x="3185589" y="1691864"/>
            <a:ext cx="1828346" cy="400110"/>
          </a:xfrm>
          <a:prstGeom prst="rect">
            <a:avLst/>
          </a:prstGeom>
          <a:noFill/>
        </p:spPr>
        <p:txBody>
          <a:bodyPr wrap="square" rtlCol="0">
            <a:spAutoFit/>
          </a:bodyPr>
          <a:lstStyle/>
          <a:p>
            <a:pPr marL="342900" indent="-342900" algn="just">
              <a:buFont typeface="Wingdings" pitchFamily="2" charset="2"/>
              <a:buChar char="n"/>
            </a:pPr>
            <a:r>
              <a:rPr kumimoji="1" lang="zh-CN" altLang="en-US" sz="2000" dirty="0">
                <a:solidFill>
                  <a:srgbClr val="425267"/>
                </a:solidFill>
              </a:rPr>
              <a:t>工程应用</a:t>
            </a:r>
          </a:p>
        </p:txBody>
      </p:sp>
      <p:sp>
        <p:nvSpPr>
          <p:cNvPr id="8" name="文本框 7">
            <a:extLst>
              <a:ext uri="{FF2B5EF4-FFF2-40B4-BE49-F238E27FC236}">
                <a16:creationId xmlns:a16="http://schemas.microsoft.com/office/drawing/2014/main" id="{B48C3305-3C6B-CA48-98D6-D156052A1DE2}"/>
              </a:ext>
            </a:extLst>
          </p:cNvPr>
          <p:cNvSpPr txBox="1"/>
          <p:nvPr/>
        </p:nvSpPr>
        <p:spPr>
          <a:xfrm>
            <a:off x="3549059" y="5094564"/>
            <a:ext cx="2034323" cy="333233"/>
          </a:xfrm>
          <a:prstGeom prst="rect">
            <a:avLst/>
          </a:prstGeom>
          <a:noFill/>
        </p:spPr>
        <p:txBody>
          <a:bodyPr wrap="square" rtlCol="0">
            <a:spAutoFit/>
          </a:bodyPr>
          <a:lstStyle/>
          <a:p>
            <a:pPr>
              <a:lnSpc>
                <a:spcPts val="2080"/>
              </a:lnSpc>
            </a:pPr>
            <a:r>
              <a:rPr kumimoji="1" lang="zh-CN" altLang="en-US" sz="1400" dirty="0">
                <a:solidFill>
                  <a:srgbClr val="FF0000"/>
                </a:solidFill>
              </a:rPr>
              <a:t>近海</a:t>
            </a:r>
            <a:r>
              <a:rPr kumimoji="1" lang="en-US" altLang="zh-CN" sz="1400" dirty="0">
                <a:solidFill>
                  <a:srgbClr val="FF0000"/>
                </a:solidFill>
              </a:rPr>
              <a:t>TS</a:t>
            </a:r>
            <a:r>
              <a:rPr kumimoji="1" lang="zh-CN" altLang="en-US" sz="1400" dirty="0">
                <a:solidFill>
                  <a:srgbClr val="FF0000"/>
                </a:solidFill>
              </a:rPr>
              <a:t>生成网络分析</a:t>
            </a:r>
          </a:p>
        </p:txBody>
      </p:sp>
      <p:grpSp>
        <p:nvGrpSpPr>
          <p:cNvPr id="7" name="组合 6">
            <a:extLst>
              <a:ext uri="{FF2B5EF4-FFF2-40B4-BE49-F238E27FC236}">
                <a16:creationId xmlns:a16="http://schemas.microsoft.com/office/drawing/2014/main" id="{0046E638-26D8-644E-B2A3-BFFAEBA32C9B}"/>
              </a:ext>
            </a:extLst>
          </p:cNvPr>
          <p:cNvGrpSpPr/>
          <p:nvPr/>
        </p:nvGrpSpPr>
        <p:grpSpPr>
          <a:xfrm>
            <a:off x="576581" y="2091974"/>
            <a:ext cx="2398737" cy="2197654"/>
            <a:chOff x="576581" y="2091974"/>
            <a:chExt cx="2398737" cy="2197654"/>
          </a:xfrm>
        </p:grpSpPr>
        <p:grpSp>
          <p:nvGrpSpPr>
            <p:cNvPr id="10" name="组合 9">
              <a:extLst>
                <a:ext uri="{FF2B5EF4-FFF2-40B4-BE49-F238E27FC236}">
                  <a16:creationId xmlns:a16="http://schemas.microsoft.com/office/drawing/2014/main" id="{16487ECB-18B4-4247-AEF1-AC9E274F6C97}"/>
                </a:ext>
              </a:extLst>
            </p:cNvPr>
            <p:cNvGrpSpPr/>
            <p:nvPr/>
          </p:nvGrpSpPr>
          <p:grpSpPr>
            <a:xfrm>
              <a:off x="576581" y="2091974"/>
              <a:ext cx="2398737" cy="2197654"/>
              <a:chOff x="254977" y="2242236"/>
              <a:chExt cx="2398737" cy="2197654"/>
            </a:xfrm>
          </p:grpSpPr>
          <p:grpSp>
            <p:nvGrpSpPr>
              <p:cNvPr id="5" name="组合 4">
                <a:extLst>
                  <a:ext uri="{FF2B5EF4-FFF2-40B4-BE49-F238E27FC236}">
                    <a16:creationId xmlns:a16="http://schemas.microsoft.com/office/drawing/2014/main" id="{B221CEA0-049D-E142-800D-3528FCC5950B}"/>
                  </a:ext>
                </a:extLst>
              </p:cNvPr>
              <p:cNvGrpSpPr/>
              <p:nvPr/>
            </p:nvGrpSpPr>
            <p:grpSpPr>
              <a:xfrm>
                <a:off x="328753" y="2567813"/>
                <a:ext cx="2324961" cy="1872077"/>
                <a:chOff x="2728408" y="1534718"/>
                <a:chExt cx="2496277" cy="2294201"/>
              </a:xfrm>
            </p:grpSpPr>
            <p:pic>
              <p:nvPicPr>
                <p:cNvPr id="11" name="图片 10">
                  <a:extLst>
                    <a:ext uri="{FF2B5EF4-FFF2-40B4-BE49-F238E27FC236}">
                      <a16:creationId xmlns:a16="http://schemas.microsoft.com/office/drawing/2014/main" id="{007C5959-9B08-1746-9B42-AA38362A930D}"/>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b="50779"/>
                <a:stretch/>
              </p:blipFill>
              <p:spPr>
                <a:xfrm>
                  <a:off x="2728408" y="1534718"/>
                  <a:ext cx="2496277" cy="2294201"/>
                </a:xfrm>
                <a:prstGeom prst="rect">
                  <a:avLst/>
                </a:prstGeom>
                <a:ln>
                  <a:noFill/>
                </a:ln>
              </p:spPr>
            </p:pic>
            <p:sp>
              <p:nvSpPr>
                <p:cNvPr id="16" name="矩形 15">
                  <a:extLst>
                    <a:ext uri="{FF2B5EF4-FFF2-40B4-BE49-F238E27FC236}">
                      <a16:creationId xmlns:a16="http://schemas.microsoft.com/office/drawing/2014/main" id="{9239D053-25F1-0744-93EA-1EB532469DA6}"/>
                    </a:ext>
                  </a:extLst>
                </p:cNvPr>
                <p:cNvSpPr/>
                <p:nvPr/>
              </p:nvSpPr>
              <p:spPr>
                <a:xfrm>
                  <a:off x="2772471" y="2050954"/>
                  <a:ext cx="842821" cy="290285"/>
                </a:xfrm>
                <a:prstGeom prst="rect">
                  <a:avLst/>
                </a:prstGeom>
                <a:noFill/>
                <a:ln w="1905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solidFill>
                      <a:srgbClr val="FF0000"/>
                    </a:solidFill>
                  </a:endParaRPr>
                </a:p>
              </p:txBody>
            </p:sp>
          </p:grpSp>
          <p:sp>
            <p:nvSpPr>
              <p:cNvPr id="6" name="文本框 5">
                <a:extLst>
                  <a:ext uri="{FF2B5EF4-FFF2-40B4-BE49-F238E27FC236}">
                    <a16:creationId xmlns:a16="http://schemas.microsoft.com/office/drawing/2014/main" id="{A5FA0646-F1D3-B24F-B9B7-3481026C4020}"/>
                  </a:ext>
                </a:extLst>
              </p:cNvPr>
              <p:cNvSpPr txBox="1"/>
              <p:nvPr/>
            </p:nvSpPr>
            <p:spPr>
              <a:xfrm>
                <a:off x="254977" y="2242236"/>
                <a:ext cx="1592847" cy="307777"/>
              </a:xfrm>
              <a:prstGeom prst="rect">
                <a:avLst/>
              </a:prstGeom>
              <a:noFill/>
            </p:spPr>
            <p:txBody>
              <a:bodyPr wrap="square" rtlCol="0">
                <a:spAutoFit/>
              </a:bodyPr>
              <a:lstStyle/>
              <a:p>
                <a:r>
                  <a:rPr kumimoji="1" lang="zh-CN" altLang="en-US" sz="1400" dirty="0">
                    <a:solidFill>
                      <a:srgbClr val="FF0000"/>
                    </a:solidFill>
                  </a:rPr>
                  <a:t>社交系统推荐</a:t>
                </a:r>
              </a:p>
            </p:txBody>
          </p:sp>
        </p:grpSp>
        <p:sp>
          <p:nvSpPr>
            <p:cNvPr id="22" name="矩形 21">
              <a:extLst>
                <a:ext uri="{FF2B5EF4-FFF2-40B4-BE49-F238E27FC236}">
                  <a16:creationId xmlns:a16="http://schemas.microsoft.com/office/drawing/2014/main" id="{852BE840-B66A-134B-ADF0-72100386775E}"/>
                </a:ext>
              </a:extLst>
            </p:cNvPr>
            <p:cNvSpPr/>
            <p:nvPr/>
          </p:nvSpPr>
          <p:spPr>
            <a:xfrm>
              <a:off x="803698" y="3783496"/>
              <a:ext cx="599151" cy="170369"/>
            </a:xfrm>
            <a:prstGeom prst="rect">
              <a:avLst/>
            </a:prstGeom>
            <a:noFill/>
            <a:ln w="1905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grpSp>
      <p:pic>
        <p:nvPicPr>
          <p:cNvPr id="2" name="图片 1">
            <a:extLst>
              <a:ext uri="{FF2B5EF4-FFF2-40B4-BE49-F238E27FC236}">
                <a16:creationId xmlns:a16="http://schemas.microsoft.com/office/drawing/2014/main" id="{A700FB15-CE4C-AA47-9B2B-DBF5B122BD55}"/>
              </a:ext>
            </a:extLst>
          </p:cNvPr>
          <p:cNvPicPr>
            <a:picLocks noChangeAspect="1"/>
          </p:cNvPicPr>
          <p:nvPr/>
        </p:nvPicPr>
        <p:blipFill>
          <a:blip r:embed="rId5"/>
          <a:stretch>
            <a:fillRect/>
          </a:stretch>
        </p:blipFill>
        <p:spPr>
          <a:xfrm>
            <a:off x="3651616" y="2443973"/>
            <a:ext cx="5194300" cy="2619932"/>
          </a:xfrm>
          <a:prstGeom prst="rect">
            <a:avLst/>
          </a:prstGeom>
        </p:spPr>
      </p:pic>
      <p:sp>
        <p:nvSpPr>
          <p:cNvPr id="19" name="文本框 18">
            <a:extLst>
              <a:ext uri="{FF2B5EF4-FFF2-40B4-BE49-F238E27FC236}">
                <a16:creationId xmlns:a16="http://schemas.microsoft.com/office/drawing/2014/main" id="{6749FCB6-51D5-0A42-9AD9-6DE51F1D36D9}"/>
              </a:ext>
            </a:extLst>
          </p:cNvPr>
          <p:cNvSpPr txBox="1"/>
          <p:nvPr/>
        </p:nvSpPr>
        <p:spPr>
          <a:xfrm>
            <a:off x="3522760" y="2078158"/>
            <a:ext cx="1822084" cy="335156"/>
          </a:xfrm>
          <a:prstGeom prst="rect">
            <a:avLst/>
          </a:prstGeom>
          <a:noFill/>
        </p:spPr>
        <p:txBody>
          <a:bodyPr wrap="square" rtlCol="0">
            <a:spAutoFit/>
          </a:bodyPr>
          <a:lstStyle/>
          <a:p>
            <a:pPr>
              <a:lnSpc>
                <a:spcPts val="2080"/>
              </a:lnSpc>
            </a:pPr>
            <a:r>
              <a:rPr kumimoji="1" lang="zh-CN" altLang="en-US" sz="1400" dirty="0">
                <a:solidFill>
                  <a:srgbClr val="FF0000"/>
                </a:solidFill>
              </a:rPr>
              <a:t>知识图谱的关联分析</a:t>
            </a:r>
          </a:p>
        </p:txBody>
      </p:sp>
      <p:sp>
        <p:nvSpPr>
          <p:cNvPr id="13" name="文本框 12">
            <a:extLst>
              <a:ext uri="{FF2B5EF4-FFF2-40B4-BE49-F238E27FC236}">
                <a16:creationId xmlns:a16="http://schemas.microsoft.com/office/drawing/2014/main" id="{03285244-78DE-ED4B-8CF0-35A2423BFDF1}"/>
              </a:ext>
            </a:extLst>
          </p:cNvPr>
          <p:cNvSpPr txBox="1"/>
          <p:nvPr/>
        </p:nvSpPr>
        <p:spPr>
          <a:xfrm>
            <a:off x="3549059" y="5427797"/>
            <a:ext cx="5194300" cy="523220"/>
          </a:xfrm>
          <a:prstGeom prst="rect">
            <a:avLst/>
          </a:prstGeom>
          <a:noFill/>
        </p:spPr>
        <p:txBody>
          <a:bodyPr wrap="square" rtlCol="0">
            <a:spAutoFit/>
          </a:bodyPr>
          <a:lstStyle/>
          <a:p>
            <a:r>
              <a:rPr kumimoji="1" lang="zh-CN" altLang="en-US" sz="1400" dirty="0">
                <a:solidFill>
                  <a:srgbClr val="425267"/>
                </a:solidFill>
              </a:rPr>
              <a:t>可根据现有网络中舰船，飞机之间的安全威胁，攻击等关系，对未来可能的安全威胁做出顺延性预测，协助进行决策与行动。</a:t>
            </a:r>
          </a:p>
        </p:txBody>
      </p:sp>
      <p:pic>
        <p:nvPicPr>
          <p:cNvPr id="20" name="图片 19">
            <a:extLst>
              <a:ext uri="{FF2B5EF4-FFF2-40B4-BE49-F238E27FC236}">
                <a16:creationId xmlns:a16="http://schemas.microsoft.com/office/drawing/2014/main" id="{3A465736-8D64-DE4F-A181-3B1482E8D5A8}"/>
              </a:ext>
            </a:extLst>
          </p:cNvPr>
          <p:cNvPicPr>
            <a:picLocks noChangeAspect="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16621" y="4661685"/>
            <a:ext cx="1792432" cy="1792432"/>
          </a:xfrm>
          <a:prstGeom prst="rect">
            <a:avLst/>
          </a:prstGeom>
        </p:spPr>
      </p:pic>
      <p:sp>
        <p:nvSpPr>
          <p:cNvPr id="24" name="文本框 23">
            <a:extLst>
              <a:ext uri="{FF2B5EF4-FFF2-40B4-BE49-F238E27FC236}">
                <a16:creationId xmlns:a16="http://schemas.microsoft.com/office/drawing/2014/main" id="{EA47CBB9-C02E-0B4D-8033-406CE22A6498}"/>
              </a:ext>
            </a:extLst>
          </p:cNvPr>
          <p:cNvSpPr txBox="1"/>
          <p:nvPr/>
        </p:nvSpPr>
        <p:spPr>
          <a:xfrm>
            <a:off x="650357" y="4335760"/>
            <a:ext cx="2324961" cy="307777"/>
          </a:xfrm>
          <a:prstGeom prst="rect">
            <a:avLst/>
          </a:prstGeom>
          <a:noFill/>
        </p:spPr>
        <p:txBody>
          <a:bodyPr wrap="square" rtlCol="0">
            <a:spAutoFit/>
          </a:bodyPr>
          <a:lstStyle/>
          <a:p>
            <a:r>
              <a:rPr kumimoji="1" lang="zh-CN" altLang="en-US" sz="1400" dirty="0">
                <a:solidFill>
                  <a:srgbClr val="FF0000"/>
                </a:solidFill>
              </a:rPr>
              <a:t>协助进行蛋白质反应实验</a:t>
            </a:r>
          </a:p>
        </p:txBody>
      </p:sp>
      <p:sp>
        <p:nvSpPr>
          <p:cNvPr id="23" name="矩形 22">
            <a:extLst>
              <a:ext uri="{FF2B5EF4-FFF2-40B4-BE49-F238E27FC236}">
                <a16:creationId xmlns:a16="http://schemas.microsoft.com/office/drawing/2014/main" id="{AFC5D693-C666-BC42-B8BF-0B5403AFC472}"/>
              </a:ext>
            </a:extLst>
          </p:cNvPr>
          <p:cNvSpPr/>
          <p:nvPr/>
        </p:nvSpPr>
        <p:spPr>
          <a:xfrm>
            <a:off x="4779818" y="2455865"/>
            <a:ext cx="270702" cy="13572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819761626"/>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54977" y="114300"/>
            <a:ext cx="1221398" cy="8667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74" name="Rectangle 2"/>
          <p:cNvSpPr>
            <a:spLocks noGrp="1" noChangeArrowheads="1"/>
          </p:cNvSpPr>
          <p:nvPr>
            <p:ph type="title"/>
          </p:nvPr>
        </p:nvSpPr>
        <p:spPr>
          <a:xfrm>
            <a:off x="1646848" y="386986"/>
            <a:ext cx="7343775" cy="576262"/>
          </a:xfrm>
        </p:spPr>
        <p:txBody>
          <a:bodyPr/>
          <a:lstStyle/>
          <a:p>
            <a:pPr eaLnBrk="1" hangingPunct="1"/>
            <a:r>
              <a:rPr lang="en-US" altLang="zh-CN" sz="2800" b="1" dirty="0">
                <a:solidFill>
                  <a:srgbClr val="44546A"/>
                </a:solidFill>
                <a:latin typeface="微软雅黑" panose="020B0503020204020204" pitchFamily="34" charset="-122"/>
                <a:ea typeface="微软雅黑" panose="020B0503020204020204" pitchFamily="34" charset="-122"/>
              </a:rPr>
              <a:t>1.1</a:t>
            </a:r>
            <a:r>
              <a:rPr lang="zh-CN" altLang="en-US" sz="2800" b="1" dirty="0">
                <a:solidFill>
                  <a:srgbClr val="44546A"/>
                </a:solidFill>
                <a:latin typeface="微软雅黑" panose="020B0503020204020204" pitchFamily="34" charset="-122"/>
                <a:ea typeface="微软雅黑" panose="020B0503020204020204" pitchFamily="34" charset="-122"/>
              </a:rPr>
              <a:t> 选题背景及意义</a:t>
            </a:r>
          </a:p>
        </p:txBody>
      </p:sp>
      <p:pic>
        <p:nvPicPr>
          <p:cNvPr id="12" name="图片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01319" y="325819"/>
            <a:ext cx="1328713" cy="655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6248766" y="6435969"/>
            <a:ext cx="2787162" cy="4220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Title 1"/>
          <p:cNvSpPr txBox="1">
            <a:spLocks/>
          </p:cNvSpPr>
          <p:nvPr/>
        </p:nvSpPr>
        <p:spPr>
          <a:xfrm>
            <a:off x="4888523" y="6435969"/>
            <a:ext cx="4102100" cy="281354"/>
          </a:xfrm>
          <a:prstGeom prst="rect">
            <a:avLst/>
          </a:prstGeom>
        </p:spPr>
        <p:txBody>
          <a:bodyPr/>
          <a:lstStyle>
            <a:lvl1pPr algn="l" defTabSz="685487" rtl="0" eaLnBrk="1" latinLnBrk="0" hangingPunct="1">
              <a:lnSpc>
                <a:spcPct val="90000"/>
              </a:lnSpc>
              <a:spcBef>
                <a:spcPct val="0"/>
              </a:spcBef>
              <a:buNone/>
              <a:defRPr lang="en-US" sz="3300" b="0" kern="1200" cap="none" spc="-75" baseline="0" dirty="0" smtClean="0">
                <a:ln w="3175">
                  <a:noFill/>
                </a:ln>
                <a:gradFill flip="none" rotWithShape="1">
                  <a:gsLst>
                    <a:gs pos="0">
                      <a:schemeClr val="tx1"/>
                    </a:gs>
                    <a:gs pos="86000">
                      <a:schemeClr val="tx1"/>
                    </a:gs>
                  </a:gsLst>
                  <a:lin ang="5400000" scaled="0"/>
                  <a:tileRect/>
                </a:gradFill>
                <a:effectLst/>
                <a:latin typeface="+mj-lt"/>
                <a:ea typeface="+mn-ea"/>
                <a:cs typeface="Arial" charset="0"/>
              </a:defRPr>
            </a:lvl1pPr>
          </a:lstStyle>
          <a:p>
            <a:pPr fontAlgn="auto">
              <a:spcAft>
                <a:spcPts val="0"/>
              </a:spcAft>
              <a:defRPr/>
            </a:pPr>
            <a:r>
              <a:rPr lang="zh-CN" altLang="en-US" sz="1400" dirty="0">
                <a:solidFill>
                  <a:srgbClr val="44546A"/>
                </a:solidFill>
                <a:latin typeface="微软雅黑" panose="020B0503020204020204" pitchFamily="34" charset="-122"/>
                <a:ea typeface="微软雅黑" panose="020B0503020204020204" pitchFamily="34" charset="-122"/>
              </a:rPr>
              <a:t>中国科学院空间信息处理与应用系统技术重点实验室</a:t>
            </a:r>
            <a:endParaRPr altLang="zh-CN" sz="1400" dirty="0">
              <a:solidFill>
                <a:srgbClr val="44546A"/>
              </a:solidFill>
              <a:latin typeface="微软雅黑" panose="020B0503020204020204" pitchFamily="34" charset="-122"/>
              <a:ea typeface="微软雅黑" panose="020B0503020204020204" pitchFamily="34" charset="-122"/>
            </a:endParaRPr>
          </a:p>
          <a:p>
            <a:pPr fontAlgn="auto">
              <a:spcAft>
                <a:spcPts val="0"/>
              </a:spcAft>
              <a:defRPr/>
            </a:pPr>
            <a:br>
              <a:rPr lang="zh-CN" altLang="en-US" sz="1400" dirty="0">
                <a:solidFill>
                  <a:schemeClr val="tx1"/>
                </a:solidFill>
                <a:latin typeface="微软雅黑" pitchFamily="34" charset="-122"/>
                <a:ea typeface="微软雅黑" pitchFamily="34" charset="-122"/>
              </a:rPr>
            </a:br>
            <a:endParaRPr lang="zh-CN" altLang="en-US" sz="3200" b="1" dirty="0">
              <a:solidFill>
                <a:schemeClr val="tx1"/>
              </a:solidFill>
              <a:latin typeface="微软雅黑" pitchFamily="34" charset="-122"/>
              <a:ea typeface="微软雅黑" pitchFamily="34" charset="-122"/>
            </a:endParaRPr>
          </a:p>
        </p:txBody>
      </p:sp>
      <p:sp>
        <p:nvSpPr>
          <p:cNvPr id="9" name="文本框 8">
            <a:extLst>
              <a:ext uri="{FF2B5EF4-FFF2-40B4-BE49-F238E27FC236}">
                <a16:creationId xmlns:a16="http://schemas.microsoft.com/office/drawing/2014/main" id="{1E8E2B91-D3EF-8248-B714-2BF74D9FB985}"/>
              </a:ext>
            </a:extLst>
          </p:cNvPr>
          <p:cNvSpPr txBox="1"/>
          <p:nvPr/>
        </p:nvSpPr>
        <p:spPr>
          <a:xfrm>
            <a:off x="254977" y="1139252"/>
            <a:ext cx="6535567" cy="400110"/>
          </a:xfrm>
          <a:prstGeom prst="rect">
            <a:avLst/>
          </a:prstGeom>
          <a:noFill/>
        </p:spPr>
        <p:txBody>
          <a:bodyPr wrap="square" rtlCol="0">
            <a:spAutoFit/>
          </a:bodyPr>
          <a:lstStyle/>
          <a:p>
            <a:pPr marL="342900" indent="-342900" algn="just">
              <a:buFont typeface="Wingdings" pitchFamily="2" charset="2"/>
              <a:buChar char="p"/>
            </a:pPr>
            <a:r>
              <a:rPr kumimoji="1" lang="zh-CN" altLang="en-US" sz="2000" dirty="0">
                <a:solidFill>
                  <a:schemeClr val="accent2"/>
                </a:solidFill>
              </a:rPr>
              <a:t>链接预测</a:t>
            </a:r>
          </a:p>
        </p:txBody>
      </p:sp>
      <p:sp>
        <p:nvSpPr>
          <p:cNvPr id="2" name="文本框 1">
            <a:extLst>
              <a:ext uri="{FF2B5EF4-FFF2-40B4-BE49-F238E27FC236}">
                <a16:creationId xmlns:a16="http://schemas.microsoft.com/office/drawing/2014/main" id="{DC4F43D1-A8A7-E242-AB4E-CADA0262F8C5}"/>
              </a:ext>
            </a:extLst>
          </p:cNvPr>
          <p:cNvSpPr txBox="1"/>
          <p:nvPr/>
        </p:nvSpPr>
        <p:spPr>
          <a:xfrm>
            <a:off x="583589" y="1539362"/>
            <a:ext cx="7928399" cy="1285032"/>
          </a:xfrm>
          <a:prstGeom prst="rect">
            <a:avLst/>
          </a:prstGeom>
          <a:noFill/>
        </p:spPr>
        <p:txBody>
          <a:bodyPr wrap="square" rtlCol="0">
            <a:spAutoFit/>
          </a:bodyPr>
          <a:lstStyle/>
          <a:p>
            <a:pPr>
              <a:lnSpc>
                <a:spcPct val="150000"/>
              </a:lnSpc>
            </a:pPr>
            <a:r>
              <a:rPr lang="zh-CN" altLang="en-US" dirty="0"/>
              <a:t>    </a:t>
            </a:r>
            <a:r>
              <a:rPr lang="zh-CN" altLang="en-US" dirty="0">
                <a:solidFill>
                  <a:srgbClr val="425267"/>
                </a:solidFill>
              </a:rPr>
              <a:t>网络中的</a:t>
            </a:r>
            <a:r>
              <a:rPr lang="zh-CN" altLang="en-US" dirty="0">
                <a:solidFill>
                  <a:srgbClr val="FF0000"/>
                </a:solidFill>
              </a:rPr>
              <a:t>链接预测</a:t>
            </a:r>
            <a:r>
              <a:rPr lang="en-US" altLang="zh-CN" dirty="0">
                <a:solidFill>
                  <a:srgbClr val="425267"/>
                </a:solidFill>
                <a:latin typeface="Times New Roman" panose="02020603050405020304" pitchFamily="18" charset="0"/>
                <a:cs typeface="Times New Roman" panose="02020603050405020304" pitchFamily="18" charset="0"/>
              </a:rPr>
              <a:t>(</a:t>
            </a:r>
            <a:r>
              <a:rPr lang="en" altLang="zh-CN" dirty="0">
                <a:solidFill>
                  <a:srgbClr val="425267"/>
                </a:solidFill>
                <a:latin typeface="Times New Roman" panose="02020603050405020304" pitchFamily="18" charset="0"/>
                <a:cs typeface="Times New Roman" panose="02020603050405020304" pitchFamily="18" charset="0"/>
              </a:rPr>
              <a:t>Link Prediction)</a:t>
            </a:r>
            <a:r>
              <a:rPr lang="zh-CN" altLang="en-US" dirty="0">
                <a:solidFill>
                  <a:srgbClr val="425267"/>
                </a:solidFill>
              </a:rPr>
              <a:t>是指如何通过已知的网络节点以及网络结构等信息预测网络中</a:t>
            </a:r>
            <a:r>
              <a:rPr lang="zh-CN" altLang="en-US" dirty="0">
                <a:solidFill>
                  <a:srgbClr val="FF0000"/>
                </a:solidFill>
              </a:rPr>
              <a:t>尚未产生连边的两个节点之间产生链接的可能性</a:t>
            </a:r>
            <a:r>
              <a:rPr lang="zh-CN" altLang="en-US" dirty="0">
                <a:solidFill>
                  <a:srgbClr val="425267"/>
                </a:solidFill>
              </a:rPr>
              <a:t>。这种预测既包含了对未知链接的预测也包含了对未来链接的预测。</a:t>
            </a:r>
            <a:endParaRPr kumimoji="1" lang="zh-CN" altLang="en-US" dirty="0">
              <a:solidFill>
                <a:srgbClr val="425267"/>
              </a:solidFill>
            </a:endParaRPr>
          </a:p>
        </p:txBody>
      </p:sp>
      <p:sp>
        <p:nvSpPr>
          <p:cNvPr id="5" name="文本框 4">
            <a:extLst>
              <a:ext uri="{FF2B5EF4-FFF2-40B4-BE49-F238E27FC236}">
                <a16:creationId xmlns:a16="http://schemas.microsoft.com/office/drawing/2014/main" id="{CB4508EA-C053-AE41-8CC7-95FC6108EC61}"/>
              </a:ext>
            </a:extLst>
          </p:cNvPr>
          <p:cNvSpPr txBox="1"/>
          <p:nvPr/>
        </p:nvSpPr>
        <p:spPr>
          <a:xfrm>
            <a:off x="583588" y="4217664"/>
            <a:ext cx="5431450" cy="2116028"/>
          </a:xfrm>
          <a:prstGeom prst="rect">
            <a:avLst/>
          </a:prstGeom>
          <a:noFill/>
        </p:spPr>
        <p:txBody>
          <a:bodyPr wrap="square" rtlCol="0">
            <a:spAutoFit/>
          </a:bodyPr>
          <a:lstStyle/>
          <a:p>
            <a:pPr>
              <a:lnSpc>
                <a:spcPct val="150000"/>
              </a:lnSpc>
            </a:pPr>
            <a:r>
              <a:rPr kumimoji="1" lang="zh-CN" altLang="en-US" dirty="0">
                <a:solidFill>
                  <a:srgbClr val="FF0000"/>
                </a:solidFill>
              </a:rPr>
              <a:t>按照节点和边的类型进行分类</a:t>
            </a:r>
            <a:r>
              <a:rPr kumimoji="1" lang="zh-CN" altLang="en-US" dirty="0">
                <a:solidFill>
                  <a:srgbClr val="FF0000"/>
                </a:solidFill>
                <a:sym typeface="Wingdings" pitchFamily="2" charset="2"/>
              </a:rPr>
              <a:t>：</a:t>
            </a:r>
            <a:endParaRPr kumimoji="1" lang="en-US" altLang="zh-CN" dirty="0">
              <a:solidFill>
                <a:srgbClr val="FF0000"/>
              </a:solidFill>
            </a:endParaRPr>
          </a:p>
          <a:p>
            <a:pPr marL="285750" indent="-285750">
              <a:lnSpc>
                <a:spcPct val="150000"/>
              </a:lnSpc>
              <a:buFont typeface="Wingdings" pitchFamily="2" charset="2"/>
              <a:buChar char="l"/>
            </a:pPr>
            <a:r>
              <a:rPr kumimoji="1" lang="zh-CN" altLang="en-US" dirty="0">
                <a:solidFill>
                  <a:srgbClr val="425267"/>
                </a:solidFill>
              </a:rPr>
              <a:t>同质网络：节点的种类为</a:t>
            </a:r>
            <a:r>
              <a:rPr kumimoji="1" lang="en-US" altLang="zh-CN" dirty="0">
                <a:solidFill>
                  <a:srgbClr val="425267"/>
                </a:solidFill>
              </a:rPr>
              <a:t>1</a:t>
            </a:r>
            <a:r>
              <a:rPr kumimoji="1" lang="zh-CN" altLang="en-US" dirty="0">
                <a:solidFill>
                  <a:srgbClr val="425267"/>
                </a:solidFill>
              </a:rPr>
              <a:t>且边的种类为</a:t>
            </a:r>
            <a:r>
              <a:rPr kumimoji="1" lang="en-US" altLang="zh-CN" dirty="0">
                <a:solidFill>
                  <a:srgbClr val="425267"/>
                </a:solidFill>
              </a:rPr>
              <a:t>1</a:t>
            </a:r>
          </a:p>
          <a:p>
            <a:pPr>
              <a:lnSpc>
                <a:spcPct val="150000"/>
              </a:lnSpc>
            </a:pPr>
            <a:r>
              <a:rPr kumimoji="1" lang="en-US" altLang="zh-CN" dirty="0">
                <a:solidFill>
                  <a:srgbClr val="425267"/>
                </a:solidFill>
              </a:rPr>
              <a:t>	</a:t>
            </a:r>
            <a:r>
              <a:rPr kumimoji="1" lang="zh-CN" altLang="en-US" dirty="0">
                <a:solidFill>
                  <a:srgbClr val="425267"/>
                </a:solidFill>
              </a:rPr>
              <a:t>        如：社交网络，蛋白质反应网络</a:t>
            </a:r>
            <a:endParaRPr kumimoji="1" lang="en-US" altLang="zh-CN" dirty="0">
              <a:solidFill>
                <a:srgbClr val="425267"/>
              </a:solidFill>
            </a:endParaRPr>
          </a:p>
          <a:p>
            <a:pPr marL="285750" indent="-285750">
              <a:lnSpc>
                <a:spcPct val="150000"/>
              </a:lnSpc>
              <a:buFont typeface="Wingdings" pitchFamily="2" charset="2"/>
              <a:buChar char="l"/>
            </a:pPr>
            <a:r>
              <a:rPr kumimoji="1" lang="zh-CN" altLang="en-US" dirty="0">
                <a:solidFill>
                  <a:srgbClr val="425267"/>
                </a:solidFill>
              </a:rPr>
              <a:t>异质网络：节点的种类大于</a:t>
            </a:r>
            <a:r>
              <a:rPr kumimoji="1" lang="en-US" altLang="zh-CN" dirty="0">
                <a:solidFill>
                  <a:srgbClr val="425267"/>
                </a:solidFill>
              </a:rPr>
              <a:t>1</a:t>
            </a:r>
            <a:r>
              <a:rPr kumimoji="1" lang="zh-CN" altLang="en-US" dirty="0">
                <a:solidFill>
                  <a:srgbClr val="425267"/>
                </a:solidFill>
              </a:rPr>
              <a:t>或者边的种类大于</a:t>
            </a:r>
            <a:r>
              <a:rPr kumimoji="1" lang="en-US" altLang="zh-CN" dirty="0">
                <a:solidFill>
                  <a:srgbClr val="425267"/>
                </a:solidFill>
              </a:rPr>
              <a:t>1</a:t>
            </a:r>
          </a:p>
          <a:p>
            <a:pPr>
              <a:lnSpc>
                <a:spcPct val="150000"/>
              </a:lnSpc>
            </a:pPr>
            <a:r>
              <a:rPr kumimoji="1" lang="en-US" altLang="zh-CN" dirty="0">
                <a:solidFill>
                  <a:srgbClr val="425267"/>
                </a:solidFill>
              </a:rPr>
              <a:t>	</a:t>
            </a:r>
            <a:r>
              <a:rPr kumimoji="1" lang="zh-CN" altLang="en-US" dirty="0">
                <a:solidFill>
                  <a:srgbClr val="425267"/>
                </a:solidFill>
              </a:rPr>
              <a:t>        如：用户</a:t>
            </a:r>
            <a:r>
              <a:rPr kumimoji="1" lang="en-US" altLang="zh-CN" dirty="0">
                <a:solidFill>
                  <a:srgbClr val="425267"/>
                </a:solidFill>
              </a:rPr>
              <a:t>-</a:t>
            </a:r>
            <a:r>
              <a:rPr kumimoji="1" lang="zh-CN" altLang="en-US" dirty="0">
                <a:solidFill>
                  <a:srgbClr val="425267"/>
                </a:solidFill>
              </a:rPr>
              <a:t>电影网络，作者</a:t>
            </a:r>
            <a:r>
              <a:rPr kumimoji="1" lang="en-US" altLang="zh-CN" dirty="0">
                <a:solidFill>
                  <a:srgbClr val="425267"/>
                </a:solidFill>
              </a:rPr>
              <a:t>-</a:t>
            </a:r>
            <a:r>
              <a:rPr kumimoji="1" lang="zh-CN" altLang="en-US" dirty="0">
                <a:solidFill>
                  <a:srgbClr val="425267"/>
                </a:solidFill>
              </a:rPr>
              <a:t>论文网络</a:t>
            </a:r>
          </a:p>
        </p:txBody>
      </p:sp>
      <p:pic>
        <p:nvPicPr>
          <p:cNvPr id="7" name="图片 6">
            <a:extLst>
              <a:ext uri="{FF2B5EF4-FFF2-40B4-BE49-F238E27FC236}">
                <a16:creationId xmlns:a16="http://schemas.microsoft.com/office/drawing/2014/main" id="{43B40F90-6315-4743-BC6F-AE3104C96757}"/>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1646848" y="2789709"/>
            <a:ext cx="4879222" cy="1522815"/>
          </a:xfrm>
          <a:prstGeom prst="rect">
            <a:avLst/>
          </a:prstGeom>
        </p:spPr>
      </p:pic>
      <p:pic>
        <p:nvPicPr>
          <p:cNvPr id="13" name="图片 12">
            <a:extLst>
              <a:ext uri="{FF2B5EF4-FFF2-40B4-BE49-F238E27FC236}">
                <a16:creationId xmlns:a16="http://schemas.microsoft.com/office/drawing/2014/main" id="{727B1CFD-9636-F745-860F-F1CA01C4DEB4}"/>
              </a:ext>
            </a:extLst>
          </p:cNvPr>
          <p:cNvPicPr>
            <a:picLocks noChangeAspect="1"/>
          </p:cNvPicPr>
          <p:nvPr/>
        </p:nvPicPr>
        <p:blipFill>
          <a:blip r:embed="rId5"/>
          <a:stretch>
            <a:fillRect/>
          </a:stretch>
        </p:blipFill>
        <p:spPr>
          <a:xfrm>
            <a:off x="6015038" y="4384187"/>
            <a:ext cx="2772702" cy="1845107"/>
          </a:xfrm>
          <a:prstGeom prst="rect">
            <a:avLst/>
          </a:prstGeom>
        </p:spPr>
      </p:pic>
      <p:pic>
        <p:nvPicPr>
          <p:cNvPr id="18" name="图片 17">
            <a:extLst>
              <a:ext uri="{FF2B5EF4-FFF2-40B4-BE49-F238E27FC236}">
                <a16:creationId xmlns:a16="http://schemas.microsoft.com/office/drawing/2014/main" id="{F8B0B812-7FD5-E94F-B588-14C93C471D72}"/>
              </a:ext>
            </a:extLst>
          </p:cNvPr>
          <p:cNvPicPr>
            <a:picLocks noChangeAspect="1"/>
          </p:cNvPicPr>
          <p:nvPr/>
        </p:nvPicPr>
        <p:blipFill rotWithShape="1">
          <a:blip r:embed="rId6"/>
          <a:srcRect l="1943" t="14176" r="53943" b="11650"/>
          <a:stretch/>
        </p:blipFill>
        <p:spPr>
          <a:xfrm>
            <a:off x="5968738" y="4407364"/>
            <a:ext cx="2865303" cy="1924207"/>
          </a:xfrm>
          <a:prstGeom prst="rect">
            <a:avLst/>
          </a:prstGeom>
        </p:spPr>
      </p:pic>
    </p:spTree>
    <p:extLst>
      <p:ext uri="{BB962C8B-B14F-4D97-AF65-F5344CB8AC3E}">
        <p14:creationId xmlns:p14="http://schemas.microsoft.com/office/powerpoint/2010/main" val="360127398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54977" y="114300"/>
            <a:ext cx="1221398" cy="8667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74" name="Rectangle 2"/>
          <p:cNvSpPr>
            <a:spLocks noGrp="1" noChangeArrowheads="1"/>
          </p:cNvSpPr>
          <p:nvPr>
            <p:ph type="title"/>
          </p:nvPr>
        </p:nvSpPr>
        <p:spPr>
          <a:xfrm>
            <a:off x="1646848" y="386986"/>
            <a:ext cx="7343775" cy="576262"/>
          </a:xfrm>
        </p:spPr>
        <p:txBody>
          <a:bodyPr/>
          <a:lstStyle/>
          <a:p>
            <a:pPr eaLnBrk="1" hangingPunct="1"/>
            <a:r>
              <a:rPr lang="en-US" altLang="zh-CN" sz="2800" b="1" dirty="0">
                <a:solidFill>
                  <a:srgbClr val="44546A"/>
                </a:solidFill>
                <a:latin typeface="微软雅黑" panose="020B0503020204020204" pitchFamily="34" charset="-122"/>
                <a:ea typeface="微软雅黑" panose="020B0503020204020204" pitchFamily="34" charset="-122"/>
              </a:rPr>
              <a:t>1.1</a:t>
            </a:r>
            <a:r>
              <a:rPr lang="zh-CN" altLang="en-US" sz="2800" b="1" dirty="0">
                <a:solidFill>
                  <a:srgbClr val="44546A"/>
                </a:solidFill>
                <a:latin typeface="微软雅黑" panose="020B0503020204020204" pitchFamily="34" charset="-122"/>
                <a:ea typeface="微软雅黑" panose="020B0503020204020204" pitchFamily="34" charset="-122"/>
              </a:rPr>
              <a:t> 选题背景及意义</a:t>
            </a:r>
          </a:p>
        </p:txBody>
      </p:sp>
      <p:pic>
        <p:nvPicPr>
          <p:cNvPr id="12" name="图片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01319" y="325819"/>
            <a:ext cx="1328713" cy="655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6248766" y="6435969"/>
            <a:ext cx="2787162" cy="4220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Title 1"/>
          <p:cNvSpPr txBox="1">
            <a:spLocks/>
          </p:cNvSpPr>
          <p:nvPr/>
        </p:nvSpPr>
        <p:spPr>
          <a:xfrm>
            <a:off x="4888523" y="6435969"/>
            <a:ext cx="4102100" cy="281354"/>
          </a:xfrm>
          <a:prstGeom prst="rect">
            <a:avLst/>
          </a:prstGeom>
        </p:spPr>
        <p:txBody>
          <a:bodyPr/>
          <a:lstStyle>
            <a:lvl1pPr algn="l" defTabSz="685487" rtl="0" eaLnBrk="1" latinLnBrk="0" hangingPunct="1">
              <a:lnSpc>
                <a:spcPct val="90000"/>
              </a:lnSpc>
              <a:spcBef>
                <a:spcPct val="0"/>
              </a:spcBef>
              <a:buNone/>
              <a:defRPr lang="en-US" sz="3300" b="0" kern="1200" cap="none" spc="-75" baseline="0" dirty="0" smtClean="0">
                <a:ln w="3175">
                  <a:noFill/>
                </a:ln>
                <a:gradFill flip="none" rotWithShape="1">
                  <a:gsLst>
                    <a:gs pos="0">
                      <a:schemeClr val="tx1"/>
                    </a:gs>
                    <a:gs pos="86000">
                      <a:schemeClr val="tx1"/>
                    </a:gs>
                  </a:gsLst>
                  <a:lin ang="5400000" scaled="0"/>
                  <a:tileRect/>
                </a:gradFill>
                <a:effectLst/>
                <a:latin typeface="+mj-lt"/>
                <a:ea typeface="+mn-ea"/>
                <a:cs typeface="Arial" charset="0"/>
              </a:defRPr>
            </a:lvl1pPr>
          </a:lstStyle>
          <a:p>
            <a:pPr fontAlgn="auto">
              <a:spcAft>
                <a:spcPts val="0"/>
              </a:spcAft>
              <a:defRPr/>
            </a:pPr>
            <a:r>
              <a:rPr lang="zh-CN" altLang="en-US" sz="1400" dirty="0">
                <a:solidFill>
                  <a:srgbClr val="44546A"/>
                </a:solidFill>
                <a:latin typeface="微软雅黑" panose="020B0503020204020204" pitchFamily="34" charset="-122"/>
                <a:ea typeface="微软雅黑" panose="020B0503020204020204" pitchFamily="34" charset="-122"/>
              </a:rPr>
              <a:t>中国科学院空间信息处理与应用系统技术重点实验室</a:t>
            </a:r>
            <a:endParaRPr altLang="zh-CN" sz="1400" dirty="0">
              <a:solidFill>
                <a:srgbClr val="44546A"/>
              </a:solidFill>
              <a:latin typeface="微软雅黑" panose="020B0503020204020204" pitchFamily="34" charset="-122"/>
              <a:ea typeface="微软雅黑" panose="020B0503020204020204" pitchFamily="34" charset="-122"/>
            </a:endParaRPr>
          </a:p>
          <a:p>
            <a:pPr fontAlgn="auto">
              <a:spcAft>
                <a:spcPts val="0"/>
              </a:spcAft>
              <a:defRPr/>
            </a:pPr>
            <a:br>
              <a:rPr lang="zh-CN" altLang="en-US" sz="1400" dirty="0">
                <a:solidFill>
                  <a:schemeClr val="tx1"/>
                </a:solidFill>
                <a:latin typeface="微软雅黑" pitchFamily="34" charset="-122"/>
                <a:ea typeface="微软雅黑" pitchFamily="34" charset="-122"/>
              </a:rPr>
            </a:br>
            <a:endParaRPr lang="zh-CN" altLang="en-US" sz="3200" b="1" dirty="0">
              <a:solidFill>
                <a:schemeClr val="tx1"/>
              </a:solidFill>
              <a:latin typeface="微软雅黑" pitchFamily="34" charset="-122"/>
              <a:ea typeface="微软雅黑" pitchFamily="34" charset="-122"/>
            </a:endParaRPr>
          </a:p>
        </p:txBody>
      </p:sp>
      <p:sp>
        <p:nvSpPr>
          <p:cNvPr id="7" name="文本框 6">
            <a:extLst>
              <a:ext uri="{FF2B5EF4-FFF2-40B4-BE49-F238E27FC236}">
                <a16:creationId xmlns:a16="http://schemas.microsoft.com/office/drawing/2014/main" id="{A9A0C2AB-D600-3348-B9C5-57283023F3B6}"/>
              </a:ext>
            </a:extLst>
          </p:cNvPr>
          <p:cNvSpPr txBox="1"/>
          <p:nvPr/>
        </p:nvSpPr>
        <p:spPr>
          <a:xfrm>
            <a:off x="254977" y="1139252"/>
            <a:ext cx="6535567" cy="400110"/>
          </a:xfrm>
          <a:prstGeom prst="rect">
            <a:avLst/>
          </a:prstGeom>
          <a:noFill/>
        </p:spPr>
        <p:txBody>
          <a:bodyPr wrap="square" rtlCol="0">
            <a:spAutoFit/>
          </a:bodyPr>
          <a:lstStyle/>
          <a:p>
            <a:pPr marL="342900" indent="-342900" algn="just">
              <a:buFont typeface="Wingdings" pitchFamily="2" charset="2"/>
              <a:buChar char="p"/>
            </a:pPr>
            <a:r>
              <a:rPr kumimoji="1" lang="zh-CN" altLang="en-US" sz="2000" dirty="0">
                <a:solidFill>
                  <a:schemeClr val="accent2"/>
                </a:solidFill>
              </a:rPr>
              <a:t>链接预测的一般步骤</a:t>
            </a:r>
          </a:p>
        </p:txBody>
      </p:sp>
      <p:grpSp>
        <p:nvGrpSpPr>
          <p:cNvPr id="10" name="组合 9">
            <a:extLst>
              <a:ext uri="{FF2B5EF4-FFF2-40B4-BE49-F238E27FC236}">
                <a16:creationId xmlns:a16="http://schemas.microsoft.com/office/drawing/2014/main" id="{2C8E619B-8D4C-F94F-8CEE-116C33505E5A}"/>
              </a:ext>
            </a:extLst>
          </p:cNvPr>
          <p:cNvGrpSpPr/>
          <p:nvPr/>
        </p:nvGrpSpPr>
        <p:grpSpPr>
          <a:xfrm>
            <a:off x="736397" y="1697539"/>
            <a:ext cx="8008820" cy="4528859"/>
            <a:chOff x="458221" y="1712693"/>
            <a:chExt cx="8008820" cy="4528859"/>
          </a:xfrm>
        </p:grpSpPr>
        <p:grpSp>
          <p:nvGrpSpPr>
            <p:cNvPr id="8" name="组合 7">
              <a:extLst>
                <a:ext uri="{FF2B5EF4-FFF2-40B4-BE49-F238E27FC236}">
                  <a16:creationId xmlns:a16="http://schemas.microsoft.com/office/drawing/2014/main" id="{AC4B0F9F-E29F-3648-BA65-604D004775AC}"/>
                </a:ext>
              </a:extLst>
            </p:cNvPr>
            <p:cNvGrpSpPr/>
            <p:nvPr/>
          </p:nvGrpSpPr>
          <p:grpSpPr>
            <a:xfrm>
              <a:off x="701529" y="1901690"/>
              <a:ext cx="2089775" cy="1797918"/>
              <a:chOff x="701529" y="1901690"/>
              <a:chExt cx="2089775" cy="1797918"/>
            </a:xfrm>
          </p:grpSpPr>
          <p:pic>
            <p:nvPicPr>
              <p:cNvPr id="2" name="图片 1">
                <a:extLst>
                  <a:ext uri="{FF2B5EF4-FFF2-40B4-BE49-F238E27FC236}">
                    <a16:creationId xmlns:a16="http://schemas.microsoft.com/office/drawing/2014/main" id="{29160627-A7D4-3B43-9687-213FE6484D0E}"/>
                  </a:ext>
                </a:extLst>
              </p:cNvPr>
              <p:cNvPicPr>
                <a:picLocks noChangeAspect="1"/>
              </p:cNvPicPr>
              <p:nvPr/>
            </p:nvPicPr>
            <p:blipFill>
              <a:blip r:embed="rId4"/>
              <a:stretch>
                <a:fillRect/>
              </a:stretch>
            </p:blipFill>
            <p:spPr>
              <a:xfrm>
                <a:off x="701529" y="1901690"/>
                <a:ext cx="2089775" cy="1390650"/>
              </a:xfrm>
              <a:prstGeom prst="rect">
                <a:avLst/>
              </a:prstGeom>
            </p:spPr>
          </p:pic>
          <p:sp>
            <p:nvSpPr>
              <p:cNvPr id="6" name="文本框 5">
                <a:extLst>
                  <a:ext uri="{FF2B5EF4-FFF2-40B4-BE49-F238E27FC236}">
                    <a16:creationId xmlns:a16="http://schemas.microsoft.com/office/drawing/2014/main" id="{6ED62F1D-6602-ED4D-AED3-0F6E2B61123B}"/>
                  </a:ext>
                </a:extLst>
              </p:cNvPr>
              <p:cNvSpPr txBox="1"/>
              <p:nvPr/>
            </p:nvSpPr>
            <p:spPr>
              <a:xfrm>
                <a:off x="1308759" y="3319780"/>
                <a:ext cx="676177" cy="379828"/>
              </a:xfrm>
              <a:prstGeom prst="rect">
                <a:avLst/>
              </a:prstGeom>
              <a:noFill/>
            </p:spPr>
            <p:txBody>
              <a:bodyPr wrap="square" rtlCol="0">
                <a:spAutoFit/>
              </a:bodyPr>
              <a:lstStyle/>
              <a:p>
                <a:r>
                  <a:rPr kumimoji="1" lang="zh-CN" altLang="en-US" dirty="0">
                    <a:solidFill>
                      <a:srgbClr val="425267"/>
                    </a:solidFill>
                  </a:rPr>
                  <a:t>网络</a:t>
                </a:r>
              </a:p>
            </p:txBody>
          </p:sp>
        </p:grpSp>
        <p:grpSp>
          <p:nvGrpSpPr>
            <p:cNvPr id="18" name="组合 17">
              <a:extLst>
                <a:ext uri="{FF2B5EF4-FFF2-40B4-BE49-F238E27FC236}">
                  <a16:creationId xmlns:a16="http://schemas.microsoft.com/office/drawing/2014/main" id="{0352A8C7-883A-1C4D-9709-0E68A5FAE3EE}"/>
                </a:ext>
              </a:extLst>
            </p:cNvPr>
            <p:cNvGrpSpPr/>
            <p:nvPr/>
          </p:nvGrpSpPr>
          <p:grpSpPr>
            <a:xfrm>
              <a:off x="2939022" y="2460022"/>
              <a:ext cx="676177" cy="510255"/>
              <a:chOff x="3058694" y="2419643"/>
              <a:chExt cx="676177" cy="510255"/>
            </a:xfrm>
          </p:grpSpPr>
          <p:sp>
            <p:nvSpPr>
              <p:cNvPr id="5" name="右箭头 4">
                <a:extLst>
                  <a:ext uri="{FF2B5EF4-FFF2-40B4-BE49-F238E27FC236}">
                    <a16:creationId xmlns:a16="http://schemas.microsoft.com/office/drawing/2014/main" id="{2D3AFB1B-4584-5248-8EA1-34FCEBC4FA4C}"/>
                  </a:ext>
                </a:extLst>
              </p:cNvPr>
              <p:cNvSpPr/>
              <p:nvPr/>
            </p:nvSpPr>
            <p:spPr>
              <a:xfrm>
                <a:off x="3137095" y="2419643"/>
                <a:ext cx="365760" cy="168812"/>
              </a:xfrm>
              <a:prstGeom prst="rightArrow">
                <a:avLst/>
              </a:prstGeom>
              <a:solidFill>
                <a:srgbClr val="698ED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文本框 18">
                <a:extLst>
                  <a:ext uri="{FF2B5EF4-FFF2-40B4-BE49-F238E27FC236}">
                    <a16:creationId xmlns:a16="http://schemas.microsoft.com/office/drawing/2014/main" id="{488BA50E-063A-1445-AB8B-A9E53307EBA5}"/>
                  </a:ext>
                </a:extLst>
              </p:cNvPr>
              <p:cNvSpPr txBox="1"/>
              <p:nvPr/>
            </p:nvSpPr>
            <p:spPr>
              <a:xfrm>
                <a:off x="3058694" y="2591344"/>
                <a:ext cx="676177" cy="338554"/>
              </a:xfrm>
              <a:prstGeom prst="rect">
                <a:avLst/>
              </a:prstGeom>
              <a:noFill/>
            </p:spPr>
            <p:txBody>
              <a:bodyPr wrap="square" rtlCol="0">
                <a:spAutoFit/>
              </a:bodyPr>
              <a:lstStyle/>
              <a:p>
                <a:r>
                  <a:rPr kumimoji="1" lang="zh-CN" altLang="en-US" sz="1600" dirty="0">
                    <a:solidFill>
                      <a:srgbClr val="FF6600"/>
                    </a:solidFill>
                  </a:rPr>
                  <a:t>抽象</a:t>
                </a:r>
                <a:endParaRPr kumimoji="1" lang="zh-CN" altLang="en-US" sz="1400" dirty="0">
                  <a:solidFill>
                    <a:srgbClr val="FF6600"/>
                  </a:solidFill>
                </a:endParaRPr>
              </a:p>
            </p:txBody>
          </p:sp>
        </p:grpSp>
        <p:sp>
          <p:nvSpPr>
            <p:cNvPr id="21" name="文本框 20">
              <a:extLst>
                <a:ext uri="{FF2B5EF4-FFF2-40B4-BE49-F238E27FC236}">
                  <a16:creationId xmlns:a16="http://schemas.microsoft.com/office/drawing/2014/main" id="{D3A900A1-854B-C244-BA50-F2B38F53F2A6}"/>
                </a:ext>
              </a:extLst>
            </p:cNvPr>
            <p:cNvSpPr txBox="1"/>
            <p:nvPr/>
          </p:nvSpPr>
          <p:spPr>
            <a:xfrm>
              <a:off x="6664579" y="1901690"/>
              <a:ext cx="1342479" cy="1477328"/>
            </a:xfrm>
            <a:prstGeom prst="rect">
              <a:avLst/>
            </a:prstGeom>
            <a:noFill/>
            <a:ln>
              <a:solidFill>
                <a:schemeClr val="accent1">
                  <a:shade val="50000"/>
                </a:schemeClr>
              </a:solidFill>
            </a:ln>
          </p:spPr>
          <p:txBody>
            <a:bodyPr wrap="square" rtlCol="0">
              <a:spAutoFit/>
            </a:bodyPr>
            <a:lstStyle/>
            <a:p>
              <a:pPr algn="ctr"/>
              <a:r>
                <a:rPr kumimoji="1" lang="zh-CN" altLang="en-US" dirty="0">
                  <a:solidFill>
                    <a:srgbClr val="425267"/>
                  </a:solidFill>
                </a:rPr>
                <a:t>边特征</a:t>
              </a:r>
              <a:endParaRPr kumimoji="1" lang="en-US" altLang="zh-CN" dirty="0">
                <a:solidFill>
                  <a:srgbClr val="425267"/>
                </a:solidFill>
              </a:endParaRPr>
            </a:p>
            <a:p>
              <a:pPr algn="ctr"/>
              <a:r>
                <a:rPr kumimoji="1" lang="zh-CN" altLang="en-US" dirty="0">
                  <a:solidFill>
                    <a:srgbClr val="425267"/>
                  </a:solidFill>
                </a:rPr>
                <a:t>节点特征</a:t>
              </a:r>
              <a:endParaRPr kumimoji="1" lang="en-US" altLang="zh-CN" dirty="0">
                <a:solidFill>
                  <a:srgbClr val="425267"/>
                </a:solidFill>
              </a:endParaRPr>
            </a:p>
            <a:p>
              <a:pPr algn="ctr"/>
              <a:r>
                <a:rPr kumimoji="1" lang="zh-CN" altLang="en-US" dirty="0">
                  <a:solidFill>
                    <a:srgbClr val="425267"/>
                  </a:solidFill>
                </a:rPr>
                <a:t>拓扑结构</a:t>
              </a:r>
              <a:endParaRPr kumimoji="1" lang="en-US" altLang="zh-CN" dirty="0">
                <a:solidFill>
                  <a:srgbClr val="425267"/>
                </a:solidFill>
              </a:endParaRPr>
            </a:p>
            <a:p>
              <a:pPr algn="ctr"/>
              <a:r>
                <a:rPr kumimoji="1" lang="zh-CN" altLang="en-US" dirty="0">
                  <a:solidFill>
                    <a:srgbClr val="425267"/>
                  </a:solidFill>
                </a:rPr>
                <a:t>显式特征</a:t>
              </a:r>
              <a:endParaRPr kumimoji="1" lang="en-US" altLang="zh-CN" dirty="0">
                <a:solidFill>
                  <a:srgbClr val="425267"/>
                </a:solidFill>
              </a:endParaRPr>
            </a:p>
            <a:p>
              <a:pPr algn="ctr"/>
              <a:r>
                <a:rPr kumimoji="1" lang="zh-CN" altLang="en-US" dirty="0">
                  <a:solidFill>
                    <a:srgbClr val="425267"/>
                  </a:solidFill>
                </a:rPr>
                <a:t>隐式特征</a:t>
              </a:r>
            </a:p>
          </p:txBody>
        </p:sp>
        <p:grpSp>
          <p:nvGrpSpPr>
            <p:cNvPr id="25" name="组合 24">
              <a:extLst>
                <a:ext uri="{FF2B5EF4-FFF2-40B4-BE49-F238E27FC236}">
                  <a16:creationId xmlns:a16="http://schemas.microsoft.com/office/drawing/2014/main" id="{191A7156-040D-804D-ADC9-937FF4F0672C}"/>
                </a:ext>
              </a:extLst>
            </p:cNvPr>
            <p:cNvGrpSpPr/>
            <p:nvPr/>
          </p:nvGrpSpPr>
          <p:grpSpPr>
            <a:xfrm>
              <a:off x="5542519" y="2447083"/>
              <a:ext cx="1046817" cy="520305"/>
              <a:chOff x="5542519" y="2447083"/>
              <a:chExt cx="1046817" cy="520305"/>
            </a:xfrm>
          </p:grpSpPr>
          <p:sp>
            <p:nvSpPr>
              <p:cNvPr id="23" name="右箭头 22">
                <a:extLst>
                  <a:ext uri="{FF2B5EF4-FFF2-40B4-BE49-F238E27FC236}">
                    <a16:creationId xmlns:a16="http://schemas.microsoft.com/office/drawing/2014/main" id="{C78B8817-96B2-D04D-9B41-BA74228AC645}"/>
                  </a:ext>
                </a:extLst>
              </p:cNvPr>
              <p:cNvSpPr/>
              <p:nvPr/>
            </p:nvSpPr>
            <p:spPr>
              <a:xfrm>
                <a:off x="5883047" y="2447083"/>
                <a:ext cx="365760" cy="168812"/>
              </a:xfrm>
              <a:prstGeom prst="rightArrow">
                <a:avLst/>
              </a:prstGeom>
              <a:solidFill>
                <a:srgbClr val="698ED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26" name="文本框 25">
                <a:extLst>
                  <a:ext uri="{FF2B5EF4-FFF2-40B4-BE49-F238E27FC236}">
                    <a16:creationId xmlns:a16="http://schemas.microsoft.com/office/drawing/2014/main" id="{2EE36417-7941-A846-A69C-5B87D956595E}"/>
                  </a:ext>
                </a:extLst>
              </p:cNvPr>
              <p:cNvSpPr txBox="1"/>
              <p:nvPr/>
            </p:nvSpPr>
            <p:spPr>
              <a:xfrm>
                <a:off x="5542519" y="2628834"/>
                <a:ext cx="1046817" cy="338554"/>
              </a:xfrm>
              <a:prstGeom prst="rect">
                <a:avLst/>
              </a:prstGeom>
              <a:noFill/>
            </p:spPr>
            <p:txBody>
              <a:bodyPr wrap="square" rtlCol="0">
                <a:spAutoFit/>
              </a:bodyPr>
              <a:lstStyle/>
              <a:p>
                <a:r>
                  <a:rPr kumimoji="1" lang="zh-CN" altLang="en-US" sz="1600" dirty="0">
                    <a:solidFill>
                      <a:srgbClr val="FF6600"/>
                    </a:solidFill>
                  </a:rPr>
                  <a:t>特征提取</a:t>
                </a:r>
              </a:p>
            </p:txBody>
          </p:sp>
        </p:grpSp>
        <p:sp>
          <p:nvSpPr>
            <p:cNvPr id="29" name="文本框 28">
              <a:extLst>
                <a:ext uri="{FF2B5EF4-FFF2-40B4-BE49-F238E27FC236}">
                  <a16:creationId xmlns:a16="http://schemas.microsoft.com/office/drawing/2014/main" id="{E8C4E8C4-5408-4F4E-B366-C5932F3AB47B}"/>
                </a:ext>
              </a:extLst>
            </p:cNvPr>
            <p:cNvSpPr txBox="1"/>
            <p:nvPr/>
          </p:nvSpPr>
          <p:spPr>
            <a:xfrm>
              <a:off x="6664579" y="4131759"/>
              <a:ext cx="1342479" cy="1754326"/>
            </a:xfrm>
            <a:prstGeom prst="rect">
              <a:avLst/>
            </a:prstGeom>
            <a:noFill/>
            <a:ln>
              <a:solidFill>
                <a:schemeClr val="accent1">
                  <a:shade val="50000"/>
                </a:schemeClr>
              </a:solidFill>
            </a:ln>
          </p:spPr>
          <p:txBody>
            <a:bodyPr wrap="square" rtlCol="0">
              <a:spAutoFit/>
            </a:bodyPr>
            <a:lstStyle/>
            <a:p>
              <a:pPr algn="ctr"/>
              <a:r>
                <a:rPr kumimoji="1" lang="zh-CN" altLang="en-US" dirty="0">
                  <a:solidFill>
                    <a:srgbClr val="425267"/>
                  </a:solidFill>
                </a:rPr>
                <a:t>设阈值</a:t>
              </a:r>
              <a:endParaRPr kumimoji="1" lang="en-US" altLang="zh-CN" dirty="0">
                <a:solidFill>
                  <a:srgbClr val="425267"/>
                </a:solidFill>
              </a:endParaRPr>
            </a:p>
            <a:p>
              <a:pPr algn="ctr"/>
              <a:r>
                <a:rPr kumimoji="1" lang="en-US" altLang="zh-CN" dirty="0">
                  <a:solidFill>
                    <a:srgbClr val="425267"/>
                  </a:solidFill>
                </a:rPr>
                <a:t>LR</a:t>
              </a:r>
            </a:p>
            <a:p>
              <a:pPr algn="ctr"/>
              <a:r>
                <a:rPr kumimoji="1" lang="en-US" altLang="zh-CN" dirty="0">
                  <a:solidFill>
                    <a:srgbClr val="425267"/>
                  </a:solidFill>
                </a:rPr>
                <a:t>SVM</a:t>
              </a:r>
            </a:p>
            <a:p>
              <a:pPr algn="ctr"/>
              <a:r>
                <a:rPr kumimoji="1" lang="en-US" altLang="zh-CN" dirty="0">
                  <a:solidFill>
                    <a:srgbClr val="425267"/>
                  </a:solidFill>
                </a:rPr>
                <a:t>Adaboost</a:t>
              </a:r>
            </a:p>
            <a:p>
              <a:pPr algn="ctr"/>
              <a:r>
                <a:rPr kumimoji="1" lang="en-US" altLang="zh-CN" dirty="0">
                  <a:solidFill>
                    <a:srgbClr val="425267"/>
                  </a:solidFill>
                </a:rPr>
                <a:t>NN</a:t>
              </a:r>
            </a:p>
            <a:p>
              <a:pPr algn="ctr"/>
              <a:r>
                <a:rPr kumimoji="1" lang="en-US" altLang="zh-CN" dirty="0">
                  <a:solidFill>
                    <a:srgbClr val="425267"/>
                  </a:solidFill>
                </a:rPr>
                <a:t>GNN</a:t>
              </a:r>
            </a:p>
          </p:txBody>
        </p:sp>
        <p:grpSp>
          <p:nvGrpSpPr>
            <p:cNvPr id="9" name="组合 8">
              <a:extLst>
                <a:ext uri="{FF2B5EF4-FFF2-40B4-BE49-F238E27FC236}">
                  <a16:creationId xmlns:a16="http://schemas.microsoft.com/office/drawing/2014/main" id="{FF0F24CE-1377-184E-8465-85536BB11ED2}"/>
                </a:ext>
              </a:extLst>
            </p:cNvPr>
            <p:cNvGrpSpPr/>
            <p:nvPr/>
          </p:nvGrpSpPr>
          <p:grpSpPr>
            <a:xfrm>
              <a:off x="7251412" y="3584715"/>
              <a:ext cx="1215629" cy="382834"/>
              <a:chOff x="7251412" y="3584715"/>
              <a:chExt cx="1215629" cy="382834"/>
            </a:xfrm>
          </p:grpSpPr>
          <p:sp>
            <p:nvSpPr>
              <p:cNvPr id="28" name="右箭头 27">
                <a:extLst>
                  <a:ext uri="{FF2B5EF4-FFF2-40B4-BE49-F238E27FC236}">
                    <a16:creationId xmlns:a16="http://schemas.microsoft.com/office/drawing/2014/main" id="{209BC282-8B1A-6947-A468-FAFC60A4FE91}"/>
                  </a:ext>
                </a:extLst>
              </p:cNvPr>
              <p:cNvSpPr/>
              <p:nvPr/>
            </p:nvSpPr>
            <p:spPr>
              <a:xfrm rot="5400000">
                <a:off x="7152938" y="3700263"/>
                <a:ext cx="365760" cy="168812"/>
              </a:xfrm>
              <a:prstGeom prst="rightArrow">
                <a:avLst/>
              </a:prstGeom>
              <a:solidFill>
                <a:srgbClr val="698ED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30" name="文本框 29">
                <a:extLst>
                  <a:ext uri="{FF2B5EF4-FFF2-40B4-BE49-F238E27FC236}">
                    <a16:creationId xmlns:a16="http://schemas.microsoft.com/office/drawing/2014/main" id="{3125B8D0-95C2-0147-A40A-1998659067F8}"/>
                  </a:ext>
                </a:extLst>
              </p:cNvPr>
              <p:cNvSpPr txBox="1"/>
              <p:nvPr/>
            </p:nvSpPr>
            <p:spPr>
              <a:xfrm>
                <a:off x="7420224" y="3584715"/>
                <a:ext cx="1046817" cy="338554"/>
              </a:xfrm>
              <a:prstGeom prst="rect">
                <a:avLst/>
              </a:prstGeom>
              <a:noFill/>
            </p:spPr>
            <p:txBody>
              <a:bodyPr wrap="square" rtlCol="0">
                <a:spAutoFit/>
              </a:bodyPr>
              <a:lstStyle/>
              <a:p>
                <a:r>
                  <a:rPr kumimoji="1" lang="zh-CN" altLang="en-US" sz="1600" dirty="0">
                    <a:solidFill>
                      <a:srgbClr val="FF6600"/>
                    </a:solidFill>
                  </a:rPr>
                  <a:t>预测</a:t>
                </a:r>
              </a:p>
            </p:txBody>
          </p:sp>
        </p:grpSp>
        <p:grpSp>
          <p:nvGrpSpPr>
            <p:cNvPr id="32" name="组合 31">
              <a:extLst>
                <a:ext uri="{FF2B5EF4-FFF2-40B4-BE49-F238E27FC236}">
                  <a16:creationId xmlns:a16="http://schemas.microsoft.com/office/drawing/2014/main" id="{066B5470-8DDF-3F4C-A928-7BC7ECC2D487}"/>
                </a:ext>
              </a:extLst>
            </p:cNvPr>
            <p:cNvGrpSpPr/>
            <p:nvPr/>
          </p:nvGrpSpPr>
          <p:grpSpPr>
            <a:xfrm>
              <a:off x="3596889" y="1712693"/>
              <a:ext cx="2195957" cy="2002069"/>
              <a:chOff x="3543946" y="1697539"/>
              <a:chExt cx="2195957" cy="2002069"/>
            </a:xfrm>
          </p:grpSpPr>
          <p:sp>
            <p:nvSpPr>
              <p:cNvPr id="17" name="文本框 16">
                <a:extLst>
                  <a:ext uri="{FF2B5EF4-FFF2-40B4-BE49-F238E27FC236}">
                    <a16:creationId xmlns:a16="http://schemas.microsoft.com/office/drawing/2014/main" id="{79AE0354-EE0C-F142-8EA7-51389D4BEDE8}"/>
                  </a:ext>
                </a:extLst>
              </p:cNvPr>
              <p:cNvSpPr txBox="1"/>
              <p:nvPr/>
            </p:nvSpPr>
            <p:spPr>
              <a:xfrm>
                <a:off x="4252397" y="3319780"/>
                <a:ext cx="484862" cy="379828"/>
              </a:xfrm>
              <a:prstGeom prst="rect">
                <a:avLst/>
              </a:prstGeom>
              <a:noFill/>
            </p:spPr>
            <p:txBody>
              <a:bodyPr wrap="square" rtlCol="0">
                <a:spAutoFit/>
              </a:bodyPr>
              <a:lstStyle/>
              <a:p>
                <a:r>
                  <a:rPr kumimoji="1" lang="zh-CN" altLang="en-US" dirty="0">
                    <a:solidFill>
                      <a:srgbClr val="44546A"/>
                    </a:solidFill>
                  </a:rPr>
                  <a:t>图</a:t>
                </a:r>
              </a:p>
            </p:txBody>
          </p:sp>
          <p:pic>
            <p:nvPicPr>
              <p:cNvPr id="31" name="图片 30">
                <a:extLst>
                  <a:ext uri="{FF2B5EF4-FFF2-40B4-BE49-F238E27FC236}">
                    <a16:creationId xmlns:a16="http://schemas.microsoft.com/office/drawing/2014/main" id="{50E100AA-37AB-3844-B432-250559829830}"/>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3543946" y="1697539"/>
                <a:ext cx="2195957" cy="1791439"/>
              </a:xfrm>
              <a:prstGeom prst="rect">
                <a:avLst/>
              </a:prstGeom>
            </p:spPr>
          </p:pic>
        </p:grpSp>
        <p:grpSp>
          <p:nvGrpSpPr>
            <p:cNvPr id="37" name="组合 36">
              <a:extLst>
                <a:ext uri="{FF2B5EF4-FFF2-40B4-BE49-F238E27FC236}">
                  <a16:creationId xmlns:a16="http://schemas.microsoft.com/office/drawing/2014/main" id="{86E6E2D1-7290-CF4A-B07D-A3B3E301D0A7}"/>
                </a:ext>
              </a:extLst>
            </p:cNvPr>
            <p:cNvGrpSpPr/>
            <p:nvPr/>
          </p:nvGrpSpPr>
          <p:grpSpPr>
            <a:xfrm>
              <a:off x="3741573" y="4264646"/>
              <a:ext cx="2347837" cy="1976906"/>
              <a:chOff x="3596889" y="4117388"/>
              <a:chExt cx="2505239" cy="2091617"/>
            </a:xfrm>
          </p:grpSpPr>
          <p:pic>
            <p:nvPicPr>
              <p:cNvPr id="34" name="图片 33">
                <a:extLst>
                  <a:ext uri="{FF2B5EF4-FFF2-40B4-BE49-F238E27FC236}">
                    <a16:creationId xmlns:a16="http://schemas.microsoft.com/office/drawing/2014/main" id="{77A9D78D-BE0E-D547-B4FF-812C5690D2C1}"/>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3596889" y="4117388"/>
                <a:ext cx="2146844" cy="1784726"/>
              </a:xfrm>
              <a:prstGeom prst="rect">
                <a:avLst/>
              </a:prstGeom>
            </p:spPr>
          </p:pic>
          <p:sp>
            <p:nvSpPr>
              <p:cNvPr id="38" name="文本框 37">
                <a:extLst>
                  <a:ext uri="{FF2B5EF4-FFF2-40B4-BE49-F238E27FC236}">
                    <a16:creationId xmlns:a16="http://schemas.microsoft.com/office/drawing/2014/main" id="{CBDD6BA6-3CFD-E941-9F4D-8DEE07FE993E}"/>
                  </a:ext>
                </a:extLst>
              </p:cNvPr>
              <p:cNvSpPr txBox="1"/>
              <p:nvPr/>
            </p:nvSpPr>
            <p:spPr>
              <a:xfrm>
                <a:off x="3745938" y="5839673"/>
                <a:ext cx="2356190" cy="369332"/>
              </a:xfrm>
              <a:prstGeom prst="rect">
                <a:avLst/>
              </a:prstGeom>
              <a:noFill/>
            </p:spPr>
            <p:txBody>
              <a:bodyPr wrap="square" rtlCol="0">
                <a:spAutoFit/>
              </a:bodyPr>
              <a:lstStyle/>
              <a:p>
                <a:r>
                  <a:rPr kumimoji="1" lang="zh-CN" altLang="en-US" dirty="0">
                    <a:solidFill>
                      <a:srgbClr val="44546A"/>
                    </a:solidFill>
                  </a:rPr>
                  <a:t>预测出来的链接</a:t>
                </a:r>
              </a:p>
            </p:txBody>
          </p:sp>
        </p:grpSp>
        <p:grpSp>
          <p:nvGrpSpPr>
            <p:cNvPr id="39" name="组合 38">
              <a:extLst>
                <a:ext uri="{FF2B5EF4-FFF2-40B4-BE49-F238E27FC236}">
                  <a16:creationId xmlns:a16="http://schemas.microsoft.com/office/drawing/2014/main" id="{1837F983-644E-B44A-ACF9-13D110623AB4}"/>
                </a:ext>
              </a:extLst>
            </p:cNvPr>
            <p:cNvGrpSpPr/>
            <p:nvPr/>
          </p:nvGrpSpPr>
          <p:grpSpPr>
            <a:xfrm>
              <a:off x="5680748" y="4926401"/>
              <a:ext cx="1046817" cy="580907"/>
              <a:chOff x="5680748" y="4926401"/>
              <a:chExt cx="1046817" cy="580907"/>
            </a:xfrm>
          </p:grpSpPr>
          <p:sp>
            <p:nvSpPr>
              <p:cNvPr id="36" name="右箭头 35">
                <a:extLst>
                  <a:ext uri="{FF2B5EF4-FFF2-40B4-BE49-F238E27FC236}">
                    <a16:creationId xmlns:a16="http://schemas.microsoft.com/office/drawing/2014/main" id="{2963A2F1-0B8F-1F45-8C41-7640D77FE217}"/>
                  </a:ext>
                </a:extLst>
              </p:cNvPr>
              <p:cNvSpPr/>
              <p:nvPr/>
            </p:nvSpPr>
            <p:spPr>
              <a:xfrm rot="10800000">
                <a:off x="5940424" y="4926401"/>
                <a:ext cx="365760" cy="168812"/>
              </a:xfrm>
              <a:prstGeom prst="rightArrow">
                <a:avLst/>
              </a:prstGeom>
              <a:solidFill>
                <a:srgbClr val="698ED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40" name="文本框 39">
                <a:extLst>
                  <a:ext uri="{FF2B5EF4-FFF2-40B4-BE49-F238E27FC236}">
                    <a16:creationId xmlns:a16="http://schemas.microsoft.com/office/drawing/2014/main" id="{6D8A495F-79D8-DB41-9789-2CE640984736}"/>
                  </a:ext>
                </a:extLst>
              </p:cNvPr>
              <p:cNvSpPr txBox="1"/>
              <p:nvPr/>
            </p:nvSpPr>
            <p:spPr>
              <a:xfrm>
                <a:off x="5680748" y="5168754"/>
                <a:ext cx="1046817" cy="338554"/>
              </a:xfrm>
              <a:prstGeom prst="rect">
                <a:avLst/>
              </a:prstGeom>
              <a:noFill/>
            </p:spPr>
            <p:txBody>
              <a:bodyPr wrap="square" rtlCol="0">
                <a:spAutoFit/>
              </a:bodyPr>
              <a:lstStyle/>
              <a:p>
                <a:r>
                  <a:rPr kumimoji="1" lang="zh-CN" altLang="en-US" sz="1600" dirty="0">
                    <a:solidFill>
                      <a:srgbClr val="FF6600"/>
                    </a:solidFill>
                  </a:rPr>
                  <a:t>预测结果</a:t>
                </a:r>
              </a:p>
            </p:txBody>
          </p:sp>
        </p:grpSp>
        <p:grpSp>
          <p:nvGrpSpPr>
            <p:cNvPr id="43" name="组合 42">
              <a:extLst>
                <a:ext uri="{FF2B5EF4-FFF2-40B4-BE49-F238E27FC236}">
                  <a16:creationId xmlns:a16="http://schemas.microsoft.com/office/drawing/2014/main" id="{D728B386-48FC-9F4E-9BFC-457F7A810852}"/>
                </a:ext>
              </a:extLst>
            </p:cNvPr>
            <p:cNvGrpSpPr/>
            <p:nvPr/>
          </p:nvGrpSpPr>
          <p:grpSpPr>
            <a:xfrm>
              <a:off x="2939022" y="4926401"/>
              <a:ext cx="747313" cy="601815"/>
              <a:chOff x="5867639" y="4926401"/>
              <a:chExt cx="747313" cy="601815"/>
            </a:xfrm>
          </p:grpSpPr>
          <p:sp>
            <p:nvSpPr>
              <p:cNvPr id="44" name="右箭头 43">
                <a:extLst>
                  <a:ext uri="{FF2B5EF4-FFF2-40B4-BE49-F238E27FC236}">
                    <a16:creationId xmlns:a16="http://schemas.microsoft.com/office/drawing/2014/main" id="{21E00E57-C2FB-A14C-90FB-36A58073AFB1}"/>
                  </a:ext>
                </a:extLst>
              </p:cNvPr>
              <p:cNvSpPr/>
              <p:nvPr/>
            </p:nvSpPr>
            <p:spPr>
              <a:xfrm rot="10800000">
                <a:off x="5940424" y="4926401"/>
                <a:ext cx="365760" cy="168812"/>
              </a:xfrm>
              <a:prstGeom prst="rightArrow">
                <a:avLst/>
              </a:prstGeom>
              <a:solidFill>
                <a:srgbClr val="698ED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45" name="文本框 44">
                <a:extLst>
                  <a:ext uri="{FF2B5EF4-FFF2-40B4-BE49-F238E27FC236}">
                    <a16:creationId xmlns:a16="http://schemas.microsoft.com/office/drawing/2014/main" id="{9234CCFB-C692-E74A-8788-A301B92032AA}"/>
                  </a:ext>
                </a:extLst>
              </p:cNvPr>
              <p:cNvSpPr txBox="1"/>
              <p:nvPr/>
            </p:nvSpPr>
            <p:spPr>
              <a:xfrm>
                <a:off x="5867639" y="5189662"/>
                <a:ext cx="747313" cy="338554"/>
              </a:xfrm>
              <a:prstGeom prst="rect">
                <a:avLst/>
              </a:prstGeom>
              <a:noFill/>
            </p:spPr>
            <p:txBody>
              <a:bodyPr wrap="square" rtlCol="0">
                <a:spAutoFit/>
              </a:bodyPr>
              <a:lstStyle/>
              <a:p>
                <a:r>
                  <a:rPr kumimoji="1" lang="zh-CN" altLang="en-US" sz="1600" dirty="0">
                    <a:solidFill>
                      <a:srgbClr val="FF6600"/>
                    </a:solidFill>
                  </a:rPr>
                  <a:t>应用</a:t>
                </a:r>
              </a:p>
            </p:txBody>
          </p:sp>
        </p:grpSp>
        <p:grpSp>
          <p:nvGrpSpPr>
            <p:cNvPr id="50" name="组合 49">
              <a:extLst>
                <a:ext uri="{FF2B5EF4-FFF2-40B4-BE49-F238E27FC236}">
                  <a16:creationId xmlns:a16="http://schemas.microsoft.com/office/drawing/2014/main" id="{7AEB9F81-A47D-F042-AC48-819BDD8BF3D8}"/>
                </a:ext>
              </a:extLst>
            </p:cNvPr>
            <p:cNvGrpSpPr/>
            <p:nvPr/>
          </p:nvGrpSpPr>
          <p:grpSpPr>
            <a:xfrm>
              <a:off x="458221" y="4020553"/>
              <a:ext cx="2371583" cy="1976737"/>
              <a:chOff x="680790" y="4003561"/>
              <a:chExt cx="2068426" cy="1686677"/>
            </a:xfrm>
          </p:grpSpPr>
          <p:pic>
            <p:nvPicPr>
              <p:cNvPr id="46" name="图片 45">
                <a:extLst>
                  <a:ext uri="{FF2B5EF4-FFF2-40B4-BE49-F238E27FC236}">
                    <a16:creationId xmlns:a16="http://schemas.microsoft.com/office/drawing/2014/main" id="{2865E5F8-76C0-4F4C-A731-86988B397FE5}"/>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b="4542"/>
              <a:stretch/>
            </p:blipFill>
            <p:spPr>
              <a:xfrm>
                <a:off x="680790" y="4003561"/>
                <a:ext cx="2068426" cy="1686677"/>
              </a:xfrm>
              <a:prstGeom prst="rect">
                <a:avLst/>
              </a:prstGeom>
            </p:spPr>
          </p:pic>
          <p:sp>
            <p:nvSpPr>
              <p:cNvPr id="49" name="云形 48">
                <a:extLst>
                  <a:ext uri="{FF2B5EF4-FFF2-40B4-BE49-F238E27FC236}">
                    <a16:creationId xmlns:a16="http://schemas.microsoft.com/office/drawing/2014/main" id="{27DE5019-8688-E44B-A162-B98EDE1149EF}"/>
                  </a:ext>
                </a:extLst>
              </p:cNvPr>
              <p:cNvSpPr/>
              <p:nvPr/>
            </p:nvSpPr>
            <p:spPr>
              <a:xfrm>
                <a:off x="1423195" y="4659755"/>
                <a:ext cx="610682" cy="374288"/>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zh-CN" sz="800" dirty="0">
                  <a:solidFill>
                    <a:srgbClr val="425267"/>
                  </a:solidFill>
                </a:endParaRPr>
              </a:p>
              <a:p>
                <a:pPr algn="ctr"/>
                <a:r>
                  <a:rPr kumimoji="1" lang="zh-CN" altLang="en-US" sz="800" dirty="0">
                    <a:solidFill>
                      <a:srgbClr val="425267"/>
                    </a:solidFill>
                  </a:rPr>
                  <a:t>链接预测</a:t>
                </a:r>
              </a:p>
              <a:p>
                <a:pPr algn="ctr"/>
                <a:endParaRPr kumimoji="1" lang="zh-CN" altLang="en-US" sz="800" dirty="0"/>
              </a:p>
            </p:txBody>
          </p:sp>
        </p:grpSp>
      </p:grpSp>
    </p:spTree>
    <p:extLst>
      <p:ext uri="{BB962C8B-B14F-4D97-AF65-F5344CB8AC3E}">
        <p14:creationId xmlns:p14="http://schemas.microsoft.com/office/powerpoint/2010/main" val="829733810"/>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54977" y="114300"/>
            <a:ext cx="1221398" cy="8667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74" name="Rectangle 2"/>
          <p:cNvSpPr>
            <a:spLocks noGrp="1" noChangeArrowheads="1"/>
          </p:cNvSpPr>
          <p:nvPr>
            <p:ph type="title"/>
          </p:nvPr>
        </p:nvSpPr>
        <p:spPr>
          <a:xfrm>
            <a:off x="1646848" y="386986"/>
            <a:ext cx="7343775" cy="576262"/>
          </a:xfrm>
        </p:spPr>
        <p:txBody>
          <a:bodyPr/>
          <a:lstStyle/>
          <a:p>
            <a:pPr eaLnBrk="1" hangingPunct="1"/>
            <a:r>
              <a:rPr lang="en-US" altLang="zh-CN" sz="2800" b="1" dirty="0">
                <a:solidFill>
                  <a:srgbClr val="44546A"/>
                </a:solidFill>
                <a:latin typeface="微软雅黑" panose="020B0503020204020204" pitchFamily="34" charset="-122"/>
                <a:ea typeface="微软雅黑" panose="020B0503020204020204" pitchFamily="34" charset="-122"/>
              </a:rPr>
              <a:t>1.1</a:t>
            </a:r>
            <a:r>
              <a:rPr lang="zh-CN" altLang="en-US" sz="2800" b="1" dirty="0">
                <a:solidFill>
                  <a:srgbClr val="44546A"/>
                </a:solidFill>
                <a:latin typeface="微软雅黑" panose="020B0503020204020204" pitchFamily="34" charset="-122"/>
                <a:ea typeface="微软雅黑" panose="020B0503020204020204" pitchFamily="34" charset="-122"/>
              </a:rPr>
              <a:t> 选题背景及意义</a:t>
            </a:r>
          </a:p>
        </p:txBody>
      </p:sp>
      <p:pic>
        <p:nvPicPr>
          <p:cNvPr id="12" name="图片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01319" y="325819"/>
            <a:ext cx="1328713" cy="655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6248766" y="6435969"/>
            <a:ext cx="2787162" cy="4220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Title 1"/>
          <p:cNvSpPr txBox="1">
            <a:spLocks/>
          </p:cNvSpPr>
          <p:nvPr/>
        </p:nvSpPr>
        <p:spPr>
          <a:xfrm>
            <a:off x="4888523" y="6435969"/>
            <a:ext cx="4102100" cy="281354"/>
          </a:xfrm>
          <a:prstGeom prst="rect">
            <a:avLst/>
          </a:prstGeom>
        </p:spPr>
        <p:txBody>
          <a:bodyPr/>
          <a:lstStyle>
            <a:lvl1pPr algn="l" defTabSz="685487" rtl="0" eaLnBrk="1" latinLnBrk="0" hangingPunct="1">
              <a:lnSpc>
                <a:spcPct val="90000"/>
              </a:lnSpc>
              <a:spcBef>
                <a:spcPct val="0"/>
              </a:spcBef>
              <a:buNone/>
              <a:defRPr lang="en-US" sz="3300" b="0" kern="1200" cap="none" spc="-75" baseline="0" dirty="0" smtClean="0">
                <a:ln w="3175">
                  <a:noFill/>
                </a:ln>
                <a:gradFill flip="none" rotWithShape="1">
                  <a:gsLst>
                    <a:gs pos="0">
                      <a:schemeClr val="tx1"/>
                    </a:gs>
                    <a:gs pos="86000">
                      <a:schemeClr val="tx1"/>
                    </a:gs>
                  </a:gsLst>
                  <a:lin ang="5400000" scaled="0"/>
                  <a:tileRect/>
                </a:gradFill>
                <a:effectLst/>
                <a:latin typeface="+mj-lt"/>
                <a:ea typeface="+mn-ea"/>
                <a:cs typeface="Arial" charset="0"/>
              </a:defRPr>
            </a:lvl1pPr>
          </a:lstStyle>
          <a:p>
            <a:pPr fontAlgn="auto">
              <a:spcAft>
                <a:spcPts val="0"/>
              </a:spcAft>
              <a:defRPr/>
            </a:pPr>
            <a:r>
              <a:rPr lang="zh-CN" altLang="en-US" sz="1400" dirty="0">
                <a:solidFill>
                  <a:srgbClr val="44546A"/>
                </a:solidFill>
                <a:latin typeface="微软雅黑" panose="020B0503020204020204" pitchFamily="34" charset="-122"/>
                <a:ea typeface="微软雅黑" panose="020B0503020204020204" pitchFamily="34" charset="-122"/>
              </a:rPr>
              <a:t>中国科学院空间信息处理与应用系统技术重点实验室</a:t>
            </a:r>
            <a:endParaRPr altLang="zh-CN" sz="1400" dirty="0">
              <a:solidFill>
                <a:srgbClr val="44546A"/>
              </a:solidFill>
              <a:latin typeface="微软雅黑" panose="020B0503020204020204" pitchFamily="34" charset="-122"/>
              <a:ea typeface="微软雅黑" panose="020B0503020204020204" pitchFamily="34" charset="-122"/>
            </a:endParaRPr>
          </a:p>
          <a:p>
            <a:pPr fontAlgn="auto">
              <a:spcAft>
                <a:spcPts val="0"/>
              </a:spcAft>
              <a:defRPr/>
            </a:pPr>
            <a:br>
              <a:rPr lang="zh-CN" altLang="en-US" sz="1400" dirty="0">
                <a:solidFill>
                  <a:schemeClr val="tx1"/>
                </a:solidFill>
                <a:latin typeface="微软雅黑" pitchFamily="34" charset="-122"/>
                <a:ea typeface="微软雅黑" pitchFamily="34" charset="-122"/>
              </a:rPr>
            </a:br>
            <a:endParaRPr lang="zh-CN" altLang="en-US" sz="3200" b="1" dirty="0">
              <a:solidFill>
                <a:schemeClr val="tx1"/>
              </a:solidFill>
              <a:latin typeface="微软雅黑" pitchFamily="34" charset="-122"/>
              <a:ea typeface="微软雅黑" pitchFamily="34" charset="-122"/>
            </a:endParaRPr>
          </a:p>
        </p:txBody>
      </p:sp>
      <p:sp>
        <p:nvSpPr>
          <p:cNvPr id="7" name="文本框 6">
            <a:extLst>
              <a:ext uri="{FF2B5EF4-FFF2-40B4-BE49-F238E27FC236}">
                <a16:creationId xmlns:a16="http://schemas.microsoft.com/office/drawing/2014/main" id="{A9A0C2AB-D600-3348-B9C5-57283023F3B6}"/>
              </a:ext>
            </a:extLst>
          </p:cNvPr>
          <p:cNvSpPr txBox="1"/>
          <p:nvPr/>
        </p:nvSpPr>
        <p:spPr>
          <a:xfrm>
            <a:off x="254977" y="1139252"/>
            <a:ext cx="6535567" cy="400110"/>
          </a:xfrm>
          <a:prstGeom prst="rect">
            <a:avLst/>
          </a:prstGeom>
          <a:noFill/>
        </p:spPr>
        <p:txBody>
          <a:bodyPr wrap="square" rtlCol="0">
            <a:spAutoFit/>
          </a:bodyPr>
          <a:lstStyle/>
          <a:p>
            <a:pPr marL="342900" indent="-342900" algn="just">
              <a:buFont typeface="Wingdings" pitchFamily="2" charset="2"/>
              <a:buChar char="p"/>
            </a:pPr>
            <a:r>
              <a:rPr kumimoji="1" lang="zh-CN" altLang="en-US" sz="2000" dirty="0">
                <a:solidFill>
                  <a:schemeClr val="accent2"/>
                </a:solidFill>
              </a:rPr>
              <a:t>课题提出的背景</a:t>
            </a:r>
          </a:p>
        </p:txBody>
      </p:sp>
      <p:sp>
        <p:nvSpPr>
          <p:cNvPr id="41" name="文本框 40">
            <a:extLst>
              <a:ext uri="{FF2B5EF4-FFF2-40B4-BE49-F238E27FC236}">
                <a16:creationId xmlns:a16="http://schemas.microsoft.com/office/drawing/2014/main" id="{F90A89AA-A36F-ED45-A2D2-5933DCDDF98E}"/>
              </a:ext>
            </a:extLst>
          </p:cNvPr>
          <p:cNvSpPr txBox="1"/>
          <p:nvPr/>
        </p:nvSpPr>
        <p:spPr>
          <a:xfrm>
            <a:off x="629048" y="1697539"/>
            <a:ext cx="7586697" cy="373244"/>
          </a:xfrm>
          <a:prstGeom prst="rect">
            <a:avLst/>
          </a:prstGeom>
          <a:noFill/>
        </p:spPr>
        <p:txBody>
          <a:bodyPr wrap="square" rtlCol="0">
            <a:spAutoFit/>
          </a:bodyPr>
          <a:lstStyle/>
          <a:p>
            <a:pPr marL="342900" indent="-342900" algn="just">
              <a:lnSpc>
                <a:spcPts val="2400"/>
              </a:lnSpc>
              <a:buFont typeface="Wingdings" pitchFamily="2" charset="2"/>
              <a:buChar char="n"/>
            </a:pPr>
            <a:r>
              <a:rPr kumimoji="1" lang="zh-CN" altLang="en-US" dirty="0">
                <a:solidFill>
                  <a:srgbClr val="425267"/>
                </a:solidFill>
              </a:rPr>
              <a:t>链接预测最重要的两个步骤：</a:t>
            </a:r>
            <a:r>
              <a:rPr kumimoji="1" lang="zh-CN" altLang="en-US" dirty="0">
                <a:solidFill>
                  <a:srgbClr val="FF0000"/>
                </a:solidFill>
              </a:rPr>
              <a:t>特征提取、预测</a:t>
            </a:r>
            <a:r>
              <a:rPr kumimoji="1" lang="zh-CN" altLang="en-US" dirty="0">
                <a:solidFill>
                  <a:srgbClr val="425267"/>
                </a:solidFill>
              </a:rPr>
              <a:t> </a:t>
            </a:r>
            <a:endParaRPr kumimoji="1" lang="en-US" altLang="zh-CN" dirty="0">
              <a:solidFill>
                <a:srgbClr val="425267"/>
              </a:solidFill>
            </a:endParaRPr>
          </a:p>
        </p:txBody>
      </p:sp>
      <p:sp>
        <p:nvSpPr>
          <p:cNvPr id="15" name="文本框 14">
            <a:extLst>
              <a:ext uri="{FF2B5EF4-FFF2-40B4-BE49-F238E27FC236}">
                <a16:creationId xmlns:a16="http://schemas.microsoft.com/office/drawing/2014/main" id="{D2D900E3-AA6B-6E41-8432-EEF255C5D102}"/>
              </a:ext>
            </a:extLst>
          </p:cNvPr>
          <p:cNvSpPr txBox="1"/>
          <p:nvPr/>
        </p:nvSpPr>
        <p:spPr>
          <a:xfrm>
            <a:off x="990647" y="2019666"/>
            <a:ext cx="7275443" cy="1285032"/>
          </a:xfrm>
          <a:prstGeom prst="rect">
            <a:avLst/>
          </a:prstGeom>
          <a:noFill/>
        </p:spPr>
        <p:txBody>
          <a:bodyPr wrap="square" rtlCol="0">
            <a:spAutoFit/>
          </a:bodyPr>
          <a:lstStyle/>
          <a:p>
            <a:pPr indent="457200">
              <a:lnSpc>
                <a:spcPct val="150000"/>
              </a:lnSpc>
            </a:pPr>
            <a:r>
              <a:rPr kumimoji="1" lang="zh-CN" altLang="en-US" dirty="0">
                <a:solidFill>
                  <a:srgbClr val="425267"/>
                </a:solidFill>
              </a:rPr>
              <a:t>传统的链接预测方法大都针对某些特定种类的网络，基于一些人为设计的特征，设定阈值进行预测。这些方法</a:t>
            </a:r>
            <a:r>
              <a:rPr kumimoji="1" lang="zh-CN" altLang="en-US" dirty="0">
                <a:solidFill>
                  <a:srgbClr val="FF0000"/>
                </a:solidFill>
              </a:rPr>
              <a:t>普适性不强</a:t>
            </a:r>
            <a:r>
              <a:rPr kumimoji="1" lang="zh-CN" altLang="en-US" dirty="0">
                <a:solidFill>
                  <a:srgbClr val="425267"/>
                </a:solidFill>
              </a:rPr>
              <a:t>，只在某些网络上效果较好，且有待提升。</a:t>
            </a:r>
            <a:endParaRPr kumimoji="1" lang="en-US" altLang="zh-CN" dirty="0">
              <a:solidFill>
                <a:srgbClr val="425267"/>
              </a:solidFill>
            </a:endParaRPr>
          </a:p>
        </p:txBody>
      </p:sp>
      <p:sp>
        <p:nvSpPr>
          <p:cNvPr id="16" name="矩形 15">
            <a:extLst>
              <a:ext uri="{FF2B5EF4-FFF2-40B4-BE49-F238E27FC236}">
                <a16:creationId xmlns:a16="http://schemas.microsoft.com/office/drawing/2014/main" id="{7B519D17-ED93-9D49-906F-AC3BFC80850A}"/>
              </a:ext>
            </a:extLst>
          </p:cNvPr>
          <p:cNvSpPr/>
          <p:nvPr/>
        </p:nvSpPr>
        <p:spPr>
          <a:xfrm>
            <a:off x="629048" y="3304698"/>
            <a:ext cx="7637042" cy="1273875"/>
          </a:xfrm>
          <a:prstGeom prst="rect">
            <a:avLst/>
          </a:prstGeom>
        </p:spPr>
        <p:txBody>
          <a:bodyPr wrap="square">
            <a:spAutoFit/>
          </a:bodyPr>
          <a:lstStyle/>
          <a:p>
            <a:pPr marL="342900" indent="-342900" algn="just">
              <a:lnSpc>
                <a:spcPct val="150000"/>
              </a:lnSpc>
              <a:buFont typeface="Wingdings" pitchFamily="2" charset="2"/>
              <a:buChar char="n"/>
            </a:pPr>
            <a:r>
              <a:rPr kumimoji="1" lang="zh-CN" altLang="en-US" dirty="0">
                <a:solidFill>
                  <a:srgbClr val="FF0000"/>
                </a:solidFill>
              </a:rPr>
              <a:t>网络表示学习（图嵌入）</a:t>
            </a:r>
            <a:r>
              <a:rPr kumimoji="1" lang="zh-CN" altLang="en-US" dirty="0">
                <a:solidFill>
                  <a:srgbClr val="425267"/>
                </a:solidFill>
                <a:latin typeface="+mn-ea"/>
              </a:rPr>
              <a:t>将网络信息转化为低维稠密的实数向量，可以充分捕获网络中的</a:t>
            </a:r>
            <a:r>
              <a:rPr kumimoji="1" lang="zh-CN" altLang="en-US" dirty="0">
                <a:solidFill>
                  <a:srgbClr val="FF0000"/>
                </a:solidFill>
                <a:latin typeface="+mn-ea"/>
              </a:rPr>
              <a:t>拓扑结构</a:t>
            </a:r>
            <a:r>
              <a:rPr kumimoji="1" lang="zh-CN" altLang="en-US" dirty="0">
                <a:solidFill>
                  <a:srgbClr val="425267"/>
                </a:solidFill>
                <a:latin typeface="+mn-ea"/>
              </a:rPr>
              <a:t>信息，更好地研究分析网络中的节点间的联系。</a:t>
            </a:r>
            <a:endParaRPr kumimoji="1" lang="en-US" altLang="zh-CN" dirty="0">
              <a:solidFill>
                <a:srgbClr val="425267"/>
              </a:solidFill>
              <a:latin typeface="+mn-ea"/>
            </a:endParaRPr>
          </a:p>
        </p:txBody>
      </p:sp>
      <p:pic>
        <p:nvPicPr>
          <p:cNvPr id="17" name="图片 16">
            <a:extLst>
              <a:ext uri="{FF2B5EF4-FFF2-40B4-BE49-F238E27FC236}">
                <a16:creationId xmlns:a16="http://schemas.microsoft.com/office/drawing/2014/main" id="{626C0EE6-7A6C-9042-AB0A-8192A914F648}"/>
              </a:ext>
            </a:extLst>
          </p:cNvPr>
          <p:cNvPicPr>
            <a:picLocks noChangeAspect="1"/>
          </p:cNvPicPr>
          <p:nvPr/>
        </p:nvPicPr>
        <p:blipFill rotWithShape="1">
          <a:blip r:embed="rId4">
            <a:clrChange>
              <a:clrFrom>
                <a:srgbClr val="FFFFFF"/>
              </a:clrFrom>
              <a:clrTo>
                <a:srgbClr val="FFFFFF">
                  <a:alpha val="0"/>
                </a:srgbClr>
              </a:clrTo>
            </a:clrChange>
          </a:blip>
          <a:srcRect l="16211" t="14687" r="15437" b="7688"/>
          <a:stretch/>
        </p:blipFill>
        <p:spPr>
          <a:xfrm>
            <a:off x="2005635" y="4283919"/>
            <a:ext cx="5245465" cy="2152050"/>
          </a:xfrm>
          <a:prstGeom prst="rect">
            <a:avLst/>
          </a:prstGeom>
        </p:spPr>
      </p:pic>
    </p:spTree>
    <p:extLst>
      <p:ext uri="{BB962C8B-B14F-4D97-AF65-F5344CB8AC3E}">
        <p14:creationId xmlns:p14="http://schemas.microsoft.com/office/powerpoint/2010/main" val="563987850"/>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54977" y="114300"/>
            <a:ext cx="1221398" cy="8667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74" name="Rectangle 2"/>
          <p:cNvSpPr>
            <a:spLocks noGrp="1" noChangeArrowheads="1"/>
          </p:cNvSpPr>
          <p:nvPr>
            <p:ph type="title"/>
          </p:nvPr>
        </p:nvSpPr>
        <p:spPr>
          <a:xfrm>
            <a:off x="1646848" y="386986"/>
            <a:ext cx="7343775" cy="576262"/>
          </a:xfrm>
        </p:spPr>
        <p:txBody>
          <a:bodyPr/>
          <a:lstStyle/>
          <a:p>
            <a:pPr eaLnBrk="1" hangingPunct="1"/>
            <a:r>
              <a:rPr lang="en-US" altLang="zh-CN" sz="2800" b="1" dirty="0">
                <a:solidFill>
                  <a:srgbClr val="44546A"/>
                </a:solidFill>
                <a:latin typeface="微软雅黑" panose="020B0503020204020204" pitchFamily="34" charset="-122"/>
                <a:ea typeface="微软雅黑" panose="020B0503020204020204" pitchFamily="34" charset="-122"/>
              </a:rPr>
              <a:t>1.2</a:t>
            </a:r>
            <a:r>
              <a:rPr lang="zh-CN" altLang="en-US" sz="2800" b="1" dirty="0">
                <a:solidFill>
                  <a:srgbClr val="44546A"/>
                </a:solidFill>
                <a:latin typeface="微软雅黑" panose="020B0503020204020204" pitchFamily="34" charset="-122"/>
                <a:ea typeface="微软雅黑" panose="020B0503020204020204" pitchFamily="34" charset="-122"/>
              </a:rPr>
              <a:t> 研究课题与研究内容</a:t>
            </a:r>
          </a:p>
        </p:txBody>
      </p:sp>
      <p:pic>
        <p:nvPicPr>
          <p:cNvPr id="12" name="图片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01319" y="325819"/>
            <a:ext cx="1328713" cy="655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6248766" y="6435969"/>
            <a:ext cx="2787162" cy="4220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Title 1"/>
          <p:cNvSpPr txBox="1">
            <a:spLocks/>
          </p:cNvSpPr>
          <p:nvPr/>
        </p:nvSpPr>
        <p:spPr>
          <a:xfrm>
            <a:off x="4888523" y="6435969"/>
            <a:ext cx="4102100" cy="281354"/>
          </a:xfrm>
          <a:prstGeom prst="rect">
            <a:avLst/>
          </a:prstGeom>
        </p:spPr>
        <p:txBody>
          <a:bodyPr/>
          <a:lstStyle>
            <a:lvl1pPr algn="l" defTabSz="685487" rtl="0" eaLnBrk="1" latinLnBrk="0" hangingPunct="1">
              <a:lnSpc>
                <a:spcPct val="90000"/>
              </a:lnSpc>
              <a:spcBef>
                <a:spcPct val="0"/>
              </a:spcBef>
              <a:buNone/>
              <a:defRPr lang="en-US" sz="3300" b="0" kern="1200" cap="none" spc="-75" baseline="0" dirty="0" smtClean="0">
                <a:ln w="3175">
                  <a:noFill/>
                </a:ln>
                <a:gradFill flip="none" rotWithShape="1">
                  <a:gsLst>
                    <a:gs pos="0">
                      <a:schemeClr val="tx1"/>
                    </a:gs>
                    <a:gs pos="86000">
                      <a:schemeClr val="tx1"/>
                    </a:gs>
                  </a:gsLst>
                  <a:lin ang="5400000" scaled="0"/>
                  <a:tileRect/>
                </a:gradFill>
                <a:effectLst/>
                <a:latin typeface="+mj-lt"/>
                <a:ea typeface="+mn-ea"/>
                <a:cs typeface="Arial" charset="0"/>
              </a:defRPr>
            </a:lvl1pPr>
          </a:lstStyle>
          <a:p>
            <a:pPr fontAlgn="auto">
              <a:spcAft>
                <a:spcPts val="0"/>
              </a:spcAft>
              <a:defRPr/>
            </a:pPr>
            <a:r>
              <a:rPr lang="zh-CN" altLang="en-US" sz="1400" dirty="0">
                <a:solidFill>
                  <a:srgbClr val="44546A"/>
                </a:solidFill>
                <a:latin typeface="微软雅黑" panose="020B0503020204020204" pitchFamily="34" charset="-122"/>
                <a:ea typeface="微软雅黑" panose="020B0503020204020204" pitchFamily="34" charset="-122"/>
              </a:rPr>
              <a:t>中国科学院空间信息处理与应用系统技术重点实验室</a:t>
            </a:r>
            <a:endParaRPr altLang="zh-CN" sz="1400" dirty="0">
              <a:solidFill>
                <a:srgbClr val="44546A"/>
              </a:solidFill>
              <a:latin typeface="微软雅黑" panose="020B0503020204020204" pitchFamily="34" charset="-122"/>
              <a:ea typeface="微软雅黑" panose="020B0503020204020204" pitchFamily="34" charset="-122"/>
            </a:endParaRPr>
          </a:p>
          <a:p>
            <a:pPr fontAlgn="auto">
              <a:spcAft>
                <a:spcPts val="0"/>
              </a:spcAft>
              <a:defRPr/>
            </a:pPr>
            <a:br>
              <a:rPr lang="zh-CN" altLang="en-US" sz="1400" dirty="0">
                <a:solidFill>
                  <a:schemeClr val="tx1"/>
                </a:solidFill>
                <a:latin typeface="微软雅黑" pitchFamily="34" charset="-122"/>
                <a:ea typeface="微软雅黑" pitchFamily="34" charset="-122"/>
              </a:rPr>
            </a:br>
            <a:endParaRPr lang="zh-CN" altLang="en-US" sz="3200" b="1" dirty="0">
              <a:solidFill>
                <a:schemeClr val="tx1"/>
              </a:solidFill>
              <a:latin typeface="微软雅黑" pitchFamily="34" charset="-122"/>
              <a:ea typeface="微软雅黑" pitchFamily="34" charset="-122"/>
            </a:endParaRPr>
          </a:p>
        </p:txBody>
      </p:sp>
      <p:sp>
        <p:nvSpPr>
          <p:cNvPr id="6" name="文本框 5">
            <a:extLst>
              <a:ext uri="{FF2B5EF4-FFF2-40B4-BE49-F238E27FC236}">
                <a16:creationId xmlns:a16="http://schemas.microsoft.com/office/drawing/2014/main" id="{C48A5FD6-AFDC-074F-B52A-F2D308A8C175}"/>
              </a:ext>
            </a:extLst>
          </p:cNvPr>
          <p:cNvSpPr txBox="1"/>
          <p:nvPr/>
        </p:nvSpPr>
        <p:spPr>
          <a:xfrm>
            <a:off x="400751" y="1099829"/>
            <a:ext cx="7378275" cy="4634025"/>
          </a:xfrm>
          <a:prstGeom prst="rect">
            <a:avLst/>
          </a:prstGeom>
          <a:noFill/>
        </p:spPr>
        <p:txBody>
          <a:bodyPr wrap="square" rtlCol="0">
            <a:spAutoFit/>
          </a:bodyPr>
          <a:lstStyle/>
          <a:p>
            <a:pPr marL="285750" indent="-285750">
              <a:lnSpc>
                <a:spcPct val="150000"/>
              </a:lnSpc>
              <a:buFont typeface="Wingdings" pitchFamily="2" charset="2"/>
              <a:buChar char="p"/>
            </a:pPr>
            <a:r>
              <a:rPr kumimoji="1" lang="zh-CN" altLang="en-US" sz="2000" dirty="0">
                <a:solidFill>
                  <a:schemeClr val="accent2"/>
                </a:solidFill>
              </a:rPr>
              <a:t>课题研究内容</a:t>
            </a:r>
            <a:endParaRPr kumimoji="1" lang="en-US" altLang="zh-CN" sz="2000" dirty="0">
              <a:solidFill>
                <a:schemeClr val="accent2"/>
              </a:solidFill>
            </a:endParaRPr>
          </a:p>
          <a:p>
            <a:pPr marL="800100" lvl="1" indent="-342900">
              <a:lnSpc>
                <a:spcPct val="150000"/>
              </a:lnSpc>
              <a:buFont typeface="Wingdings" pitchFamily="2" charset="2"/>
              <a:buChar char="n"/>
            </a:pPr>
            <a:r>
              <a:rPr kumimoji="1" lang="zh-CN" altLang="en-US" sz="2000" dirty="0">
                <a:solidFill>
                  <a:srgbClr val="425267"/>
                </a:solidFill>
              </a:rPr>
              <a:t>研究课题名称</a:t>
            </a:r>
            <a:endParaRPr kumimoji="1" lang="en-US" altLang="zh-CN" sz="2000" dirty="0">
              <a:solidFill>
                <a:srgbClr val="425267"/>
              </a:solidFill>
            </a:endParaRPr>
          </a:p>
          <a:p>
            <a:pPr lvl="1" algn="ctr"/>
            <a:r>
              <a:rPr kumimoji="1" lang="zh-CN" altLang="en-US" sz="2800" dirty="0">
                <a:solidFill>
                  <a:srgbClr val="425267"/>
                </a:solidFill>
              </a:rPr>
              <a:t>基于</a:t>
            </a:r>
            <a:r>
              <a:rPr kumimoji="1" lang="zh-CN" altLang="en-US" sz="2800" dirty="0">
                <a:solidFill>
                  <a:srgbClr val="FF0000"/>
                </a:solidFill>
              </a:rPr>
              <a:t>网络表示学习</a:t>
            </a:r>
            <a:r>
              <a:rPr kumimoji="1" lang="zh-CN" altLang="en-US" sz="2800" dirty="0">
                <a:solidFill>
                  <a:srgbClr val="425267"/>
                </a:solidFill>
              </a:rPr>
              <a:t>的</a:t>
            </a:r>
            <a:endParaRPr kumimoji="1" lang="en-US" altLang="zh-CN" sz="2800" dirty="0">
              <a:solidFill>
                <a:srgbClr val="425267"/>
              </a:solidFill>
            </a:endParaRPr>
          </a:p>
          <a:p>
            <a:pPr lvl="1" algn="ctr"/>
            <a:r>
              <a:rPr kumimoji="1" lang="zh-CN" altLang="en-US" sz="2800" dirty="0">
                <a:solidFill>
                  <a:srgbClr val="FF0000"/>
                </a:solidFill>
              </a:rPr>
              <a:t>链接预测</a:t>
            </a:r>
            <a:r>
              <a:rPr kumimoji="1" lang="zh-CN" altLang="en-US" sz="2800" dirty="0">
                <a:solidFill>
                  <a:srgbClr val="425267"/>
                </a:solidFill>
              </a:rPr>
              <a:t>方法研究</a:t>
            </a:r>
            <a:endParaRPr kumimoji="1" lang="en-US" altLang="zh-CN" sz="2800" dirty="0">
              <a:solidFill>
                <a:srgbClr val="425267"/>
              </a:solidFill>
            </a:endParaRPr>
          </a:p>
          <a:p>
            <a:pPr lvl="1" algn="ctr"/>
            <a:endParaRPr kumimoji="1" lang="en-US" altLang="zh-CN" sz="2400" dirty="0">
              <a:solidFill>
                <a:srgbClr val="425267"/>
              </a:solidFill>
            </a:endParaRPr>
          </a:p>
          <a:p>
            <a:pPr marL="800100" lvl="1" indent="-342900">
              <a:lnSpc>
                <a:spcPts val="2680"/>
              </a:lnSpc>
              <a:buFont typeface="Wingdings" pitchFamily="2" charset="2"/>
              <a:buChar char="n"/>
            </a:pPr>
            <a:r>
              <a:rPr kumimoji="1" lang="zh-CN" altLang="en-US" sz="2000" dirty="0">
                <a:solidFill>
                  <a:srgbClr val="425267"/>
                </a:solidFill>
              </a:rPr>
              <a:t>研究课题说明</a:t>
            </a:r>
            <a:endParaRPr kumimoji="1" lang="en-US" altLang="zh-CN" sz="2000" dirty="0">
              <a:solidFill>
                <a:srgbClr val="425267"/>
              </a:solidFill>
            </a:endParaRPr>
          </a:p>
          <a:p>
            <a:pPr lvl="1">
              <a:lnSpc>
                <a:spcPts val="2680"/>
              </a:lnSpc>
            </a:pPr>
            <a:r>
              <a:rPr kumimoji="1" lang="en-US" altLang="zh-CN" sz="2400" dirty="0">
                <a:solidFill>
                  <a:srgbClr val="425267"/>
                </a:solidFill>
              </a:rPr>
              <a:t>	</a:t>
            </a:r>
            <a:r>
              <a:rPr kumimoji="1" lang="zh-CN" altLang="en-US" b="1" dirty="0">
                <a:solidFill>
                  <a:srgbClr val="425267"/>
                </a:solidFill>
              </a:rPr>
              <a:t>网络类型</a:t>
            </a:r>
            <a:r>
              <a:rPr kumimoji="1" lang="zh-CN" altLang="en-US" dirty="0">
                <a:solidFill>
                  <a:srgbClr val="425267"/>
                </a:solidFill>
              </a:rPr>
              <a:t>：同质网络，异质网络</a:t>
            </a:r>
            <a:endParaRPr kumimoji="1" lang="en-US" altLang="zh-CN" dirty="0">
              <a:solidFill>
                <a:srgbClr val="425267"/>
              </a:solidFill>
            </a:endParaRPr>
          </a:p>
          <a:p>
            <a:pPr lvl="1">
              <a:lnSpc>
                <a:spcPts val="2680"/>
              </a:lnSpc>
            </a:pPr>
            <a:r>
              <a:rPr kumimoji="1" lang="en-US" altLang="zh-CN" dirty="0">
                <a:solidFill>
                  <a:srgbClr val="425267"/>
                </a:solidFill>
              </a:rPr>
              <a:t>	</a:t>
            </a:r>
            <a:r>
              <a:rPr kumimoji="1" lang="zh-CN" altLang="en-US" b="1" dirty="0">
                <a:solidFill>
                  <a:srgbClr val="425267"/>
                </a:solidFill>
              </a:rPr>
              <a:t>输入数据：</a:t>
            </a:r>
            <a:r>
              <a:rPr kumimoji="1" lang="zh-CN" altLang="en-US" dirty="0">
                <a:solidFill>
                  <a:srgbClr val="425267"/>
                </a:solidFill>
              </a:rPr>
              <a:t>网络的节点和边的抽象表示</a:t>
            </a:r>
            <a:endParaRPr kumimoji="1" lang="en-US" altLang="zh-CN" dirty="0">
              <a:solidFill>
                <a:srgbClr val="425267"/>
              </a:solidFill>
            </a:endParaRPr>
          </a:p>
          <a:p>
            <a:pPr lvl="1">
              <a:lnSpc>
                <a:spcPts val="2680"/>
              </a:lnSpc>
            </a:pPr>
            <a:r>
              <a:rPr kumimoji="1" lang="en-US" altLang="zh-CN" dirty="0">
                <a:solidFill>
                  <a:srgbClr val="425267"/>
                </a:solidFill>
              </a:rPr>
              <a:t>	</a:t>
            </a:r>
            <a:r>
              <a:rPr kumimoji="1" lang="zh-CN" altLang="en-US" b="1" dirty="0">
                <a:solidFill>
                  <a:srgbClr val="425267"/>
                </a:solidFill>
              </a:rPr>
              <a:t>研究内容：</a:t>
            </a:r>
            <a:r>
              <a:rPr kumimoji="1" lang="zh-CN" altLang="en-US" dirty="0">
                <a:solidFill>
                  <a:srgbClr val="425267"/>
                </a:solidFill>
              </a:rPr>
              <a:t>针对于</a:t>
            </a:r>
            <a:r>
              <a:rPr kumimoji="1" lang="zh-CN" altLang="en-US" dirty="0">
                <a:solidFill>
                  <a:srgbClr val="FF0000"/>
                </a:solidFill>
              </a:rPr>
              <a:t>同质网络</a:t>
            </a:r>
            <a:r>
              <a:rPr kumimoji="1" lang="zh-CN" altLang="en-US" dirty="0">
                <a:solidFill>
                  <a:srgbClr val="425267"/>
                </a:solidFill>
              </a:rPr>
              <a:t>和</a:t>
            </a:r>
            <a:r>
              <a:rPr kumimoji="1" lang="zh-CN" altLang="en-US" dirty="0">
                <a:solidFill>
                  <a:srgbClr val="FF0000"/>
                </a:solidFill>
              </a:rPr>
              <a:t>异质网络</a:t>
            </a:r>
            <a:r>
              <a:rPr kumimoji="1" lang="zh-CN" altLang="en-US" dirty="0">
                <a:solidFill>
                  <a:srgbClr val="425267"/>
                </a:solidFill>
              </a:rPr>
              <a:t>两种不同类型的网络数</a:t>
            </a:r>
            <a:r>
              <a:rPr kumimoji="1" lang="en-US" altLang="zh-CN" dirty="0">
                <a:solidFill>
                  <a:srgbClr val="425267"/>
                </a:solidFill>
              </a:rPr>
              <a:t>		</a:t>
            </a:r>
            <a:r>
              <a:rPr kumimoji="1" lang="zh-CN" altLang="en-US" dirty="0">
                <a:solidFill>
                  <a:srgbClr val="425267"/>
                </a:solidFill>
              </a:rPr>
              <a:t>    据，设计相应的</a:t>
            </a:r>
            <a:r>
              <a:rPr kumimoji="1" lang="zh-CN" altLang="en-US" dirty="0">
                <a:solidFill>
                  <a:srgbClr val="FF0000"/>
                </a:solidFill>
              </a:rPr>
              <a:t>网络表示方法</a:t>
            </a:r>
            <a:r>
              <a:rPr kumimoji="1" lang="zh-CN" altLang="en-US" dirty="0">
                <a:solidFill>
                  <a:srgbClr val="425267"/>
                </a:solidFill>
              </a:rPr>
              <a:t>以及</a:t>
            </a:r>
            <a:r>
              <a:rPr kumimoji="1" lang="zh-CN" altLang="en-US" dirty="0">
                <a:solidFill>
                  <a:srgbClr val="FF0000"/>
                </a:solidFill>
              </a:rPr>
              <a:t>分类器</a:t>
            </a:r>
            <a:r>
              <a:rPr kumimoji="1" lang="zh-CN" altLang="en-US" dirty="0">
                <a:solidFill>
                  <a:srgbClr val="425267"/>
                </a:solidFill>
              </a:rPr>
              <a:t>，对网络</a:t>
            </a:r>
            <a:r>
              <a:rPr kumimoji="1" lang="en-US" altLang="zh-CN" dirty="0">
                <a:solidFill>
                  <a:srgbClr val="425267"/>
                </a:solidFill>
              </a:rPr>
              <a:t>		</a:t>
            </a:r>
            <a:r>
              <a:rPr kumimoji="1" lang="zh-CN" altLang="en-US" dirty="0">
                <a:solidFill>
                  <a:srgbClr val="425267"/>
                </a:solidFill>
              </a:rPr>
              <a:t>    中可能存在的链接进行预测，提升各个类型网络链</a:t>
            </a:r>
            <a:r>
              <a:rPr kumimoji="1" lang="en-US" altLang="zh-CN" dirty="0">
                <a:solidFill>
                  <a:srgbClr val="425267"/>
                </a:solidFill>
              </a:rPr>
              <a:t>		</a:t>
            </a:r>
            <a:r>
              <a:rPr kumimoji="1" lang="zh-CN" altLang="en-US" dirty="0">
                <a:solidFill>
                  <a:srgbClr val="425267"/>
                </a:solidFill>
              </a:rPr>
              <a:t>    接预测的效果。</a:t>
            </a:r>
            <a:endParaRPr kumimoji="1" lang="en-US" altLang="zh-CN" dirty="0">
              <a:solidFill>
                <a:srgbClr val="425267"/>
              </a:solidFill>
            </a:endParaRPr>
          </a:p>
        </p:txBody>
      </p:sp>
    </p:spTree>
    <p:extLst>
      <p:ext uri="{BB962C8B-B14F-4D97-AF65-F5344CB8AC3E}">
        <p14:creationId xmlns:p14="http://schemas.microsoft.com/office/powerpoint/2010/main" val="2864916698"/>
      </p:ext>
    </p:extLst>
  </p:cSld>
  <p:clrMapOvr>
    <a:masterClrMapping/>
  </p:clrMapOvr>
  <p:transition/>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重点实验室模板1">
  <a:themeElements>
    <a:clrScheme name="重点实验室模板1 14">
      <a:dk1>
        <a:srgbClr val="000000"/>
      </a:dk1>
      <a:lt1>
        <a:srgbClr val="FFFFFF"/>
      </a:lt1>
      <a:dk2>
        <a:srgbClr val="003366"/>
      </a:dk2>
      <a:lt2>
        <a:srgbClr val="808080"/>
      </a:lt2>
      <a:accent1>
        <a:srgbClr val="BBE0E3"/>
      </a:accent1>
      <a:accent2>
        <a:srgbClr val="FF6600"/>
      </a:accent2>
      <a:accent3>
        <a:srgbClr val="FFFFFF"/>
      </a:accent3>
      <a:accent4>
        <a:srgbClr val="000000"/>
      </a:accent4>
      <a:accent5>
        <a:srgbClr val="DAEDEF"/>
      </a:accent5>
      <a:accent6>
        <a:srgbClr val="E75C00"/>
      </a:accent6>
      <a:hlink>
        <a:srgbClr val="009999"/>
      </a:hlink>
      <a:folHlink>
        <a:srgbClr val="99CC00"/>
      </a:folHlink>
    </a:clrScheme>
    <a:fontScheme name="重点实验室模板1">
      <a:majorFont>
        <a:latin typeface="Arial"/>
        <a:ea typeface="黑体"/>
        <a:cs typeface=""/>
      </a:majorFont>
      <a:minorFont>
        <a:latin typeface="Arial"/>
        <a:ea typeface="黑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重点实验室模板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重点实验室模板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重点实验室模板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重点实验室模板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重点实验室模板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重点实验室模板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重点实验室模板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重点实验室模板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重点实验室模板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重点实验室模板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重点实验室模板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重点实验室模板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重点实验室模板1 13">
        <a:dk1>
          <a:srgbClr val="000000"/>
        </a:dk1>
        <a:lt1>
          <a:srgbClr val="FFFFFF"/>
        </a:lt1>
        <a:dk2>
          <a:srgbClr val="003366"/>
        </a:dk2>
        <a:lt2>
          <a:srgbClr val="808080"/>
        </a:lt2>
        <a:accent1>
          <a:srgbClr val="BBE0E3"/>
        </a:accent1>
        <a:accent2>
          <a:srgbClr val="FF9900"/>
        </a:accent2>
        <a:accent3>
          <a:srgbClr val="FFFFFF"/>
        </a:accent3>
        <a:accent4>
          <a:srgbClr val="000000"/>
        </a:accent4>
        <a:accent5>
          <a:srgbClr val="DAEDEF"/>
        </a:accent5>
        <a:accent6>
          <a:srgbClr val="E78A00"/>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重点实验室模板1 14">
        <a:dk1>
          <a:srgbClr val="000000"/>
        </a:dk1>
        <a:lt1>
          <a:srgbClr val="FFFFFF"/>
        </a:lt1>
        <a:dk2>
          <a:srgbClr val="003366"/>
        </a:dk2>
        <a:lt2>
          <a:srgbClr val="808080"/>
        </a:lt2>
        <a:accent1>
          <a:srgbClr val="BBE0E3"/>
        </a:accent1>
        <a:accent2>
          <a:srgbClr val="FF6600"/>
        </a:accent2>
        <a:accent3>
          <a:srgbClr val="FFFFFF"/>
        </a:accent3>
        <a:accent4>
          <a:srgbClr val="000000"/>
        </a:accent4>
        <a:accent5>
          <a:srgbClr val="DAEDEF"/>
        </a:accent5>
        <a:accent6>
          <a:srgbClr val="E75C00"/>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重点实验室模板1">
  <a:themeElements>
    <a:clrScheme name="重点实验室模板1 14">
      <a:dk1>
        <a:srgbClr val="000000"/>
      </a:dk1>
      <a:lt1>
        <a:srgbClr val="FFFFFF"/>
      </a:lt1>
      <a:dk2>
        <a:srgbClr val="003366"/>
      </a:dk2>
      <a:lt2>
        <a:srgbClr val="808080"/>
      </a:lt2>
      <a:accent1>
        <a:srgbClr val="BBE0E3"/>
      </a:accent1>
      <a:accent2>
        <a:srgbClr val="FF6600"/>
      </a:accent2>
      <a:accent3>
        <a:srgbClr val="FFFFFF"/>
      </a:accent3>
      <a:accent4>
        <a:srgbClr val="000000"/>
      </a:accent4>
      <a:accent5>
        <a:srgbClr val="DAEDEF"/>
      </a:accent5>
      <a:accent6>
        <a:srgbClr val="E75C00"/>
      </a:accent6>
      <a:hlink>
        <a:srgbClr val="009999"/>
      </a:hlink>
      <a:folHlink>
        <a:srgbClr val="99CC00"/>
      </a:folHlink>
    </a:clrScheme>
    <a:fontScheme name="重点实验室模板1">
      <a:majorFont>
        <a:latin typeface="Arial"/>
        <a:ea typeface="黑体"/>
        <a:cs typeface=""/>
      </a:majorFont>
      <a:minorFont>
        <a:latin typeface="Arial"/>
        <a:ea typeface="黑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重点实验室模板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重点实验室模板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重点实验室模板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重点实验室模板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重点实验室模板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重点实验室模板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重点实验室模板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重点实验室模板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重点实验室模板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重点实验室模板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重点实验室模板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重点实验室模板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重点实验室模板1 13">
        <a:dk1>
          <a:srgbClr val="000000"/>
        </a:dk1>
        <a:lt1>
          <a:srgbClr val="FFFFFF"/>
        </a:lt1>
        <a:dk2>
          <a:srgbClr val="003366"/>
        </a:dk2>
        <a:lt2>
          <a:srgbClr val="808080"/>
        </a:lt2>
        <a:accent1>
          <a:srgbClr val="BBE0E3"/>
        </a:accent1>
        <a:accent2>
          <a:srgbClr val="FF9900"/>
        </a:accent2>
        <a:accent3>
          <a:srgbClr val="FFFFFF"/>
        </a:accent3>
        <a:accent4>
          <a:srgbClr val="000000"/>
        </a:accent4>
        <a:accent5>
          <a:srgbClr val="DAEDEF"/>
        </a:accent5>
        <a:accent6>
          <a:srgbClr val="E78A00"/>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重点实验室模板1 14">
        <a:dk1>
          <a:srgbClr val="000000"/>
        </a:dk1>
        <a:lt1>
          <a:srgbClr val="FFFFFF"/>
        </a:lt1>
        <a:dk2>
          <a:srgbClr val="003366"/>
        </a:dk2>
        <a:lt2>
          <a:srgbClr val="808080"/>
        </a:lt2>
        <a:accent1>
          <a:srgbClr val="BBE0E3"/>
        </a:accent1>
        <a:accent2>
          <a:srgbClr val="FF6600"/>
        </a:accent2>
        <a:accent3>
          <a:srgbClr val="FFFFFF"/>
        </a:accent3>
        <a:accent4>
          <a:srgbClr val="000000"/>
        </a:accent4>
        <a:accent5>
          <a:srgbClr val="DAEDEF"/>
        </a:accent5>
        <a:accent6>
          <a:srgbClr val="E75C00"/>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9955</TotalTime>
  <Words>5541</Words>
  <Application>Microsoft Office PowerPoint</Application>
  <PresentationFormat>全屏显示(4:3)</PresentationFormat>
  <Paragraphs>609</Paragraphs>
  <Slides>43</Slides>
  <Notes>42</Notes>
  <HiddenSlides>1</HiddenSlides>
  <MMClips>0</MMClips>
  <ScaleCrop>false</ScaleCrop>
  <HeadingPairs>
    <vt:vector size="6" baseType="variant">
      <vt:variant>
        <vt:lpstr>已用的字体</vt:lpstr>
      </vt:variant>
      <vt:variant>
        <vt:i4>10</vt:i4>
      </vt:variant>
      <vt:variant>
        <vt:lpstr>主题</vt:lpstr>
      </vt:variant>
      <vt:variant>
        <vt:i4>3</vt:i4>
      </vt:variant>
      <vt:variant>
        <vt:lpstr>幻灯片标题</vt:lpstr>
      </vt:variant>
      <vt:variant>
        <vt:i4>43</vt:i4>
      </vt:variant>
    </vt:vector>
  </HeadingPairs>
  <TitlesOfParts>
    <vt:vector size="56" baseType="lpstr">
      <vt:lpstr>等线</vt:lpstr>
      <vt:lpstr>黑体</vt:lpstr>
      <vt:lpstr>宋体</vt:lpstr>
      <vt:lpstr>微软雅黑</vt:lpstr>
      <vt:lpstr>Arial</vt:lpstr>
      <vt:lpstr>Calibri</vt:lpstr>
      <vt:lpstr>Calibri Light</vt:lpstr>
      <vt:lpstr>Cambria Math</vt:lpstr>
      <vt:lpstr>Times New Roman</vt:lpstr>
      <vt:lpstr>Wingdings</vt:lpstr>
      <vt:lpstr>Office 主题​​</vt:lpstr>
      <vt:lpstr>重点实验室模板1</vt:lpstr>
      <vt:lpstr>1_重点实验室模板1</vt:lpstr>
      <vt:lpstr>基于网络表示学习的 链接预测方法研究</vt:lpstr>
      <vt:lpstr>主要内容</vt:lpstr>
      <vt:lpstr>主要内容</vt:lpstr>
      <vt:lpstr>1.1 选题背景及意义</vt:lpstr>
      <vt:lpstr>1.1 选题背景及意义</vt:lpstr>
      <vt:lpstr>1.1 选题背景及意义</vt:lpstr>
      <vt:lpstr>1.1 选题背景及意义</vt:lpstr>
      <vt:lpstr>1.1 选题背景及意义</vt:lpstr>
      <vt:lpstr>1.2 研究课题与研究内容</vt:lpstr>
      <vt:lpstr>主要内容</vt:lpstr>
      <vt:lpstr>2. 国内外研究现状</vt:lpstr>
      <vt:lpstr>2. 国内外研究现状</vt:lpstr>
      <vt:lpstr>2. 国内外研究现状</vt:lpstr>
      <vt:lpstr>2. 国内外研究现状</vt:lpstr>
      <vt:lpstr>主要内容</vt:lpstr>
      <vt:lpstr>3. 研究内容与方案</vt:lpstr>
      <vt:lpstr>3.1 同质网络链接预测</vt:lpstr>
      <vt:lpstr>3.1 同质网络链接预测</vt:lpstr>
      <vt:lpstr>3.1 同质网络链接预测</vt:lpstr>
      <vt:lpstr>3.1 同质网络链接预测</vt:lpstr>
      <vt:lpstr>3.1 同质网络链接预测</vt:lpstr>
      <vt:lpstr>3. 研究内容与方案</vt:lpstr>
      <vt:lpstr>3.2 异质网络链接预测</vt:lpstr>
      <vt:lpstr>3.2 异质网络链接预测</vt:lpstr>
      <vt:lpstr>3.2 异质网络链接预测</vt:lpstr>
      <vt:lpstr>3.2 异质网络链接预测</vt:lpstr>
      <vt:lpstr>主要内容</vt:lpstr>
      <vt:lpstr>4.1 基本研究计划</vt:lpstr>
      <vt:lpstr>4.2 同质网络链接预测研究成果</vt:lpstr>
      <vt:lpstr>4.2 同质网络链接预测研究成果</vt:lpstr>
      <vt:lpstr>4.2 同质网络链接预测研究成果</vt:lpstr>
      <vt:lpstr>4.3 研究成果</vt:lpstr>
      <vt:lpstr>4.4 后续研究计划</vt:lpstr>
      <vt:lpstr>主要内容</vt:lpstr>
      <vt:lpstr>5 参与项目情况</vt:lpstr>
      <vt:lpstr>5 参与项目情况</vt:lpstr>
      <vt:lpstr>参考文献</vt:lpstr>
      <vt:lpstr>PowerPoint 演示文稿</vt:lpstr>
      <vt:lpstr>国内外研究现状</vt:lpstr>
      <vt:lpstr>边特征编码</vt:lpstr>
      <vt:lpstr>节点特征编码</vt:lpstr>
      <vt:lpstr>AUC</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jiaweizuo</dc:creator>
  <cp:lastModifiedBy>侯 建龙</cp:lastModifiedBy>
  <cp:revision>635</cp:revision>
  <dcterms:created xsi:type="dcterms:W3CDTF">2016-12-04T03:32:40Z</dcterms:created>
  <dcterms:modified xsi:type="dcterms:W3CDTF">2019-08-07T11:59:04Z</dcterms:modified>
</cp:coreProperties>
</file>